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- 11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가상 테이블인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뷰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생성할 권한이 불충분하다면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경우에는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인 </a:t>
            </a: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계정으로 로그인하여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생성할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특정 </a:t>
            </a:r>
            <a:r>
              <a:rPr lang="ko-KR" altLang="en-US" sz="2000" b="1" dirty="0">
                <a:latin typeface="+mn-ea"/>
                <a:ea typeface="+mn-ea"/>
              </a:rPr>
              <a:t>사용자에 대해서 아무 문제없이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생성된다면 괜찮지만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그렇지 않을 경우 </a:t>
            </a:r>
            <a:r>
              <a:rPr lang="en-US" altLang="ko-KR" sz="2000" b="1" dirty="0">
                <a:latin typeface="+mn-ea"/>
                <a:ea typeface="+mn-ea"/>
              </a:rPr>
              <a:t>GRANT </a:t>
            </a:r>
            <a:r>
              <a:rPr lang="ko-KR" altLang="en-US" sz="2000" b="1" dirty="0">
                <a:latin typeface="+mn-ea"/>
                <a:ea typeface="+mn-ea"/>
              </a:rPr>
              <a:t>명령어로 특정 사용자에게 권한을 부여해야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      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아래 </a:t>
            </a:r>
            <a:r>
              <a:rPr lang="ko-KR" altLang="en-US" sz="2000" b="1" dirty="0">
                <a:latin typeface="+mn-ea"/>
                <a:ea typeface="+mn-ea"/>
              </a:rPr>
              <a:t>문장은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사용자에게 테이블을 생성할 </a:t>
            </a:r>
            <a:r>
              <a:rPr lang="en-US" altLang="ko-KR" sz="2000" b="1" dirty="0">
                <a:latin typeface="+mn-ea"/>
                <a:ea typeface="+mn-ea"/>
              </a:rPr>
              <a:t>CREATE VIEW </a:t>
            </a:r>
            <a:r>
              <a:rPr lang="ko-KR" altLang="en-US" sz="2000" b="1" dirty="0">
                <a:latin typeface="+mn-ea"/>
                <a:ea typeface="+mn-ea"/>
              </a:rPr>
              <a:t>권한을 </a:t>
            </a:r>
            <a:r>
              <a:rPr lang="ko-KR" altLang="en-US" sz="2000" b="1" dirty="0" smtClean="0">
                <a:latin typeface="+mn-ea"/>
                <a:ea typeface="+mn-ea"/>
              </a:rPr>
              <a:t> 부여하는 명령어임   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 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권한이 있는 사용자만이 부여할 수 있으므로 </a:t>
            </a: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계정으로 접속함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41658"/>
              </p:ext>
            </p:extLst>
          </p:nvPr>
        </p:nvGraphicFramePr>
        <p:xfrm>
          <a:off x="633673" y="4581128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 system/oracle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GRANT CREATE VIEW TO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생성할 권한이 불충분하다면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부서에 소속된 사원들의 </a:t>
            </a:r>
            <a:r>
              <a:rPr lang="ko-KR" altLang="en-US" sz="2000" b="1" dirty="0" err="1">
                <a:latin typeface="+mn-ea"/>
                <a:ea typeface="+mn-ea"/>
              </a:rPr>
              <a:t>사번과</a:t>
            </a:r>
            <a:r>
              <a:rPr lang="ko-KR" altLang="en-US" sz="2000" b="1" dirty="0">
                <a:latin typeface="+mn-ea"/>
                <a:ea typeface="+mn-ea"/>
              </a:rPr>
              <a:t> 이름과 부서번호를 출력하기 위한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문을 하나의 뷰로 다시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생성할 때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이름을 명시하지 않으면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(EMP_VIEW30)</a:t>
            </a:r>
            <a:r>
              <a:rPr lang="ko-KR" altLang="en-US" sz="2000" b="1" dirty="0">
                <a:latin typeface="+mn-ea"/>
                <a:ea typeface="+mn-ea"/>
              </a:rPr>
              <a:t>를 정의하는 </a:t>
            </a:r>
            <a:r>
              <a:rPr lang="ko-KR" altLang="en-US" sz="2000" b="1" dirty="0" smtClean="0">
                <a:latin typeface="+mn-ea"/>
                <a:ea typeface="+mn-ea"/>
              </a:rPr>
              <a:t> 기본 </a:t>
            </a: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latin typeface="+mn-ea"/>
                <a:ea typeface="+mn-ea"/>
              </a:rPr>
              <a:t>(EMP_COPY)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명을 상속받아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생성된 </a:t>
            </a:r>
            <a:r>
              <a:rPr lang="ko-KR" altLang="en-US" sz="2000" b="1" dirty="0" err="1" smtClean="0">
                <a:latin typeface="+mn-ea"/>
                <a:ea typeface="+mn-ea"/>
              </a:rPr>
              <a:t>뷰의</a:t>
            </a:r>
            <a:r>
              <a:rPr lang="ko-KR" altLang="en-US" sz="2000" b="1" dirty="0" smtClean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구조를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89729"/>
              </p:ext>
            </p:extLst>
          </p:nvPr>
        </p:nvGraphicFramePr>
        <p:xfrm>
          <a:off x="629345" y="1772816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VIEW EMP_VIEW30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DEPTNO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EMP_COPY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5099"/>
              </p:ext>
            </p:extLst>
          </p:nvPr>
        </p:nvGraphicFramePr>
        <p:xfrm>
          <a:off x="633673" y="501317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 EMP_VIEW30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2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생성할 권한이 불충분하다면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내용을 출력해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테이블의 내용을 출력하는 것과 동일한 방식으로 수행하면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SELECT </a:t>
            </a:r>
            <a:r>
              <a:rPr lang="en-US" altLang="ko-KR" sz="2000" b="1" dirty="0">
                <a:latin typeface="+mn-ea"/>
                <a:ea typeface="+mn-ea"/>
              </a:rPr>
              <a:t>* FROM </a:t>
            </a:r>
            <a:r>
              <a:rPr lang="ko-KR" altLang="en-US" sz="2000" b="1" dirty="0">
                <a:latin typeface="+mn-ea"/>
                <a:ea typeface="+mn-ea"/>
              </a:rPr>
              <a:t>다음에 테이블 명 대신에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이름을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91914"/>
              </p:ext>
            </p:extLst>
          </p:nvPr>
        </p:nvGraphicFramePr>
        <p:xfrm>
          <a:off x="633673" y="220486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276224752" descr="EMB00000fa03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99965"/>
            <a:ext cx="70866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1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물리적으로 데이터를 저장하고 있지 않다고 </a:t>
            </a:r>
            <a:r>
              <a:rPr lang="ko-KR" altLang="en-US" sz="2000" b="1" dirty="0" smtClean="0">
                <a:latin typeface="+mn-ea"/>
                <a:ea typeface="+mn-ea"/>
              </a:rPr>
              <a:t>하였음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그런데도 다음과 같은 질의 문을 수행할 수 있는 이유가 무엇일까요</a:t>
            </a:r>
            <a:r>
              <a:rPr lang="en-US" altLang="ko-KR" sz="2000" b="1" dirty="0" smtClean="0"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EMP_VIEW30</a:t>
            </a:r>
            <a:r>
              <a:rPr lang="ko-KR" altLang="en-US" sz="2000" b="1" dirty="0">
                <a:latin typeface="+mn-ea"/>
                <a:ea typeface="+mn-ea"/>
              </a:rPr>
              <a:t>라는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데이터를 물리적으로 저장하고 있지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VIEW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정의할 때 </a:t>
            </a:r>
            <a:r>
              <a:rPr lang="en-US" altLang="ko-KR" sz="2000" b="1" dirty="0">
                <a:latin typeface="+mn-ea"/>
                <a:ea typeface="+mn-ea"/>
              </a:rPr>
              <a:t>AS </a:t>
            </a:r>
            <a:r>
              <a:rPr lang="ko-KR" altLang="en-US" sz="2000" b="1" dirty="0">
                <a:latin typeface="+mn-ea"/>
                <a:ea typeface="+mn-ea"/>
              </a:rPr>
              <a:t>절 다음에 기술한 쿼리 문장 자체를 저장하고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정의할 때 기술한 </a:t>
            </a:r>
            <a:r>
              <a:rPr lang="ko-KR" altLang="en-US" sz="2000" b="1" dirty="0" err="1">
                <a:latin typeface="+mn-ea"/>
                <a:ea typeface="+mn-ea"/>
              </a:rPr>
              <a:t>쿼리문이</a:t>
            </a:r>
            <a:r>
              <a:rPr lang="ko-KR" altLang="en-US" sz="2000" b="1" dirty="0">
                <a:latin typeface="+mn-ea"/>
                <a:ea typeface="+mn-ea"/>
              </a:rPr>
              <a:t> 궁금하다면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USER_VIEWS </a:t>
            </a: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ko-KR" altLang="en-US" sz="2000" b="1" dirty="0" smtClean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TEXT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살펴보면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92954"/>
              </p:ext>
            </p:extLst>
          </p:nvPr>
        </p:nvGraphicFramePr>
        <p:xfrm>
          <a:off x="633673" y="184482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USER_VIEWS</a:t>
            </a:r>
            <a:r>
              <a:rPr lang="ko-KR" altLang="en-US" sz="2000" b="1" dirty="0">
                <a:latin typeface="+mn-ea"/>
                <a:ea typeface="+mn-ea"/>
              </a:rPr>
              <a:t>에서 테이블 이름과 텍스트만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테이블은 디스크 공간을 할당 받아서 실질적으로 데이터를 저장하고 있지만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USER_VIEWS </a:t>
            </a:r>
            <a:r>
              <a:rPr lang="ko-KR" altLang="en-US" sz="2000" b="1" dirty="0">
                <a:latin typeface="+mn-ea"/>
                <a:ea typeface="+mn-ea"/>
              </a:rPr>
              <a:t>에 사용자가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정의할 때 기술한 </a:t>
            </a:r>
            <a:r>
              <a:rPr lang="ko-KR" altLang="en-US" sz="2000" b="1" dirty="0" smtClean="0">
                <a:latin typeface="+mn-ea"/>
                <a:ea typeface="+mn-ea"/>
              </a:rPr>
              <a:t>        서브 </a:t>
            </a:r>
            <a:r>
              <a:rPr lang="ko-KR" altLang="en-US" sz="2000" b="1" dirty="0" err="1">
                <a:latin typeface="+mn-ea"/>
                <a:ea typeface="+mn-ea"/>
              </a:rPr>
              <a:t>쿼리문</a:t>
            </a:r>
            <a:r>
              <a:rPr lang="en-US" altLang="ko-KR" sz="2000" b="1" dirty="0">
                <a:latin typeface="+mn-ea"/>
                <a:ea typeface="+mn-ea"/>
              </a:rPr>
              <a:t>(SELECT </a:t>
            </a:r>
            <a:r>
              <a:rPr lang="ko-KR" altLang="en-US" sz="2000" b="1" dirty="0">
                <a:latin typeface="+mn-ea"/>
                <a:ea typeface="+mn-ea"/>
              </a:rPr>
              <a:t>문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만을 문자열 형태로 저장하고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38444"/>
              </p:ext>
            </p:extLst>
          </p:nvPr>
        </p:nvGraphicFramePr>
        <p:xfrm>
          <a:off x="633673" y="126876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VIEW_NAME, TEXT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USER_VIEWS;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276225632" descr="EMB00000fa03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3" y="2132856"/>
            <a:ext cx="64008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동작 원리를 이해하기 위해서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대한 질의가 어떻게 내부적으로 처리되는지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35968"/>
              </p:ext>
            </p:extLst>
          </p:nvPr>
        </p:nvGraphicFramePr>
        <p:xfrm>
          <a:off x="633673" y="4581128"/>
          <a:ext cx="8632304" cy="1661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500"/>
                        </a:spcBef>
                        <a:buFont typeface="+mj-lt"/>
                        <a:buAutoNum type="arabicPeriod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대해서 질의를 하면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USER_VIEWS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대한 정의를 조회함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spcBef>
                          <a:spcPts val="500"/>
                        </a:spcBef>
                        <a:buFont typeface="+mj-lt"/>
                        <a:buAutoNum type="arabicPeriod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테이블에 대한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접근 권한을 살핌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spcBef>
                          <a:spcPts val="500"/>
                        </a:spcBef>
                        <a:buFont typeface="+mj-lt"/>
                        <a:buAutoNum type="arabicPeriod"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대한 질의를 기본 테이블에 대한 질의로 변환함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spcBef>
                          <a:spcPts val="500"/>
                        </a:spcBef>
                        <a:buFont typeface="+mj-lt"/>
                        <a:buAutoNum type="arabicPeriod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테이블에 대한 질의를 통해 데이터를 검색함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spcBef>
                          <a:spcPts val="500"/>
                        </a:spcBef>
                        <a:buFont typeface="+mj-lt"/>
                        <a:buAutoNum type="arabicPeriod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검색된 결과를 출력함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9" descr="C:\Users\pinksung\AppData\Local\Microsoft\Windows\Temporary Internet Files\Content.IE5\XGJWBCL1\MPj0422174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057400"/>
            <a:ext cx="1819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6"/>
          <p:cNvSpPr>
            <a:spLocks noChangeArrowheads="1"/>
          </p:cNvSpPr>
          <p:nvPr/>
        </p:nvSpPr>
        <p:spPr bwMode="auto">
          <a:xfrm>
            <a:off x="2381945" y="2132856"/>
            <a:ext cx="1693862" cy="3746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1600">
                <a:latin typeface="+mn-ea"/>
                <a:ea typeface="+mn-ea"/>
              </a:rPr>
              <a:t>조회</a:t>
            </a:r>
            <a:r>
              <a:rPr lang="en-US" altLang="ko-KR" sz="1600">
                <a:latin typeface="+mn-ea"/>
                <a:ea typeface="+mn-ea"/>
              </a:rPr>
              <a:t>/</a:t>
            </a:r>
            <a:r>
              <a:rPr lang="ko-KR" altLang="en-US" sz="1600">
                <a:latin typeface="+mn-ea"/>
                <a:ea typeface="+mn-ea"/>
              </a:rPr>
              <a:t>수정</a:t>
            </a:r>
            <a:r>
              <a:rPr lang="en-US" altLang="ko-KR" sz="1600">
                <a:latin typeface="+mn-ea"/>
                <a:ea typeface="+mn-ea"/>
              </a:rPr>
              <a:t>/</a:t>
            </a:r>
            <a:r>
              <a:rPr lang="ko-KR" altLang="en-US" sz="1600">
                <a:latin typeface="+mn-ea"/>
                <a:ea typeface="+mn-ea"/>
              </a:rPr>
              <a:t>삭제</a:t>
            </a:r>
          </a:p>
        </p:txBody>
      </p:sp>
      <p:sp>
        <p:nvSpPr>
          <p:cNvPr id="12" name="모서리가 둥근 직사각형 17"/>
          <p:cNvSpPr>
            <a:spLocks noChangeArrowheads="1"/>
          </p:cNvSpPr>
          <p:nvPr/>
        </p:nvSpPr>
        <p:spPr bwMode="auto">
          <a:xfrm>
            <a:off x="4517777" y="2060848"/>
            <a:ext cx="423862" cy="3746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1600" dirty="0" err="1">
                <a:latin typeface="+mn-ea"/>
                <a:ea typeface="+mn-ea"/>
              </a:rPr>
              <a:t>뷰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3" name="모서리가 둥근 직사각형 18"/>
          <p:cNvSpPr>
            <a:spLocks noChangeArrowheads="1"/>
          </p:cNvSpPr>
          <p:nvPr/>
        </p:nvSpPr>
        <p:spPr bwMode="auto">
          <a:xfrm>
            <a:off x="4210745" y="2520950"/>
            <a:ext cx="1189628" cy="374571"/>
          </a:xfrm>
          <a:prstGeom prst="roundRect">
            <a:avLst>
              <a:gd name="adj" fmla="val 16667"/>
            </a:avLst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en-US" altLang="ko-KR" sz="1600" dirty="0">
                <a:latin typeface="+mn-ea"/>
                <a:ea typeface="+mn-ea"/>
              </a:rPr>
              <a:t>SELECT </a:t>
            </a:r>
            <a:r>
              <a:rPr lang="ko-KR" altLang="en-US" sz="1600" dirty="0">
                <a:latin typeface="+mn-ea"/>
                <a:ea typeface="+mn-ea"/>
              </a:rPr>
              <a:t>문</a:t>
            </a:r>
          </a:p>
        </p:txBody>
      </p:sp>
      <p:sp>
        <p:nvSpPr>
          <p:cNvPr id="14" name="모서리가 둥근 직사각형 19"/>
          <p:cNvSpPr>
            <a:spLocks noChangeArrowheads="1"/>
          </p:cNvSpPr>
          <p:nvPr/>
        </p:nvSpPr>
        <p:spPr bwMode="auto">
          <a:xfrm>
            <a:off x="5498207" y="2132856"/>
            <a:ext cx="1108802" cy="37457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1600" dirty="0">
                <a:latin typeface="+mn-ea"/>
                <a:ea typeface="+mn-ea"/>
              </a:rPr>
              <a:t>쿼리 수행</a:t>
            </a:r>
          </a:p>
        </p:txBody>
      </p:sp>
      <p:sp>
        <p:nvSpPr>
          <p:cNvPr id="15" name="오른쪽 화살표 21"/>
          <p:cNvSpPr>
            <a:spLocks noChangeArrowheads="1"/>
          </p:cNvSpPr>
          <p:nvPr/>
        </p:nvSpPr>
        <p:spPr bwMode="auto">
          <a:xfrm>
            <a:off x="5506145" y="2514600"/>
            <a:ext cx="1143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아래로 구부러진 화살표 22"/>
          <p:cNvSpPr>
            <a:spLocks noChangeArrowheads="1"/>
          </p:cNvSpPr>
          <p:nvPr/>
        </p:nvSpPr>
        <p:spPr bwMode="auto">
          <a:xfrm flipH="1" flipV="1">
            <a:off x="1848545" y="3276600"/>
            <a:ext cx="5486400" cy="1016000"/>
          </a:xfrm>
          <a:prstGeom prst="curvedDownArrow">
            <a:avLst>
              <a:gd name="adj1" fmla="val 24975"/>
              <a:gd name="adj2" fmla="val 49975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모서리가 둥근 직사각형 23"/>
          <p:cNvSpPr>
            <a:spLocks noChangeArrowheads="1"/>
          </p:cNvSpPr>
          <p:nvPr/>
        </p:nvSpPr>
        <p:spPr bwMode="auto">
          <a:xfrm>
            <a:off x="3810695" y="3816350"/>
            <a:ext cx="1663748" cy="37457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1600">
                <a:latin typeface="+mn-ea"/>
                <a:ea typeface="+mn-ea"/>
              </a:rPr>
              <a:t>쿼리 수행 결과 </a:t>
            </a:r>
          </a:p>
        </p:txBody>
      </p:sp>
      <p:pic>
        <p:nvPicPr>
          <p:cNvPr id="18" name="Picture 2" descr="C:\원고\행복해지는 오라클 11g SQLPLUS &amp; PLSQL\원고-happy oracle 11g SQLPlus PLSQL\14장 뷰\img\Ora14-06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70" y="2133600"/>
            <a:ext cx="26336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오른쪽 화살표 21"/>
          <p:cNvSpPr>
            <a:spLocks noChangeArrowheads="1"/>
          </p:cNvSpPr>
          <p:nvPr/>
        </p:nvSpPr>
        <p:spPr bwMode="auto">
          <a:xfrm>
            <a:off x="2510681" y="2520348"/>
            <a:ext cx="150304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9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생성한 </a:t>
            </a:r>
            <a:r>
              <a:rPr lang="ko-KR" altLang="en-US" sz="2000" b="1" dirty="0" err="1">
                <a:latin typeface="+mn-ea"/>
                <a:ea typeface="+mn-ea"/>
              </a:rPr>
              <a:t>뷰인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EMP_VIEW30</a:t>
            </a:r>
            <a:r>
              <a:rPr lang="ko-KR" altLang="en-US" sz="2000" b="1" dirty="0" smtClean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문의 </a:t>
            </a:r>
            <a:r>
              <a:rPr lang="en-US" altLang="ko-KR" sz="2000" b="1" dirty="0">
                <a:latin typeface="+mn-ea"/>
                <a:ea typeface="+mn-ea"/>
              </a:rPr>
              <a:t>FROM</a:t>
            </a:r>
            <a:r>
              <a:rPr lang="ko-KR" altLang="en-US" sz="2000" b="1" dirty="0">
                <a:latin typeface="+mn-ea"/>
                <a:ea typeface="+mn-ea"/>
              </a:rPr>
              <a:t>절 다음에 기술하여 질의를 </a:t>
            </a:r>
            <a:r>
              <a:rPr lang="ko-KR" altLang="en-US" sz="2000" b="1" dirty="0" smtClean="0">
                <a:latin typeface="+mn-ea"/>
                <a:ea typeface="+mn-ea"/>
              </a:rPr>
              <a:t> 하면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서버는 </a:t>
            </a:r>
            <a:r>
              <a:rPr lang="en-US" altLang="ko-KR" sz="2000" b="1" dirty="0">
                <a:latin typeface="+mn-ea"/>
                <a:ea typeface="+mn-ea"/>
              </a:rPr>
              <a:t>USER_VIEWS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EMP_VIEW30</a:t>
            </a:r>
            <a:r>
              <a:rPr lang="ko-KR" altLang="en-US" sz="2000" b="1" dirty="0">
                <a:latin typeface="+mn-ea"/>
                <a:ea typeface="+mn-ea"/>
              </a:rPr>
              <a:t>를 찾아 이를 정의할 때 </a:t>
            </a:r>
            <a:r>
              <a:rPr lang="ko-KR" altLang="en-US" sz="2000" b="1" dirty="0" smtClean="0">
                <a:latin typeface="+mn-ea"/>
                <a:ea typeface="+mn-ea"/>
              </a:rPr>
              <a:t>        기술한 </a:t>
            </a:r>
            <a:r>
              <a:rPr lang="ko-KR" altLang="en-US" sz="2000" b="1" dirty="0">
                <a:latin typeface="+mn-ea"/>
                <a:ea typeface="+mn-ea"/>
              </a:rPr>
              <a:t>서브 </a:t>
            </a:r>
            <a:r>
              <a:rPr lang="ko-KR" altLang="en-US" sz="2000" b="1" dirty="0" err="1">
                <a:latin typeface="+mn-ea"/>
                <a:ea typeface="+mn-ea"/>
              </a:rPr>
              <a:t>쿼리문이</a:t>
            </a:r>
            <a:r>
              <a:rPr lang="ko-KR" altLang="en-US" sz="2000" b="1" dirty="0">
                <a:latin typeface="+mn-ea"/>
                <a:ea typeface="+mn-ea"/>
              </a:rPr>
              <a:t> 저장된 </a:t>
            </a:r>
            <a:r>
              <a:rPr lang="en-US" altLang="ko-KR" sz="2000" b="1" dirty="0">
                <a:latin typeface="+mn-ea"/>
                <a:ea typeface="+mn-ea"/>
              </a:rPr>
              <a:t>TEXT </a:t>
            </a:r>
            <a:r>
              <a:rPr lang="ko-KR" altLang="en-US" sz="2000" b="1" dirty="0">
                <a:latin typeface="+mn-ea"/>
                <a:ea typeface="+mn-ea"/>
              </a:rPr>
              <a:t>값을 </a:t>
            </a: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>
                <a:latin typeface="+mn-ea"/>
                <a:ea typeface="+mn-ea"/>
              </a:rPr>
              <a:t>위치로 </a:t>
            </a:r>
            <a:r>
              <a:rPr lang="ko-KR" altLang="en-US" sz="2000" b="1" dirty="0" smtClean="0">
                <a:latin typeface="+mn-ea"/>
                <a:ea typeface="+mn-ea"/>
              </a:rPr>
              <a:t>가져감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질의는 기본 테이블인 </a:t>
            </a:r>
            <a:r>
              <a:rPr lang="en-US" altLang="ko-KR" sz="2000" b="1" dirty="0">
                <a:latin typeface="+mn-ea"/>
                <a:ea typeface="+mn-ea"/>
              </a:rPr>
              <a:t>EMP_COPY</a:t>
            </a:r>
            <a:r>
              <a:rPr lang="ko-KR" altLang="en-US" sz="2000" b="1" dirty="0">
                <a:latin typeface="+mn-ea"/>
                <a:ea typeface="+mn-ea"/>
              </a:rPr>
              <a:t>를 통해 </a:t>
            </a:r>
            <a:r>
              <a:rPr lang="ko-KR" altLang="en-US" sz="2000" b="1" dirty="0" smtClean="0">
                <a:latin typeface="+mn-ea"/>
                <a:ea typeface="+mn-ea"/>
              </a:rPr>
              <a:t>일어남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기본 테이블인 </a:t>
            </a:r>
            <a:r>
              <a:rPr lang="en-US" altLang="ko-KR" sz="2000" b="1" dirty="0">
                <a:latin typeface="+mn-ea"/>
                <a:ea typeface="+mn-ea"/>
              </a:rPr>
              <a:t>EMP_COPY </a:t>
            </a:r>
            <a:r>
              <a:rPr lang="ko-KR" altLang="en-US" sz="2000" b="1" dirty="0">
                <a:latin typeface="+mn-ea"/>
                <a:ea typeface="+mn-ea"/>
              </a:rPr>
              <a:t>에 대해서 서브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수행하게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이러한 </a:t>
            </a:r>
            <a:r>
              <a:rPr lang="ko-KR" altLang="en-US" sz="2000" b="1" dirty="0">
                <a:latin typeface="+mn-ea"/>
                <a:ea typeface="+mn-ea"/>
              </a:rPr>
              <a:t>동작 원리 덕분에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뷰가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실질적으로 데이터를 저장하고 있지 않더라도 데이터를 검색할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9" name="위쪽 화살표 설명선 18"/>
          <p:cNvSpPr/>
          <p:nvPr/>
        </p:nvSpPr>
        <p:spPr bwMode="auto">
          <a:xfrm>
            <a:off x="2357537" y="2993154"/>
            <a:ext cx="4800600" cy="1414463"/>
          </a:xfrm>
          <a:prstGeom prst="upArrowCallou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latin typeface="+mn-ea"/>
                <a:ea typeface="+mn-ea"/>
              </a:rPr>
              <a:t>SELECT EMPNO, ENAME, SAL, DEPTNO </a:t>
            </a:r>
          </a:p>
          <a:p>
            <a:pPr algn="l">
              <a:defRPr/>
            </a:pPr>
            <a:r>
              <a:rPr lang="en-US" sz="1800" b="1" dirty="0">
                <a:latin typeface="+mn-ea"/>
                <a:ea typeface="+mn-ea"/>
              </a:rPr>
              <a:t>FROM EMP_COPY</a:t>
            </a:r>
          </a:p>
          <a:p>
            <a:pPr algn="l">
              <a:defRPr/>
            </a:pPr>
            <a:r>
              <a:rPr lang="en-US" sz="1800" b="1" dirty="0">
                <a:latin typeface="+mn-ea"/>
                <a:ea typeface="+mn-ea"/>
              </a:rPr>
              <a:t>WHERE DEPTNO=30;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887"/>
              </p:ext>
            </p:extLst>
          </p:nvPr>
        </p:nvGraphicFramePr>
        <p:xfrm>
          <a:off x="633673" y="2276872"/>
          <a:ext cx="7916552" cy="792088"/>
        </p:xfrm>
        <a:graphic>
          <a:graphicData uri="http://schemas.openxmlformats.org/drawingml/2006/table">
            <a:tbl>
              <a:tblPr/>
              <a:tblGrid>
                <a:gridCol w="791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테이블을 가져다가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수행한다는 것을 증명하기 위해서 </a:t>
            </a:r>
            <a:r>
              <a:rPr lang="ko-KR" altLang="en-US" sz="2000" b="1" dirty="0" smtClean="0">
                <a:latin typeface="+mn-ea"/>
                <a:ea typeface="+mn-ea"/>
              </a:rPr>
              <a:t>간단한  </a:t>
            </a:r>
            <a:r>
              <a:rPr lang="ko-KR" altLang="en-US" sz="2000" b="1" dirty="0">
                <a:latin typeface="+mn-ea"/>
                <a:ea typeface="+mn-ea"/>
              </a:rPr>
              <a:t>예를 살펴보도록 </a:t>
            </a:r>
            <a:r>
              <a:rPr lang="ko-KR" altLang="en-US" sz="2000" b="1" dirty="0" smtClean="0">
                <a:latin typeface="+mn-ea"/>
                <a:ea typeface="+mn-ea"/>
              </a:rPr>
              <a:t>하겠음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행을 하나 추가하는 </a:t>
            </a:r>
            <a:r>
              <a:rPr lang="ko-KR" altLang="en-US" sz="2000" b="1" dirty="0" smtClean="0">
                <a:latin typeface="+mn-ea"/>
                <a:ea typeface="+mn-ea"/>
              </a:rPr>
              <a:t>문장임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새로운 행을 </a:t>
            </a:r>
            <a:r>
              <a:rPr lang="ko-KR" altLang="en-US" sz="2000" b="1" dirty="0" smtClean="0">
                <a:latin typeface="+mn-ea"/>
                <a:ea typeface="+mn-ea"/>
              </a:rPr>
              <a:t>추가하였음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내용을 출력해 보면 추가된 행이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존재하고 있음을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2063"/>
              </p:ext>
            </p:extLst>
          </p:nvPr>
        </p:nvGraphicFramePr>
        <p:xfrm>
          <a:off x="633673" y="227687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EMP_VIEW30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VALUES(1111, 'AAAA', 30);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15566"/>
              </p:ext>
            </p:extLst>
          </p:nvPr>
        </p:nvGraphicFramePr>
        <p:xfrm>
          <a:off x="629345" y="414908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87389928" descr="EMB00000fa035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19" y="4005064"/>
            <a:ext cx="5840431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1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뿐만 아니라 기본 테이블의 내용을 출력해 보면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문에 의해서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ko-KR" altLang="en-US" sz="2000" b="1" dirty="0" err="1" smtClean="0">
                <a:latin typeface="+mn-ea"/>
                <a:ea typeface="+mn-ea"/>
              </a:rPr>
              <a:t>뷰에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추가한 행이 테이블에도 존재함을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9193"/>
              </p:ext>
            </p:extLst>
          </p:nvPr>
        </p:nvGraphicFramePr>
        <p:xfrm>
          <a:off x="633673" y="184482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EMP_COPY;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276225952" descr="EMB00000fa03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08920"/>
            <a:ext cx="662940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7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내부구조와 </a:t>
            </a:r>
            <a:r>
              <a:rPr lang="en-US" altLang="ko-KR" sz="2400" dirty="0"/>
              <a:t>USER_VIEWS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(EMP_VIEW30)</a:t>
            </a:r>
            <a:r>
              <a:rPr lang="ko-KR" altLang="en-US" sz="2000" b="1" dirty="0">
                <a:latin typeface="+mn-ea"/>
                <a:ea typeface="+mn-ea"/>
              </a:rPr>
              <a:t>를 사용하였지만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쿼리문에</a:t>
            </a:r>
            <a:r>
              <a:rPr lang="ko-KR" altLang="en-US" sz="2000" b="1" dirty="0">
                <a:latin typeface="+mn-ea"/>
                <a:ea typeface="+mn-ea"/>
              </a:rPr>
              <a:t> 대한 이름일 뿐이기 때문에 새로운 행은 기본 테이블</a:t>
            </a:r>
            <a:r>
              <a:rPr lang="en-US" altLang="ko-KR" sz="2000" b="1" dirty="0">
                <a:latin typeface="+mn-ea"/>
                <a:ea typeface="+mn-ea"/>
              </a:rPr>
              <a:t>(EMP_COPY)</a:t>
            </a:r>
            <a:r>
              <a:rPr lang="ko-KR" altLang="en-US" sz="2000" b="1" dirty="0">
                <a:latin typeface="+mn-ea"/>
                <a:ea typeface="+mn-ea"/>
              </a:rPr>
              <a:t>에 실질적으로 추가되는 것임을 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(EMP_VIEW30)</a:t>
            </a:r>
            <a:r>
              <a:rPr lang="ko-KR" altLang="en-US" sz="2000" b="1" dirty="0">
                <a:latin typeface="+mn-ea"/>
                <a:ea typeface="+mn-ea"/>
              </a:rPr>
              <a:t>의 내용을 확인하기 위해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문을 수행하면 변경된 </a:t>
            </a:r>
            <a:r>
              <a:rPr lang="ko-KR" altLang="en-US" sz="2000" b="1" dirty="0" smtClean="0">
                <a:latin typeface="+mn-ea"/>
                <a:ea typeface="+mn-ea"/>
              </a:rPr>
              <a:t>     기본 </a:t>
            </a: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latin typeface="+mn-ea"/>
                <a:ea typeface="+mn-ea"/>
              </a:rPr>
              <a:t>(EMP_COPY)</a:t>
            </a:r>
            <a:r>
              <a:rPr lang="ko-KR" altLang="en-US" sz="2000" b="1" dirty="0">
                <a:latin typeface="+mn-ea"/>
                <a:ea typeface="+mn-ea"/>
              </a:rPr>
              <a:t>의 내용에서 일부를 서브 </a:t>
            </a:r>
            <a:r>
              <a:rPr lang="ko-KR" altLang="en-US" sz="2000" b="1" dirty="0" err="1">
                <a:latin typeface="+mn-ea"/>
                <a:ea typeface="+mn-ea"/>
              </a:rPr>
              <a:t>쿼리한</a:t>
            </a:r>
            <a:r>
              <a:rPr lang="ko-KR" altLang="en-US" sz="2000" b="1" dirty="0">
                <a:latin typeface="+mn-ea"/>
                <a:ea typeface="+mn-ea"/>
              </a:rPr>
              <a:t> 결과를 </a:t>
            </a:r>
            <a:r>
              <a:rPr lang="ko-KR" altLang="en-US" sz="2000" b="1" dirty="0" smtClean="0">
                <a:latin typeface="+mn-ea"/>
                <a:ea typeface="+mn-ea"/>
              </a:rPr>
              <a:t>보여줌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실질적인 데이터를 저장한 기본 테이블을 볼 수 있도록 한 투명한 </a:t>
            </a:r>
            <a:r>
              <a:rPr lang="ko-KR" altLang="en-US" sz="2000" b="1" dirty="0" smtClean="0">
                <a:latin typeface="+mn-ea"/>
                <a:ea typeface="+mn-ea"/>
              </a:rPr>
              <a:t>창임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기본 테이블의 모양이 바뀐 것이고 그 바뀐 내용을 </a:t>
            </a:r>
            <a:r>
              <a:rPr lang="ko-KR" altLang="en-US" sz="2000" b="1" dirty="0" err="1">
                <a:latin typeface="+mn-ea"/>
                <a:ea typeface="+mn-ea"/>
              </a:rPr>
              <a:t>뷰라는</a:t>
            </a:r>
            <a:r>
              <a:rPr lang="ko-KR" altLang="en-US" sz="2000" b="1" dirty="0">
                <a:latin typeface="+mn-ea"/>
                <a:ea typeface="+mn-ea"/>
              </a:rPr>
              <a:t> 창을 통해서 볼 </a:t>
            </a:r>
            <a:r>
              <a:rPr lang="ko-KR" altLang="en-US" sz="2000" b="1" dirty="0" smtClean="0">
                <a:latin typeface="+mn-ea"/>
                <a:ea typeface="+mn-ea"/>
              </a:rPr>
              <a:t>뿐임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뷰에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뿐만 아니라 </a:t>
            </a:r>
            <a:r>
              <a:rPr lang="en-US" altLang="ko-KR" sz="2000" b="1" dirty="0">
                <a:latin typeface="+mn-ea"/>
                <a:ea typeface="+mn-ea"/>
              </a:rPr>
              <a:t>UPDATE, DELETE </a:t>
            </a:r>
            <a:r>
              <a:rPr lang="ko-KR" altLang="en-US" sz="2000" b="1" dirty="0">
                <a:latin typeface="+mn-ea"/>
                <a:ea typeface="+mn-ea"/>
              </a:rPr>
              <a:t>모두 사용할 수 있는데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                  UPDATE</a:t>
            </a:r>
            <a:r>
              <a:rPr lang="en-US" altLang="ko-KR" sz="2000" b="1" dirty="0">
                <a:latin typeface="+mn-ea"/>
                <a:ea typeface="+mn-ea"/>
              </a:rPr>
              <a:t>, DELETE </a:t>
            </a:r>
            <a:r>
              <a:rPr lang="ko-KR" altLang="en-US" sz="2000" b="1" dirty="0" err="1">
                <a:latin typeface="+mn-ea"/>
                <a:ea typeface="+mn-ea"/>
              </a:rPr>
              <a:t>쿼리문</a:t>
            </a:r>
            <a:r>
              <a:rPr lang="ko-KR" altLang="en-US" sz="2000" b="1" dirty="0">
                <a:latin typeface="+mn-ea"/>
                <a:ea typeface="+mn-ea"/>
              </a:rPr>
              <a:t> 역시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텍스트에 저장되어 있는 기본 </a:t>
            </a:r>
            <a:r>
              <a:rPr lang="ko-KR" altLang="en-US" sz="2000" b="1" dirty="0" smtClean="0">
                <a:latin typeface="+mn-ea"/>
                <a:ea typeface="+mn-ea"/>
              </a:rPr>
              <a:t>테이블이 변경하는 것임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0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개념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(View)</a:t>
            </a:r>
            <a:r>
              <a:rPr lang="ko-KR" altLang="en-US" sz="2000" b="1" dirty="0">
                <a:latin typeface="+mn-ea"/>
                <a:ea typeface="+mn-ea"/>
              </a:rPr>
              <a:t>는 한마디로 물리적인 테이블을 근거한 논리적인 가상 </a:t>
            </a:r>
            <a:r>
              <a:rPr lang="ko-KR" altLang="en-US" sz="2000" b="1" dirty="0" smtClean="0">
                <a:latin typeface="+mn-ea"/>
                <a:ea typeface="+mn-ea"/>
              </a:rPr>
              <a:t>테이블임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가상이란 </a:t>
            </a:r>
            <a:r>
              <a:rPr lang="ko-KR" altLang="en-US" sz="2000" b="1" dirty="0">
                <a:latin typeface="+mn-ea"/>
                <a:ea typeface="+mn-ea"/>
              </a:rPr>
              <a:t>단어는 실질적으로 데이터를 저장하고 있지 않기 때문에 붙인 것이고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테이블이란 단어는 실질적으로 데이터를 저장하고 있지 않더라도 </a:t>
            </a:r>
            <a:r>
              <a:rPr lang="ko-KR" altLang="en-US" sz="2000" b="1" dirty="0" smtClean="0">
                <a:latin typeface="+mn-ea"/>
                <a:ea typeface="+mn-ea"/>
              </a:rPr>
              <a:t>사용자는       </a:t>
            </a:r>
            <a:r>
              <a:rPr lang="ko-KR" altLang="en-US" sz="2000" b="1" dirty="0">
                <a:latin typeface="+mn-ea"/>
                <a:ea typeface="+mn-ea"/>
              </a:rPr>
              <a:t>마치 테이블을 사용하는 것과 동일하게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사용할 수 있기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뷰는</a:t>
            </a:r>
            <a:r>
              <a:rPr lang="ko-KR" altLang="en-US" sz="2000" b="1" dirty="0" smtClean="0">
                <a:latin typeface="+mn-ea"/>
                <a:ea typeface="+mn-ea"/>
              </a:rPr>
              <a:t> 기본 테이블에서 파생된 객체로서 기본 테이블에 대한 하나의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</a:t>
            </a:r>
            <a:r>
              <a:rPr lang="ko-KR" altLang="en-US" sz="2000" b="1" dirty="0" smtClean="0">
                <a:latin typeface="+mn-ea"/>
                <a:ea typeface="+mn-ea"/>
              </a:rPr>
              <a:t> 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‘보다’란 의미를 갖고 있는 점을 감안해 보면 알 수 있듯이 </a:t>
            </a:r>
            <a:r>
              <a:rPr lang="ko-KR" altLang="en-US" sz="2000" b="1" dirty="0" smtClean="0">
                <a:latin typeface="+mn-ea"/>
                <a:ea typeface="+mn-ea"/>
              </a:rPr>
              <a:t>실제 </a:t>
            </a:r>
            <a:r>
              <a:rPr lang="ko-KR" altLang="en-US" sz="2000" b="1" dirty="0">
                <a:latin typeface="+mn-ea"/>
                <a:ea typeface="+mn-ea"/>
              </a:rPr>
              <a:t>테이블에 저장된 데이터를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 볼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사용자에게 주어진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 기본 테이블을 제한적으로 사용하게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2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종류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정의하기 위해서 사용되는 기본 테이블의 수에 따라 단순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(Simple View)</a:t>
            </a:r>
            <a:r>
              <a:rPr lang="ko-KR" altLang="en-US" sz="2000" b="1" dirty="0">
                <a:latin typeface="+mn-ea"/>
                <a:ea typeface="+mn-ea"/>
              </a:rPr>
              <a:t>와 복합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(Complex View)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나뉨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6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.1 </a:t>
            </a:r>
            <a:r>
              <a:rPr lang="ko-KR" altLang="en-US" sz="2400" dirty="0"/>
              <a:t>단순 </a:t>
            </a:r>
            <a:r>
              <a:rPr lang="ko-KR" altLang="en-US" sz="2400" dirty="0" err="1"/>
              <a:t>뷰에</a:t>
            </a:r>
            <a:r>
              <a:rPr lang="ko-KR" altLang="en-US" sz="2400" dirty="0"/>
              <a:t> 대한 데이터 조작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단순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대해서 </a:t>
            </a:r>
            <a:r>
              <a:rPr lang="en-US" altLang="ko-KR" sz="2000" b="1" dirty="0" smtClean="0">
                <a:latin typeface="+mn-ea"/>
                <a:ea typeface="+mn-ea"/>
              </a:rPr>
              <a:t>DML(INSERT/UPDATE/DELETE </a:t>
            </a:r>
            <a:r>
              <a:rPr lang="ko-KR" altLang="en-US" sz="2000" b="1" dirty="0" smtClean="0">
                <a:latin typeface="+mn-ea"/>
                <a:ea typeface="+mn-ea"/>
              </a:rPr>
              <a:t>문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을 </a:t>
            </a:r>
            <a:r>
              <a:rPr lang="ko-KR" altLang="en-US" sz="2000" b="1" dirty="0">
                <a:latin typeface="+mn-ea"/>
                <a:ea typeface="+mn-ea"/>
              </a:rPr>
              <a:t>사용할 수 있음을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데이터를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단순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대상으로 실행한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명령문의 </a:t>
            </a:r>
            <a:r>
              <a:rPr lang="ko-KR" altLang="en-US" sz="2000" b="1" dirty="0" smtClean="0">
                <a:latin typeface="+mn-ea"/>
                <a:ea typeface="+mn-ea"/>
              </a:rPr>
              <a:t>처리 </a:t>
            </a:r>
            <a:r>
              <a:rPr lang="ko-KR" altLang="en-US" sz="2000" b="1" dirty="0">
                <a:latin typeface="+mn-ea"/>
                <a:ea typeface="+mn-ea"/>
              </a:rPr>
              <a:t>결과는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정의할 때 사용한 기본 테이블에 </a:t>
            </a:r>
            <a:r>
              <a:rPr lang="ko-KR" altLang="en-US" sz="2000" b="1" dirty="0" smtClean="0">
                <a:latin typeface="+mn-ea"/>
                <a:ea typeface="+mn-ea"/>
              </a:rPr>
              <a:t>적용됨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83244"/>
              </p:ext>
            </p:extLst>
          </p:nvPr>
        </p:nvGraphicFramePr>
        <p:xfrm>
          <a:off x="633673" y="2204864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EMP_VIEW30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VALUES(8000, 'ANGEL', 30);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12910"/>
              </p:ext>
            </p:extLst>
          </p:nvPr>
        </p:nvGraphicFramePr>
        <p:xfrm>
          <a:off x="629345" y="465313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EMP_COPY;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.2 </a:t>
            </a:r>
            <a:r>
              <a:rPr lang="ko-KR" altLang="en-US" sz="2400" dirty="0"/>
              <a:t>단순 </a:t>
            </a:r>
            <a:r>
              <a:rPr lang="ko-KR" altLang="en-US" sz="2400" dirty="0" err="1"/>
              <a:t>뷰의</a:t>
            </a:r>
            <a:r>
              <a:rPr lang="ko-KR" altLang="en-US" sz="2400" dirty="0"/>
              <a:t> 칼럼에 별칭 부여하기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테이블</a:t>
            </a:r>
            <a:r>
              <a:rPr lang="en-US" altLang="ko-KR" sz="2000" b="1" dirty="0">
                <a:latin typeface="+mn-ea"/>
                <a:ea typeface="+mn-ea"/>
              </a:rPr>
              <a:t>(EMP_COPY)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err="1" smtClean="0">
                <a:latin typeface="+mn-ea"/>
                <a:ea typeface="+mn-ea"/>
              </a:rPr>
              <a:t>컬럼명을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상속받지 않고 한글화 하여 컬럼 명이 </a:t>
            </a:r>
            <a:r>
              <a:rPr lang="ko-KR" altLang="en-US" sz="2000" b="1" dirty="0" smtClean="0">
                <a:latin typeface="+mn-ea"/>
                <a:ea typeface="+mn-ea"/>
              </a:rPr>
              <a:t> 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급여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부서번호로 구성되도록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뷰의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컬럼명을</a:t>
            </a:r>
            <a:r>
              <a:rPr lang="ko-KR" altLang="en-US" sz="2000" b="1" dirty="0" smtClean="0">
                <a:latin typeface="+mn-ea"/>
                <a:ea typeface="+mn-ea"/>
              </a:rPr>
              <a:t> 기본 테이블에서 상속받지 않고 사용자가 직접 설정함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EMP_VIEW </a:t>
            </a:r>
            <a:r>
              <a:rPr lang="ko-KR" altLang="en-US" sz="2000" b="1" dirty="0">
                <a:latin typeface="+mn-ea"/>
                <a:ea typeface="+mn-ea"/>
              </a:rPr>
              <a:t>는 전체 사원에 대해서 특정 </a:t>
            </a:r>
            <a:r>
              <a:rPr lang="ko-KR" altLang="en-US" sz="2000" b="1" dirty="0" err="1">
                <a:latin typeface="+mn-ea"/>
                <a:ea typeface="+mn-ea"/>
              </a:rPr>
              <a:t>컬럼만</a:t>
            </a:r>
            <a:r>
              <a:rPr lang="ko-KR" altLang="en-US" sz="2000" b="1" dirty="0">
                <a:latin typeface="+mn-ea"/>
                <a:ea typeface="+mn-ea"/>
              </a:rPr>
              <a:t> 보여주도록 </a:t>
            </a:r>
            <a:r>
              <a:rPr lang="ko-KR" altLang="en-US" sz="2000" b="1" dirty="0" smtClean="0">
                <a:latin typeface="+mn-ea"/>
                <a:ea typeface="+mn-ea"/>
              </a:rPr>
              <a:t>작성하였음</a:t>
            </a:r>
            <a:r>
              <a:rPr lang="en-US" altLang="ko-KR" sz="2000" b="1" dirty="0" smtClean="0">
                <a:latin typeface="+mn-ea"/>
                <a:ea typeface="+mn-ea"/>
              </a:rPr>
              <a:t>.        </a:t>
            </a:r>
            <a:r>
              <a:rPr lang="ko-KR" altLang="en-US" sz="2000" b="1" dirty="0" smtClean="0">
                <a:latin typeface="+mn-ea"/>
                <a:ea typeface="+mn-ea"/>
              </a:rPr>
              <a:t>다음과 </a:t>
            </a:r>
            <a:r>
              <a:rPr lang="ko-KR" altLang="en-US" sz="2000" b="1" dirty="0">
                <a:latin typeface="+mn-ea"/>
                <a:ea typeface="+mn-ea"/>
              </a:rPr>
              <a:t>같이 </a:t>
            </a:r>
            <a:r>
              <a:rPr lang="en-US" altLang="ko-KR" sz="2000" b="1" dirty="0">
                <a:latin typeface="+mn-ea"/>
                <a:ea typeface="+mn-ea"/>
              </a:rPr>
              <a:t>EMP_VIEW 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하면서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추가하여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 소속 사원들의 정보만 볼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EMP_VIEW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칼럼에 별칭을 주게 되면 기본 테이블의 칼럼 명을 더 </a:t>
            </a:r>
            <a:r>
              <a:rPr lang="ko-KR" altLang="en-US" sz="2000" b="1" dirty="0" smtClean="0">
                <a:latin typeface="+mn-ea"/>
                <a:ea typeface="+mn-ea"/>
              </a:rPr>
              <a:t>이상  </a:t>
            </a:r>
            <a:r>
              <a:rPr lang="ko-KR" altLang="en-US" sz="2000" b="1" dirty="0">
                <a:latin typeface="+mn-ea"/>
                <a:ea typeface="+mn-ea"/>
              </a:rPr>
              <a:t>상속받지 못하므로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부서를 검색하기 위해서는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생성할 때 준 칼럼 </a:t>
            </a:r>
            <a:r>
              <a:rPr lang="ko-KR" altLang="en-US" sz="2000" b="1" dirty="0" smtClean="0">
                <a:latin typeface="+mn-ea"/>
                <a:ea typeface="+mn-ea"/>
              </a:rPr>
              <a:t>    별칭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부서번호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36790"/>
              </p:ext>
            </p:extLst>
          </p:nvPr>
        </p:nvGraphicFramePr>
        <p:xfrm>
          <a:off x="633673" y="198884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VIEW EMP_VIEW(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사원번호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사원명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급여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부서번호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SAL, DEPTNO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EMP_COPY;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82462"/>
              </p:ext>
            </p:extLst>
          </p:nvPr>
        </p:nvGraphicFramePr>
        <p:xfrm>
          <a:off x="701353" y="4860768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FROM EMP_VIEW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부서번호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=30;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.3 </a:t>
            </a:r>
            <a:r>
              <a:rPr lang="ko-KR" altLang="en-US" sz="2400" dirty="0"/>
              <a:t>그룹 함수를 사용한 단순 </a:t>
            </a:r>
            <a:r>
              <a:rPr lang="ko-KR" altLang="en-US" sz="2400" dirty="0" err="1"/>
              <a:t>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그룹 함수 </a:t>
            </a:r>
            <a:r>
              <a:rPr lang="en-US" altLang="ko-KR" sz="2000" b="1" dirty="0">
                <a:latin typeface="+mn-ea"/>
                <a:ea typeface="+mn-ea"/>
              </a:rPr>
              <a:t>SUM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>
                <a:latin typeface="+mn-ea"/>
                <a:ea typeface="+mn-ea"/>
              </a:rPr>
              <a:t>AVG</a:t>
            </a:r>
            <a:r>
              <a:rPr lang="ko-KR" altLang="en-US" sz="2000" b="1" dirty="0">
                <a:latin typeface="+mn-ea"/>
                <a:ea typeface="+mn-ea"/>
              </a:rPr>
              <a:t>를 사용해서 각 부서별 급여 총액과 평균을 구하는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작성하기 위해서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절 다음에 </a:t>
            </a:r>
            <a:r>
              <a:rPr lang="en-US" altLang="ko-KR" sz="2000" b="1" dirty="0">
                <a:latin typeface="+mn-ea"/>
                <a:ea typeface="+mn-ea"/>
              </a:rPr>
              <a:t>SUM</a:t>
            </a:r>
            <a:r>
              <a:rPr lang="ko-KR" altLang="en-US" sz="2000" b="1" dirty="0">
                <a:latin typeface="+mn-ea"/>
                <a:ea typeface="+mn-ea"/>
              </a:rPr>
              <a:t>이란 그룹 함수를 사용하면 결과를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특정 </a:t>
            </a:r>
            <a:r>
              <a:rPr lang="ko-KR" altLang="en-US" sz="2000" b="1" dirty="0" err="1">
                <a:latin typeface="+mn-ea"/>
                <a:ea typeface="+mn-ea"/>
              </a:rPr>
              <a:t>컬럼처럼</a:t>
            </a:r>
            <a:r>
              <a:rPr lang="ko-KR" altLang="en-US" sz="2000" b="1" dirty="0">
                <a:latin typeface="+mn-ea"/>
                <a:ea typeface="+mn-ea"/>
              </a:rPr>
              <a:t> 사용하는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따라서 </a:t>
            </a:r>
            <a:r>
              <a:rPr lang="ko-KR" altLang="en-US" sz="2000" b="1" dirty="0">
                <a:latin typeface="+mn-ea"/>
                <a:ea typeface="+mn-ea"/>
              </a:rPr>
              <a:t>물리적인 칼럼이 존재하지 않는 가상 칼럼이기에 칼럼 명도 상속 받을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생성할 때 가상 칼럼을 사용하려면 사용자가 반드시 이름을 따로 설정해야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부서별 </a:t>
            </a:r>
            <a:r>
              <a:rPr lang="ko-KR" altLang="en-US" sz="2000" b="1" dirty="0">
                <a:latin typeface="+mn-ea"/>
                <a:ea typeface="+mn-ea"/>
              </a:rPr>
              <a:t>급여 총액과 평균을 구하기 위한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27649"/>
              </p:ext>
            </p:extLst>
          </p:nvPr>
        </p:nvGraphicFramePr>
        <p:xfrm>
          <a:off x="633673" y="4293096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VIEW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VIEW_SAL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SELECT DEPTNO, SUM(SAL) AS “</a:t>
                      </a:r>
                      <a:r>
                        <a:rPr lang="en-US" altLang="ko-KR" sz="1800" b="1" baseline="0" dirty="0" err="1" smtClean="0">
                          <a:latin typeface="+mn-ea"/>
                          <a:ea typeface="+mn-ea"/>
                        </a:rPr>
                        <a:t>SalSum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”, AVG(SAL) AS “</a:t>
                      </a:r>
                      <a:r>
                        <a:rPr lang="en-US" altLang="ko-KR" sz="1800" b="1" baseline="0" dirty="0" err="1" smtClean="0">
                          <a:latin typeface="+mn-ea"/>
                          <a:ea typeface="+mn-ea"/>
                        </a:rPr>
                        <a:t>SalAvg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FROM EMP_COPY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GROUP BY DEPTNO;</a:t>
                      </a:r>
                    </a:p>
                    <a:p>
                      <a:pPr algn="l"/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* FROM VIEW_SAL;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.4 </a:t>
            </a:r>
            <a:r>
              <a:rPr lang="ko-KR" altLang="en-US" sz="2400" dirty="0" smtClean="0"/>
              <a:t>단순 </a:t>
            </a:r>
            <a:r>
              <a:rPr lang="ko-KR" altLang="en-US" sz="2400" dirty="0" err="1"/>
              <a:t>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단순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대해서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명령어를 사용하여 조작이 가능하다고 </a:t>
            </a:r>
            <a:r>
              <a:rPr lang="ko-KR" altLang="en-US" sz="2000" b="1" dirty="0" smtClean="0">
                <a:latin typeface="+mn-ea"/>
                <a:ea typeface="+mn-ea"/>
              </a:rPr>
              <a:t>하였음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다음과 같은 몇 가지의 경우에는 조작이 </a:t>
            </a:r>
            <a:r>
              <a:rPr lang="ko-KR" altLang="en-US" sz="2000" b="1" dirty="0" smtClean="0">
                <a:latin typeface="+mn-ea"/>
                <a:ea typeface="+mn-ea"/>
              </a:rPr>
              <a:t>불가능함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84898"/>
              </p:ext>
            </p:extLst>
          </p:nvPr>
        </p:nvGraphicFramePr>
        <p:xfrm>
          <a:off x="633673" y="1953450"/>
          <a:ext cx="8632304" cy="29161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7678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뷰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정의에 포함되지 않은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중에 기본 테이블의 칼럼이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NOT NULL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제약           조건이 지정되어 있는 경우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문이 사용 불가능함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왜냐하면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뷰에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대한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문은 기본 테이블에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값을 입력하는 형태가 되기 때문임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SAL*12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와 같이 산술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표현식으로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정의된 가상 칼럼이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뷰에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정의되면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가 불가능함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DISTINCT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을 포함한 경우에도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DML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명령을 사용할 수 없음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그룹 함수나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GROUP BY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절을 포함한 경우에도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DML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명령을 사용할 수 없음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.5 </a:t>
            </a:r>
            <a:r>
              <a:rPr lang="ko-KR" altLang="en-US" sz="2400" dirty="0" smtClean="0"/>
              <a:t>복합 </a:t>
            </a:r>
            <a:r>
              <a:rPr lang="ko-KR" altLang="en-US" sz="2400" dirty="0" err="1"/>
              <a:t>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사용하는 이유 중의 하나가 복잡하고 자주 사용하는 질의를 보다 쉽고 </a:t>
            </a:r>
            <a:r>
              <a:rPr lang="ko-KR" altLang="en-US" sz="2000" b="1" dirty="0" smtClean="0">
                <a:latin typeface="+mn-ea"/>
                <a:ea typeface="+mn-ea"/>
              </a:rPr>
              <a:t>  간단하게 </a:t>
            </a:r>
            <a:r>
              <a:rPr lang="ko-KR" altLang="en-US" sz="2000" b="1" dirty="0">
                <a:latin typeface="+mn-ea"/>
                <a:ea typeface="+mn-ea"/>
              </a:rPr>
              <a:t>사용하기 </a:t>
            </a:r>
            <a:r>
              <a:rPr lang="ko-KR" altLang="en-US" sz="2000" b="1" dirty="0" smtClean="0">
                <a:latin typeface="+mn-ea"/>
                <a:ea typeface="+mn-ea"/>
              </a:rPr>
              <a:t>위해서라고 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이를 살펴보기 위해서 사원 테이블과 </a:t>
            </a:r>
            <a:r>
              <a:rPr lang="ko-KR" altLang="en-US" sz="2000" b="1" dirty="0" smtClean="0">
                <a:latin typeface="+mn-ea"/>
                <a:ea typeface="+mn-ea"/>
              </a:rPr>
              <a:t>        부서 </a:t>
            </a:r>
            <a:r>
              <a:rPr lang="ko-KR" altLang="en-US" sz="2000" b="1" dirty="0">
                <a:latin typeface="+mn-ea"/>
                <a:ea typeface="+mn-ea"/>
              </a:rPr>
              <a:t>테이블을 자주 </a:t>
            </a:r>
            <a:r>
              <a:rPr lang="ko-KR" altLang="en-US" sz="2000" b="1" dirty="0" smtClean="0">
                <a:latin typeface="+mn-ea"/>
                <a:ea typeface="+mn-ea"/>
              </a:rPr>
              <a:t>조인함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부서 테이블을 조인하기 위해서는 다음과 같이 복잡한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매번 작성해야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위에 </a:t>
            </a:r>
            <a:r>
              <a:rPr lang="ko-KR" altLang="en-US" sz="2000" b="1" dirty="0">
                <a:latin typeface="+mn-ea"/>
                <a:ea typeface="+mn-ea"/>
              </a:rPr>
              <a:t>작성한 </a:t>
            </a:r>
            <a:r>
              <a:rPr lang="ko-KR" altLang="en-US" sz="2000" b="1" dirty="0" err="1">
                <a:latin typeface="+mn-ea"/>
                <a:ea typeface="+mn-ea"/>
              </a:rPr>
              <a:t>조인문에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"CREATE VIEW EMP_VIEW_DEPT AS" </a:t>
            </a:r>
            <a:r>
              <a:rPr lang="ko-KR" altLang="en-US" sz="2000" b="1" dirty="0">
                <a:latin typeface="+mn-ea"/>
                <a:ea typeface="+mn-ea"/>
              </a:rPr>
              <a:t>만 추가해서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ko-KR" altLang="en-US" sz="2000" b="1" dirty="0" err="1" smtClean="0">
                <a:latin typeface="+mn-ea"/>
                <a:ea typeface="+mn-ea"/>
              </a:rPr>
              <a:t>뷰로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작성해 놓으면 “</a:t>
            </a:r>
            <a:r>
              <a:rPr lang="en-US" altLang="ko-KR" sz="2000" b="1" dirty="0">
                <a:latin typeface="+mn-ea"/>
                <a:ea typeface="+mn-ea"/>
              </a:rPr>
              <a:t>SELECT * FROM EMP_VIEW_DEPT; " </a:t>
            </a:r>
            <a:r>
              <a:rPr lang="ko-KR" altLang="en-US" sz="2000" b="1" dirty="0">
                <a:latin typeface="+mn-ea"/>
                <a:ea typeface="+mn-ea"/>
              </a:rPr>
              <a:t>와 같이 간단하게 질의 결과를 얻을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39371"/>
              </p:ext>
            </p:extLst>
          </p:nvPr>
        </p:nvGraphicFramePr>
        <p:xfrm>
          <a:off x="633673" y="270892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E.EMPNO, E.ENAME, E.SAL, E.DEPTNO, D.DNAME, D.LOC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 E, DEPT D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E.DEPTNO = D.DEPTNO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EMPNO DESC;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4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.5 </a:t>
            </a:r>
            <a:r>
              <a:rPr lang="ko-KR" altLang="en-US" sz="2400" dirty="0" smtClean="0"/>
              <a:t>복합 </a:t>
            </a:r>
            <a:r>
              <a:rPr lang="ko-KR" altLang="en-US" sz="2400" dirty="0" err="1"/>
              <a:t>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3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부서 테이블을 조인하기 위해서 복합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ko-KR" altLang="en-US" sz="2000" b="1" dirty="0" err="1">
                <a:latin typeface="+mn-ea"/>
                <a:ea typeface="+mn-ea"/>
              </a:rPr>
              <a:t>사번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급여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지역명을</a:t>
            </a:r>
            <a:r>
              <a:rPr lang="ko-KR" altLang="en-US" sz="2000" b="1" dirty="0">
                <a:latin typeface="+mn-ea"/>
                <a:ea typeface="+mn-ea"/>
              </a:rPr>
              <a:t> 출력하기 위한 복합 </a:t>
            </a:r>
            <a:r>
              <a:rPr lang="ko-KR" altLang="en-US" sz="2000" b="1" dirty="0" smtClean="0">
                <a:latin typeface="+mn-ea"/>
                <a:ea typeface="+mn-ea"/>
              </a:rPr>
              <a:t>뷰임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생성한 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이를 활용하면 복잡한 질의를 쉽게 처리할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65641"/>
              </p:ext>
            </p:extLst>
          </p:nvPr>
        </p:nvGraphicFramePr>
        <p:xfrm>
          <a:off x="633673" y="1819272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VIEW EMP_VIEW_DEPT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E.EMPNO, E.ENAME, E.SAL, E.DEPTNO, D.DNAME, D.LOC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 E, DEPT D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E.DEPTNO = D.DEPTNO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EMPNO DESC;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3461"/>
              </p:ext>
            </p:extLst>
          </p:nvPr>
        </p:nvGraphicFramePr>
        <p:xfrm>
          <a:off x="629345" y="443711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FROM EMP_VIEW_DEPT;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err="1"/>
              <a:t>뷰</a:t>
            </a:r>
            <a:r>
              <a:rPr lang="ko-KR" altLang="en-US" sz="2400" dirty="0"/>
              <a:t> 삭제와 다양한 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실체가 없는 가상 테이블이기 때문에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삭제한다는 것은 </a:t>
            </a:r>
            <a:r>
              <a:rPr lang="en-US" altLang="ko-KR" sz="2000" b="1" dirty="0">
                <a:latin typeface="+mn-ea"/>
                <a:ea typeface="+mn-ea"/>
              </a:rPr>
              <a:t>USER_VIEWS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딕셔너리에</a:t>
            </a:r>
            <a:r>
              <a:rPr lang="ko-KR" altLang="en-US" sz="2000" b="1" dirty="0">
                <a:latin typeface="+mn-ea"/>
                <a:ea typeface="+mn-ea"/>
              </a:rPr>
              <a:t> 저장되어 있는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정의를 삭제하는 것을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따라서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삭제해도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정의한 기본 테이블의 구조나 데이터에는 </a:t>
            </a:r>
            <a:r>
              <a:rPr lang="ko-KR" altLang="en-US" sz="2000" b="1" dirty="0" smtClean="0">
                <a:latin typeface="+mn-ea"/>
                <a:ea typeface="+mn-ea"/>
              </a:rPr>
              <a:t>전혀     </a:t>
            </a:r>
            <a:r>
              <a:rPr lang="ko-KR" altLang="en-US" sz="2000" b="1" dirty="0">
                <a:latin typeface="+mn-ea"/>
                <a:ea typeface="+mn-ea"/>
              </a:rPr>
              <a:t>영향을 주지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삭제하기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생성한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중에서 </a:t>
            </a:r>
            <a:r>
              <a:rPr lang="en-US" altLang="ko-KR" sz="2000" b="1" dirty="0">
                <a:latin typeface="+mn-ea"/>
                <a:ea typeface="+mn-ea"/>
              </a:rPr>
              <a:t>VIEW_SAL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54615"/>
              </p:ext>
            </p:extLst>
          </p:nvPr>
        </p:nvGraphicFramePr>
        <p:xfrm>
          <a:off x="633673" y="141277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VIEW VIEW_SAL;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.1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수정을 위한 </a:t>
            </a:r>
            <a:r>
              <a:rPr lang="en-US" altLang="ko-KR" sz="2400" dirty="0"/>
              <a:t>OR REPLACE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OR REPLACE VIEW </a:t>
            </a:r>
            <a:r>
              <a:rPr lang="ko-KR" altLang="en-US" sz="2000" b="1" dirty="0">
                <a:latin typeface="+mn-ea"/>
                <a:ea typeface="+mn-ea"/>
              </a:rPr>
              <a:t>를 사용하면 존재하지 않은 </a:t>
            </a:r>
            <a:r>
              <a:rPr lang="ko-KR" altLang="en-US" sz="2000" b="1" dirty="0" err="1">
                <a:latin typeface="+mn-ea"/>
                <a:ea typeface="+mn-ea"/>
              </a:rPr>
              <a:t>뷰이면</a:t>
            </a:r>
            <a:r>
              <a:rPr lang="ko-KR" altLang="en-US" sz="2000" b="1" dirty="0">
                <a:latin typeface="+mn-ea"/>
                <a:ea typeface="+mn-ea"/>
              </a:rPr>
              <a:t> 새로운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생성하고 기존에 존재하는 </a:t>
            </a:r>
            <a:r>
              <a:rPr lang="ko-KR" altLang="en-US" sz="2000" b="1" dirty="0" err="1">
                <a:latin typeface="+mn-ea"/>
                <a:ea typeface="+mn-ea"/>
              </a:rPr>
              <a:t>뷰이면</a:t>
            </a:r>
            <a:r>
              <a:rPr lang="ko-KR" altLang="en-US" sz="2000" b="1" dirty="0">
                <a:latin typeface="+mn-ea"/>
                <a:ea typeface="+mn-ea"/>
              </a:rPr>
              <a:t> 그 내용을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이전에 작성한 </a:t>
            </a: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“</a:t>
            </a:r>
            <a:r>
              <a:rPr lang="en-US" altLang="ko-KR" sz="2000" b="1" dirty="0">
                <a:latin typeface="+mn-ea"/>
                <a:ea typeface="+mn-ea"/>
              </a:rPr>
              <a:t>EMPNO, ENAME, SAL, DEPTNO” 4 </a:t>
            </a:r>
            <a:r>
              <a:rPr lang="ko-KR" altLang="en-US" sz="2000" b="1" dirty="0">
                <a:latin typeface="+mn-ea"/>
                <a:ea typeface="+mn-ea"/>
              </a:rPr>
              <a:t>개의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출력하는 형태였는데  커미션 칼럼을 추가로 출력할 수 있도록 하기 </a:t>
            </a:r>
            <a:r>
              <a:rPr lang="ko-KR" altLang="en-US" sz="2000" b="1" dirty="0" smtClean="0">
                <a:latin typeface="+mn-ea"/>
                <a:ea typeface="+mn-ea"/>
              </a:rPr>
              <a:t>      위해서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구조를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57067"/>
              </p:ext>
            </p:extLst>
          </p:nvPr>
        </p:nvGraphicFramePr>
        <p:xfrm>
          <a:off x="633673" y="3284984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EMP_VIEW30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SAL, COMM, DEPTNO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EMP_COPY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8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err="1" smtClean="0"/>
              <a:t>뷰의</a:t>
            </a:r>
            <a:r>
              <a:rPr lang="ko-KR" altLang="en-US" sz="2400" dirty="0" smtClean="0"/>
              <a:t> 기본 테이블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이미 존재하고 있는 테이블에 제한적으로 접근하도록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생성하기 위해서는 실질적으로 데이터를 저장하고 있는 물리적인 테이블이 존재해야 하는데 이 테이블을 기본 테이블이라고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우선 시스템에서 제공하는 </a:t>
            </a:r>
            <a:r>
              <a:rPr lang="en-US" altLang="ko-KR" sz="2000" b="1" dirty="0" err="1" smtClean="0">
                <a:latin typeface="+mn-ea"/>
                <a:ea typeface="+mn-ea"/>
              </a:rPr>
              <a:t>dept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테이블과 </a:t>
            </a:r>
            <a:r>
              <a:rPr lang="en-US" altLang="ko-KR" sz="2000" b="1" dirty="0" err="1" smtClean="0">
                <a:latin typeface="+mn-ea"/>
                <a:ea typeface="+mn-ea"/>
              </a:rPr>
              <a:t>emp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테이블의 내용이 변경되는 것을 막기 위해서 테이블의 내용을 복사한 새로운 테이블을 생성한 후에 이를            기본 테이블로 사용함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DEPT_COPY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DETP </a:t>
            </a:r>
            <a:r>
              <a:rPr lang="ko-KR" altLang="en-US" sz="2000" b="1" dirty="0">
                <a:latin typeface="+mn-ea"/>
                <a:ea typeface="+mn-ea"/>
              </a:rPr>
              <a:t>테이블의 복사본으로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테이블의 복사본으로 </a:t>
            </a:r>
            <a:r>
              <a:rPr lang="en-US" altLang="ko-KR" sz="2000" b="1" dirty="0">
                <a:latin typeface="+mn-ea"/>
                <a:ea typeface="+mn-ea"/>
              </a:rPr>
              <a:t>EMP_COPY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7372"/>
              </p:ext>
            </p:extLst>
          </p:nvPr>
        </p:nvGraphicFramePr>
        <p:xfrm>
          <a:off x="633673" y="401038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DEPT_COPY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42883"/>
              </p:ext>
            </p:extLst>
          </p:nvPr>
        </p:nvGraphicFramePr>
        <p:xfrm>
          <a:off x="629345" y="545054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EMP_COPY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.2 </a:t>
            </a:r>
            <a:r>
              <a:rPr lang="ko-KR" altLang="en-US" sz="2400" dirty="0"/>
              <a:t>기본 테이블 없이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생성하기 위한 </a:t>
            </a:r>
            <a:r>
              <a:rPr lang="en-US" altLang="ko-KR" sz="2400" dirty="0"/>
              <a:t>FORCE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생성하는 경우에 일반적으로 기본 테이블이 존재한다는 가정 </a:t>
            </a:r>
            <a:r>
              <a:rPr lang="ko-KR" altLang="en-US" sz="2000" b="1" dirty="0" smtClean="0">
                <a:latin typeface="+mn-ea"/>
                <a:ea typeface="+mn-ea"/>
              </a:rPr>
              <a:t>하에서        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극히 드물기는 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기본 테이블이 존재하지 않는 경우에도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생성해야 할 경우가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이럴 경우에 사용하는 것이 </a:t>
            </a:r>
            <a:r>
              <a:rPr lang="en-US" altLang="ko-KR" sz="2000" b="1" dirty="0">
                <a:latin typeface="+mn-ea"/>
                <a:ea typeface="+mn-ea"/>
              </a:rPr>
              <a:t>FORCE </a:t>
            </a:r>
            <a:r>
              <a:rPr lang="ko-KR" altLang="en-US" sz="2000" b="1" dirty="0" smtClean="0">
                <a:latin typeface="+mn-ea"/>
                <a:ea typeface="+mn-ea"/>
              </a:rPr>
              <a:t>옵션임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FORCE </a:t>
            </a:r>
            <a:r>
              <a:rPr lang="ko-KR" altLang="en-US" sz="2000" b="1" dirty="0">
                <a:latin typeface="+mn-ea"/>
                <a:ea typeface="+mn-ea"/>
              </a:rPr>
              <a:t>옵션과 반대로 동작하는 것으로서 </a:t>
            </a:r>
            <a:r>
              <a:rPr lang="en-US" altLang="ko-KR" sz="2000" b="1" dirty="0">
                <a:latin typeface="+mn-ea"/>
                <a:ea typeface="+mn-ea"/>
              </a:rPr>
              <a:t>NOFORCE </a:t>
            </a:r>
            <a:r>
              <a:rPr lang="ko-KR" altLang="en-US" sz="2000" b="1" dirty="0">
                <a:latin typeface="+mn-ea"/>
                <a:ea typeface="+mn-ea"/>
              </a:rPr>
              <a:t>옵션이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NOFORCE </a:t>
            </a:r>
            <a:r>
              <a:rPr lang="ko-KR" altLang="en-US" sz="2000" b="1" dirty="0">
                <a:latin typeface="+mn-ea"/>
                <a:ea typeface="+mn-ea"/>
              </a:rPr>
              <a:t>옵션은 반드시 기본 테이블이 존재해야 할 경우에만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생성하면서 </a:t>
            </a:r>
            <a:r>
              <a:rPr lang="en-US" altLang="ko-KR" sz="2000" b="1" dirty="0">
                <a:latin typeface="+mn-ea"/>
                <a:ea typeface="+mn-ea"/>
              </a:rPr>
              <a:t>FORCE/NOFORCE </a:t>
            </a:r>
            <a:r>
              <a:rPr lang="ko-KR" altLang="en-US" sz="2000" b="1" dirty="0">
                <a:latin typeface="+mn-ea"/>
                <a:ea typeface="+mn-ea"/>
              </a:rPr>
              <a:t>옵션을 지정하지 </a:t>
            </a:r>
            <a:r>
              <a:rPr lang="ko-KR" altLang="en-US" sz="2000" b="1" dirty="0" smtClean="0">
                <a:latin typeface="+mn-ea"/>
                <a:ea typeface="+mn-ea"/>
              </a:rPr>
              <a:t>않았음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</a:t>
            </a:r>
            <a:r>
              <a:rPr lang="ko-KR" altLang="en-US" sz="2000" b="1" dirty="0" smtClean="0">
                <a:latin typeface="+mn-ea"/>
                <a:ea typeface="+mn-ea"/>
              </a:rPr>
              <a:t>이렇게 </a:t>
            </a:r>
            <a:r>
              <a:rPr lang="ko-KR" altLang="en-US" sz="2000" b="1" dirty="0">
                <a:latin typeface="+mn-ea"/>
                <a:ea typeface="+mn-ea"/>
              </a:rPr>
              <a:t>특별한 설정이 없으면 디폴트로 </a:t>
            </a:r>
            <a:r>
              <a:rPr lang="en-US" altLang="ko-KR" sz="2000" b="1" dirty="0">
                <a:latin typeface="+mn-ea"/>
                <a:ea typeface="+mn-ea"/>
              </a:rPr>
              <a:t>NOFORCE </a:t>
            </a:r>
            <a:r>
              <a:rPr lang="ko-KR" altLang="en-US" sz="2000" b="1" dirty="0">
                <a:latin typeface="+mn-ea"/>
                <a:ea typeface="+mn-ea"/>
              </a:rPr>
              <a:t>옵션이 지정된 것이므로 </a:t>
            </a:r>
            <a:r>
              <a:rPr lang="ko-KR" altLang="en-US" sz="2000" b="1" dirty="0" smtClean="0">
                <a:latin typeface="+mn-ea"/>
                <a:ea typeface="+mn-ea"/>
              </a:rPr>
              <a:t>      간주함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32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5.3 </a:t>
            </a:r>
            <a:r>
              <a:rPr lang="en-US" altLang="ko-KR" sz="2400" dirty="0"/>
              <a:t>FORCE </a:t>
            </a:r>
            <a:r>
              <a:rPr lang="ko-KR" altLang="en-US" sz="2400" dirty="0"/>
              <a:t>옵션으로 기본 테이블 없이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FORCE/NOFORCE </a:t>
            </a:r>
            <a:r>
              <a:rPr lang="ko-KR" altLang="en-US" sz="2000" b="1" dirty="0">
                <a:latin typeface="+mn-ea"/>
                <a:ea typeface="+mn-ea"/>
              </a:rPr>
              <a:t>옵션이 어떤 역할을 하는지 살펴보기 위해서 존재하지 않는 테이블인 </a:t>
            </a:r>
            <a:r>
              <a:rPr lang="en-US" altLang="ko-KR" sz="2000" b="1" dirty="0">
                <a:latin typeface="+mn-ea"/>
                <a:ea typeface="+mn-ea"/>
              </a:rPr>
              <a:t>EMPLOYEES</a:t>
            </a:r>
            <a:r>
              <a:rPr lang="ko-KR" altLang="en-US" sz="2000" b="1" dirty="0">
                <a:latin typeface="+mn-ea"/>
                <a:ea typeface="+mn-ea"/>
              </a:rPr>
              <a:t>를 사용하여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존재하지 않는 </a:t>
            </a:r>
            <a:r>
              <a:rPr lang="en-US" altLang="ko-KR" sz="2000" b="1" dirty="0">
                <a:latin typeface="+mn-ea"/>
                <a:ea typeface="+mn-ea"/>
              </a:rPr>
              <a:t>EMPLOYEES</a:t>
            </a:r>
            <a:r>
              <a:rPr lang="ko-KR" altLang="en-US" sz="2000" b="1" dirty="0">
                <a:latin typeface="+mn-ea"/>
                <a:ea typeface="+mn-ea"/>
              </a:rPr>
              <a:t>를 기본 테이블로 하여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생성하게 되면 다음과 같이 오류가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특별한 </a:t>
            </a:r>
            <a:r>
              <a:rPr lang="ko-KR" altLang="en-US" sz="2000" b="1" dirty="0">
                <a:latin typeface="+mn-ea"/>
                <a:ea typeface="+mn-ea"/>
              </a:rPr>
              <a:t>설정이 없으면 </a:t>
            </a:r>
            <a:r>
              <a:rPr lang="en-US" altLang="ko-KR" sz="2000" b="1" dirty="0">
                <a:latin typeface="+mn-ea"/>
                <a:ea typeface="+mn-ea"/>
              </a:rPr>
              <a:t>NOFORCE </a:t>
            </a:r>
            <a:r>
              <a:rPr lang="ko-KR" altLang="en-US" sz="2000" b="1" dirty="0">
                <a:latin typeface="+mn-ea"/>
                <a:ea typeface="+mn-ea"/>
              </a:rPr>
              <a:t>옵션이 지정된 것이므로 반드시 존재하는 </a:t>
            </a:r>
            <a:r>
              <a:rPr lang="ko-KR" altLang="en-US" sz="2000" b="1" dirty="0" smtClean="0">
                <a:latin typeface="+mn-ea"/>
                <a:ea typeface="+mn-ea"/>
              </a:rPr>
              <a:t>        기본 </a:t>
            </a:r>
            <a:r>
              <a:rPr lang="ko-KR" altLang="en-US" sz="2000" b="1" dirty="0">
                <a:latin typeface="+mn-ea"/>
                <a:ea typeface="+mn-ea"/>
              </a:rPr>
              <a:t>테이블을 이용한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9528"/>
              </p:ext>
            </p:extLst>
          </p:nvPr>
        </p:nvGraphicFramePr>
        <p:xfrm>
          <a:off x="633673" y="2852936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EMPLOYEES_VIEW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EMPLOYEES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2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.3 </a:t>
            </a:r>
            <a:r>
              <a:rPr lang="en-US" altLang="ko-KR" sz="2400" dirty="0"/>
              <a:t>FORCE </a:t>
            </a:r>
            <a:r>
              <a:rPr lang="ko-KR" altLang="en-US" sz="2400" dirty="0"/>
              <a:t>옵션으로 기본 테이블 없이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기본 </a:t>
            </a:r>
            <a:r>
              <a:rPr lang="ko-KR" altLang="en-US" sz="2000" b="1" dirty="0">
                <a:latin typeface="+mn-ea"/>
                <a:ea typeface="+mn-ea"/>
              </a:rPr>
              <a:t>테이블이 존재하기 않는 경우에도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생성하기 위해서 </a:t>
            </a:r>
            <a:r>
              <a:rPr lang="en-US" altLang="ko-KR" sz="2000" b="1" dirty="0">
                <a:latin typeface="+mn-ea"/>
                <a:ea typeface="+mn-ea"/>
              </a:rPr>
              <a:t>FORCE </a:t>
            </a:r>
            <a:r>
              <a:rPr lang="ko-KR" altLang="en-US" sz="2000" b="1" dirty="0">
                <a:latin typeface="+mn-ea"/>
                <a:ea typeface="+mn-ea"/>
              </a:rPr>
              <a:t>옵션이 </a:t>
            </a:r>
            <a:r>
              <a:rPr lang="ko-KR" altLang="en-US" sz="2000" b="1" dirty="0" smtClean="0">
                <a:latin typeface="+mn-ea"/>
                <a:ea typeface="+mn-ea"/>
              </a:rPr>
              <a:t>적용함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존재하지 </a:t>
            </a:r>
            <a:r>
              <a:rPr lang="ko-KR" altLang="en-US" sz="2000" b="1" dirty="0">
                <a:latin typeface="+mn-ea"/>
                <a:ea typeface="+mn-ea"/>
              </a:rPr>
              <a:t>않는 테이블을 기본 테이블로 지정했다는 경고 메시지는 출력되지만</a:t>
            </a:r>
            <a:r>
              <a:rPr lang="en-US" altLang="ko-KR" sz="2000" b="1" dirty="0">
                <a:latin typeface="+mn-ea"/>
                <a:ea typeface="+mn-ea"/>
              </a:rPr>
              <a:t>, USER_VIEWS</a:t>
            </a:r>
            <a:r>
              <a:rPr lang="ko-KR" altLang="en-US" sz="2000" b="1" dirty="0">
                <a:latin typeface="+mn-ea"/>
                <a:ea typeface="+mn-ea"/>
              </a:rPr>
              <a:t>의 내용을 살펴보면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생성된 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2447"/>
              </p:ext>
            </p:extLst>
          </p:nvPr>
        </p:nvGraphicFramePr>
        <p:xfrm>
          <a:off x="633673" y="1844824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FORCE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VIEW EMPLOYEES_VIEW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EMPLOYEES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57862"/>
              </p:ext>
            </p:extLst>
          </p:nvPr>
        </p:nvGraphicFramePr>
        <p:xfrm>
          <a:off x="629345" y="454186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VIEW_NAME,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TEXT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FROM USER_VIEWS;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5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.3 </a:t>
            </a:r>
            <a:r>
              <a:rPr lang="en-US" altLang="ko-KR" sz="2400" dirty="0"/>
              <a:t>FORCE </a:t>
            </a:r>
            <a:r>
              <a:rPr lang="ko-KR" altLang="en-US" sz="2400" dirty="0"/>
              <a:t>옵션으로 기본 테이블 없이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FORCE</a:t>
            </a:r>
            <a:r>
              <a:rPr lang="ko-KR" altLang="en-US" sz="2000" b="1" dirty="0">
                <a:latin typeface="+mn-ea"/>
                <a:ea typeface="+mn-ea"/>
              </a:rPr>
              <a:t>의 반대 기능을 가진 옵션은 </a:t>
            </a:r>
            <a:r>
              <a:rPr lang="en-US" altLang="ko-KR" sz="2000" b="1" dirty="0" smtClean="0">
                <a:latin typeface="+mn-ea"/>
                <a:ea typeface="+mn-ea"/>
              </a:rPr>
              <a:t>NOFORCE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NOFORCE </a:t>
            </a:r>
            <a:r>
              <a:rPr lang="ko-KR" altLang="en-US" sz="2000" b="1" dirty="0">
                <a:latin typeface="+mn-ea"/>
                <a:ea typeface="+mn-ea"/>
              </a:rPr>
              <a:t>옵션을 사용하면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생성할 때 존재하지 않는 테이블을 </a:t>
            </a:r>
            <a:r>
              <a:rPr lang="ko-KR" altLang="en-US" sz="2000" b="1" dirty="0" smtClean="0">
                <a:latin typeface="+mn-ea"/>
                <a:ea typeface="+mn-ea"/>
              </a:rPr>
              <a:t>            기본 </a:t>
            </a:r>
            <a:r>
              <a:rPr lang="ko-KR" altLang="en-US" sz="2000" b="1" dirty="0">
                <a:latin typeface="+mn-ea"/>
                <a:ea typeface="+mn-ea"/>
              </a:rPr>
              <a:t>테이블로 지정하면 오류 메시지와 함께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생성되지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4550"/>
              </p:ext>
            </p:extLst>
          </p:nvPr>
        </p:nvGraphicFramePr>
        <p:xfrm>
          <a:off x="633673" y="1412776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NOFORCE EXISTTABLE_VIEW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EMPLOYEES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.4 </a:t>
            </a:r>
            <a:r>
              <a:rPr lang="ko-KR" altLang="en-US" sz="2400" dirty="0"/>
              <a:t>조건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값 변경 </a:t>
            </a:r>
            <a:r>
              <a:rPr lang="ko-KR" altLang="en-US" sz="2400" dirty="0" smtClean="0"/>
              <a:t>못하는 </a:t>
            </a:r>
            <a:r>
              <a:rPr lang="en-US" altLang="ko-KR" sz="2400" dirty="0"/>
              <a:t>WITH CHECK OPTION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정의하는 서브 </a:t>
            </a:r>
            <a:r>
              <a:rPr lang="ko-KR" altLang="en-US" sz="2000" b="1" dirty="0" err="1">
                <a:latin typeface="+mn-ea"/>
                <a:ea typeface="+mn-ea"/>
              </a:rPr>
              <a:t>쿼리문에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추가하여 기본 테이블 중 특정 조건에 만족하는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행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만으로 구성된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30 </a:t>
            </a:r>
            <a:r>
              <a:rPr lang="ko-KR" altLang="en-US" sz="2000" b="1" dirty="0">
                <a:latin typeface="+mn-ea"/>
                <a:ea typeface="+mn-ea"/>
              </a:rPr>
              <a:t>번 부서 소속 사원들의 정보만으로 구성된 </a:t>
            </a:r>
            <a:r>
              <a:rPr lang="ko-KR" altLang="en-US" sz="2000" b="1" dirty="0" err="1" smtClean="0">
                <a:latin typeface="+mn-ea"/>
                <a:ea typeface="+mn-ea"/>
              </a:rPr>
              <a:t>뷰임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63124"/>
              </p:ext>
            </p:extLst>
          </p:nvPr>
        </p:nvGraphicFramePr>
        <p:xfrm>
          <a:off x="633673" y="2348880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EMP_VIEW30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SAL,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COMM,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EMP_COPY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DEPTNO=30;</a:t>
                      </a:r>
                    </a:p>
                    <a:p>
                      <a:pPr algn="l"/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FROM EMP_VIEW30;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.4 </a:t>
            </a:r>
            <a:r>
              <a:rPr lang="ko-KR" altLang="en-US" sz="2400" dirty="0"/>
              <a:t>조건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값 변경 </a:t>
            </a:r>
            <a:r>
              <a:rPr lang="ko-KR" altLang="en-US" sz="2400" dirty="0" smtClean="0"/>
              <a:t>못하는 </a:t>
            </a:r>
            <a:r>
              <a:rPr lang="en-US" altLang="ko-KR" sz="2400" dirty="0"/>
              <a:t>WITH CHECK OPTION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마치 테이블처럼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문으로 조회할 수 있음은 물론이고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문으로 내용을 조작할 수 있음을 이미 학습했으므로 </a:t>
            </a: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문으로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부서에 </a:t>
            </a:r>
            <a:r>
              <a:rPr lang="ko-KR" altLang="en-US" sz="2000" b="1" dirty="0" smtClean="0">
                <a:latin typeface="+mn-ea"/>
                <a:ea typeface="+mn-ea"/>
              </a:rPr>
              <a:t>       소속된 </a:t>
            </a:r>
            <a:r>
              <a:rPr lang="ko-KR" altLang="en-US" sz="2000" b="1" dirty="0">
                <a:latin typeface="+mn-ea"/>
                <a:ea typeface="+mn-ea"/>
              </a:rPr>
              <a:t>사원 중에 급여가 </a:t>
            </a:r>
            <a:r>
              <a:rPr lang="en-US" altLang="ko-KR" sz="2000" b="1" dirty="0">
                <a:latin typeface="+mn-ea"/>
                <a:ea typeface="+mn-ea"/>
              </a:rPr>
              <a:t>1200 </a:t>
            </a:r>
            <a:r>
              <a:rPr lang="ko-KR" altLang="en-US" sz="2000" b="1" dirty="0">
                <a:latin typeface="+mn-ea"/>
                <a:ea typeface="+mn-ea"/>
              </a:rPr>
              <a:t>이상인 사원은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번 부서로 이동시켜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여러 사람들이 공유해서 사용하는데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부서번호를 변경하지 않은 사용자가 </a:t>
            </a:r>
            <a:r>
              <a:rPr lang="en-US" altLang="ko-KR" sz="2000" b="1" dirty="0">
                <a:latin typeface="+mn-ea"/>
                <a:ea typeface="+mn-ea"/>
              </a:rPr>
              <a:t>EMP_VIEW30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사용하면서 무척이나 혼돈스러울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53035"/>
              </p:ext>
            </p:extLst>
          </p:nvPr>
        </p:nvGraphicFramePr>
        <p:xfrm>
          <a:off x="633673" y="2348880"/>
          <a:ext cx="8632304" cy="100811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UPDATE EMP_VIEW30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SET DEPTNO=20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SAL&gt;=1200;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5289" y="165665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.5 </a:t>
            </a:r>
            <a:r>
              <a:rPr lang="en-US" altLang="ko-KR" sz="2400" dirty="0"/>
              <a:t>WITH CHECK OPTION </a:t>
            </a:r>
            <a:r>
              <a:rPr lang="ko-KR" altLang="en-US" sz="2400" dirty="0"/>
              <a:t>옵션으로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생성하기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결과는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공유해서 사용할 경우 혼돈을 초래할 수 있으므로 미연에 방지해야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다행히 </a:t>
            </a: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WITH CHECK OPTION </a:t>
            </a:r>
            <a:r>
              <a:rPr lang="ko-KR" altLang="en-US" sz="2000" b="1" dirty="0">
                <a:latin typeface="+mn-ea"/>
                <a:ea typeface="+mn-ea"/>
              </a:rPr>
              <a:t>으로 이러한 혼돈을 막을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03888"/>
              </p:ext>
            </p:extLst>
          </p:nvPr>
        </p:nvGraphicFramePr>
        <p:xfrm>
          <a:off x="633673" y="234888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VIEW_CHK30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SAL, COMM, DEPTNO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EMP_COPY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 WITH CHECK OPTION;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.5 </a:t>
            </a:r>
            <a:r>
              <a:rPr lang="en-US" altLang="ko-KR" sz="2400" dirty="0"/>
              <a:t>WITH CHECK OPTION </a:t>
            </a:r>
            <a:r>
              <a:rPr lang="ko-KR" altLang="en-US" sz="2400" dirty="0"/>
              <a:t>옵션으로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급여가 </a:t>
            </a:r>
            <a:r>
              <a:rPr lang="en-US" altLang="ko-KR" sz="2000" b="1" dirty="0" smtClean="0">
                <a:latin typeface="+mn-ea"/>
                <a:ea typeface="+mn-ea"/>
              </a:rPr>
              <a:t>1200</a:t>
            </a:r>
            <a:r>
              <a:rPr lang="ko-KR" altLang="en-US" sz="2000" b="1" dirty="0">
                <a:latin typeface="+mn-ea"/>
                <a:ea typeface="+mn-ea"/>
              </a:rPr>
              <a:t>이상인 사원은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번 부서로 </a:t>
            </a:r>
            <a:r>
              <a:rPr lang="ko-KR" altLang="en-US" sz="2000" b="1" dirty="0" smtClean="0">
                <a:latin typeface="+mn-ea"/>
                <a:ea typeface="+mn-ea"/>
              </a:rPr>
              <a:t>이동시켜 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VIEW_CHK30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생성할 때 부서번호에 </a:t>
            </a:r>
            <a:r>
              <a:rPr lang="en-US" altLang="ko-KR" sz="2000" b="1" dirty="0">
                <a:latin typeface="+mn-ea"/>
                <a:ea typeface="+mn-ea"/>
              </a:rPr>
              <a:t>WITH CHECK OPTION</a:t>
            </a:r>
            <a:r>
              <a:rPr lang="ko-KR" altLang="en-US" sz="2000" b="1" dirty="0">
                <a:latin typeface="+mn-ea"/>
                <a:ea typeface="+mn-ea"/>
              </a:rPr>
              <a:t>을 지정하였기에 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통해서는 부서번호를 변경할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2989"/>
              </p:ext>
            </p:extLst>
          </p:nvPr>
        </p:nvGraphicFramePr>
        <p:xfrm>
          <a:off x="633673" y="141277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UPDATE VIEW_CHK30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SET DEPTNO=20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SAL&gt;=1200;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375680592" descr="EMB00001ecc1b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0661"/>
            <a:ext cx="66294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7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.6 </a:t>
            </a:r>
            <a:r>
              <a:rPr lang="ko-KR" altLang="en-US" sz="2400" dirty="0"/>
              <a:t>기본 테이블 변경 막는 </a:t>
            </a:r>
            <a:r>
              <a:rPr lang="en-US" altLang="ko-KR" sz="2400" dirty="0"/>
              <a:t>WITH READ ONLY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READ ONLY </a:t>
            </a:r>
            <a:r>
              <a:rPr lang="ko-KR" altLang="en-US" sz="2000" b="1" dirty="0">
                <a:latin typeface="+mn-ea"/>
                <a:ea typeface="+mn-ea"/>
              </a:rPr>
              <a:t>옵션은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통해서는 기본 테이블의 어떤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대해서도 내용을 절대 변경할 수 없도록 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3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.7 </a:t>
            </a:r>
            <a:r>
              <a:rPr lang="en-US" altLang="ko-KR" sz="2400" dirty="0"/>
              <a:t>WITH CHECK OPTION</a:t>
            </a:r>
            <a:r>
              <a:rPr lang="ko-KR" altLang="en-US" sz="2400" dirty="0"/>
              <a:t>과 </a:t>
            </a:r>
            <a:r>
              <a:rPr lang="en-US" altLang="ko-KR" sz="2400" dirty="0"/>
              <a:t>WITH READ ONLY </a:t>
            </a:r>
            <a:r>
              <a:rPr lang="ko-KR" altLang="en-US" sz="2400" dirty="0"/>
              <a:t>비교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CHECK OPTION</a:t>
            </a:r>
            <a:r>
              <a:rPr lang="ko-KR" altLang="en-US" sz="2000" b="1" dirty="0">
                <a:latin typeface="+mn-ea"/>
                <a:ea typeface="+mn-ea"/>
              </a:rPr>
              <a:t>을 기술한 </a:t>
            </a:r>
            <a:r>
              <a:rPr lang="en-US" altLang="ko-KR" sz="2000" b="1" dirty="0">
                <a:latin typeface="+mn-ea"/>
                <a:ea typeface="+mn-ea"/>
              </a:rPr>
              <a:t>VIEW_CHK30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커미션을 모두 </a:t>
            </a:r>
            <a:r>
              <a:rPr lang="en-US" altLang="ko-KR" sz="2000" b="1" dirty="0">
                <a:latin typeface="+mn-ea"/>
                <a:ea typeface="+mn-ea"/>
              </a:rPr>
              <a:t>1000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WITH CHECK OPTION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설정할 때 조건으로 설정한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아닌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대해서는 변경 가능하므로 커미션이 성공적으로 </a:t>
            </a:r>
            <a:r>
              <a:rPr lang="ko-KR" altLang="en-US" sz="2000" b="1" dirty="0" smtClean="0">
                <a:latin typeface="+mn-ea"/>
                <a:ea typeface="+mn-ea"/>
              </a:rPr>
              <a:t>변경됨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WITH </a:t>
            </a:r>
            <a:r>
              <a:rPr lang="en-US" altLang="ko-KR" sz="2000" b="1" dirty="0">
                <a:latin typeface="+mn-ea"/>
                <a:ea typeface="+mn-ea"/>
              </a:rPr>
              <a:t>READ ONLY </a:t>
            </a:r>
            <a:r>
              <a:rPr lang="ko-KR" altLang="en-US" sz="2000" b="1" dirty="0">
                <a:latin typeface="+mn-ea"/>
                <a:ea typeface="+mn-ea"/>
              </a:rPr>
              <a:t>옵션을 지정한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35185"/>
              </p:ext>
            </p:extLst>
          </p:nvPr>
        </p:nvGraphicFramePr>
        <p:xfrm>
          <a:off x="633673" y="1782832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UPDATE VIEW_CHK30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SET COMM=1000;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8886"/>
              </p:ext>
            </p:extLst>
          </p:nvPr>
        </p:nvGraphicFramePr>
        <p:xfrm>
          <a:off x="629345" y="414908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VIEW_READ30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SAL, COMM, DEPTNO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EMP_COPY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DEPTNO=30 WITH READ ONLY;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정의하기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생성하여 자주 사용되는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간단하게 접근하는 방법을 </a:t>
            </a:r>
            <a:r>
              <a:rPr lang="ko-KR" altLang="en-US" sz="2000" b="1" dirty="0" smtClean="0">
                <a:latin typeface="+mn-ea"/>
                <a:ea typeface="+mn-ea"/>
              </a:rPr>
              <a:t>학습함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생성하기 위한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테이블을 생성하기 위해서 </a:t>
            </a:r>
            <a:r>
              <a:rPr lang="en-US" altLang="ko-KR" sz="2000" b="1" dirty="0">
                <a:latin typeface="+mn-ea"/>
                <a:ea typeface="+mn-ea"/>
              </a:rPr>
              <a:t>CREATE TABLE </a:t>
            </a:r>
            <a:r>
              <a:rPr lang="ko-KR" altLang="en-US" sz="2000" b="1" dirty="0">
                <a:latin typeface="+mn-ea"/>
                <a:ea typeface="+mn-ea"/>
              </a:rPr>
              <a:t>로 시작하지만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생성하기 위해서는 </a:t>
            </a:r>
            <a:r>
              <a:rPr lang="en-US" altLang="ko-KR" sz="2000" b="1" dirty="0">
                <a:latin typeface="+mn-ea"/>
                <a:ea typeface="+mn-ea"/>
              </a:rPr>
              <a:t>CREATE VIEW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시작함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AS </a:t>
            </a:r>
            <a:r>
              <a:rPr lang="ko-KR" altLang="en-US" sz="2000" b="1" dirty="0">
                <a:latin typeface="+mn-ea"/>
                <a:ea typeface="+mn-ea"/>
              </a:rPr>
              <a:t>다음은 마치 서브 쿼리문과 </a:t>
            </a:r>
            <a:r>
              <a:rPr lang="ko-KR" altLang="en-US" sz="2000" b="1" dirty="0" smtClean="0">
                <a:latin typeface="+mn-ea"/>
                <a:ea typeface="+mn-ea"/>
              </a:rPr>
              <a:t>유사함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subquery</a:t>
            </a:r>
            <a:r>
              <a:rPr lang="ko-KR" altLang="en-US" sz="2000" b="1" dirty="0">
                <a:latin typeface="+mn-ea"/>
                <a:ea typeface="+mn-ea"/>
              </a:rPr>
              <a:t>에는 우리가 지금까지 사용하였던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95389"/>
              </p:ext>
            </p:extLst>
          </p:nvPr>
        </p:nvGraphicFramePr>
        <p:xfrm>
          <a:off x="633673" y="1844824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[OR REPLACE] [FORCE | NOFORCE] VIEW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[(alias, alias, alias, ...)]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subquery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[WITH CHECK OPTION]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[WITH READ ONLY];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44244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.7 </a:t>
            </a:r>
            <a:r>
              <a:rPr lang="en-US" altLang="ko-KR" sz="2400" dirty="0"/>
              <a:t>WITH CHECK OPTION</a:t>
            </a:r>
            <a:r>
              <a:rPr lang="ko-KR" altLang="en-US" sz="2400" dirty="0"/>
              <a:t>과 </a:t>
            </a:r>
            <a:r>
              <a:rPr lang="en-US" altLang="ko-KR" sz="2400" dirty="0"/>
              <a:t>WITH READ ONLY </a:t>
            </a:r>
            <a:r>
              <a:rPr lang="ko-KR" altLang="en-US" sz="2400" dirty="0"/>
              <a:t>비교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READ ONLY </a:t>
            </a:r>
            <a:r>
              <a:rPr lang="ko-KR" altLang="en-US" sz="2000" b="1" dirty="0">
                <a:latin typeface="+mn-ea"/>
                <a:ea typeface="+mn-ea"/>
              </a:rPr>
              <a:t>옵션을 기술한 </a:t>
            </a:r>
            <a:r>
              <a:rPr lang="en-US" altLang="ko-KR" sz="2000" b="1" dirty="0">
                <a:latin typeface="+mn-ea"/>
                <a:ea typeface="+mn-ea"/>
              </a:rPr>
              <a:t>VIEW_READ30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커미션을 모두 </a:t>
            </a:r>
            <a:r>
              <a:rPr lang="en-US" altLang="ko-KR" sz="2000" b="1" dirty="0">
                <a:latin typeface="+mn-ea"/>
                <a:ea typeface="+mn-ea"/>
              </a:rPr>
              <a:t>2000</a:t>
            </a:r>
            <a:r>
              <a:rPr lang="ko-KR" altLang="en-US" sz="2000" b="1" dirty="0">
                <a:latin typeface="+mn-ea"/>
                <a:ea typeface="+mn-ea"/>
              </a:rPr>
              <a:t>으로 변경해보도록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WITH </a:t>
            </a:r>
            <a:r>
              <a:rPr lang="en-US" altLang="ko-KR" sz="2000" b="1" dirty="0">
                <a:latin typeface="+mn-ea"/>
                <a:ea typeface="+mn-ea"/>
              </a:rPr>
              <a:t>READ ONLY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설정할 때 조건으로 설정한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아닌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     대해서도 </a:t>
            </a:r>
            <a:r>
              <a:rPr lang="ko-KR" altLang="en-US" sz="2000" b="1" dirty="0">
                <a:latin typeface="+mn-ea"/>
                <a:ea typeface="+mn-ea"/>
              </a:rPr>
              <a:t>변경 불가능하므로 커</a:t>
            </a:r>
            <a:r>
              <a:rPr lang="ko-KR" altLang="en-US" sz="2000" b="1" dirty="0" smtClean="0">
                <a:latin typeface="+mn-ea"/>
                <a:ea typeface="+mn-ea"/>
              </a:rPr>
              <a:t>미션이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 역시 변경에 </a:t>
            </a:r>
            <a:r>
              <a:rPr lang="ko-KR" altLang="en-US" sz="2000" b="1" dirty="0" smtClean="0">
                <a:latin typeface="+mn-ea"/>
                <a:ea typeface="+mn-ea"/>
              </a:rPr>
              <a:t>실패함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뷰를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통해서 기본 테이블을 절대 변경할 수 없게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21815"/>
              </p:ext>
            </p:extLst>
          </p:nvPr>
        </p:nvGraphicFramePr>
        <p:xfrm>
          <a:off x="633673" y="177281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UPDATE VIEW_READ30 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SET COMM=2000;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375678832" descr="EMB00001ecc1b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08920"/>
            <a:ext cx="70104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err="1"/>
              <a:t>인라인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중에서 입사일이 빠른 사람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명</a:t>
            </a:r>
            <a:r>
              <a:rPr lang="en-US" altLang="ko-KR" sz="2000" b="1" dirty="0">
                <a:latin typeface="+mn-ea"/>
                <a:ea typeface="+mn-ea"/>
              </a:rPr>
              <a:t>(TOP-5)</a:t>
            </a:r>
            <a:r>
              <a:rPr lang="ko-KR" altLang="en-US" sz="2000" b="1" dirty="0">
                <a:latin typeface="+mn-ea"/>
                <a:ea typeface="+mn-ea"/>
              </a:rPr>
              <a:t>만을 얻어 오는 </a:t>
            </a:r>
            <a:r>
              <a:rPr lang="ko-KR" altLang="en-US" sz="2000" b="1" dirty="0" err="1">
                <a:latin typeface="+mn-ea"/>
                <a:ea typeface="+mn-ea"/>
              </a:rPr>
              <a:t>질의문을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작성함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TOP-N</a:t>
            </a:r>
            <a:r>
              <a:rPr lang="ko-KR" altLang="en-US" sz="2000" b="1" dirty="0">
                <a:latin typeface="+mn-ea"/>
                <a:ea typeface="+mn-ea"/>
              </a:rPr>
              <a:t>을 구하기 위해서는 </a:t>
            </a:r>
            <a:r>
              <a:rPr lang="en-US" altLang="ko-KR" sz="2000" b="1" dirty="0">
                <a:latin typeface="+mn-ea"/>
                <a:ea typeface="+mn-ea"/>
              </a:rPr>
              <a:t>ROWNUM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ko-KR" altLang="en-US" sz="2000" b="1" dirty="0" err="1">
                <a:latin typeface="+mn-ea"/>
                <a:ea typeface="+mn-ea"/>
              </a:rPr>
              <a:t>인라인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4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.1 </a:t>
            </a:r>
            <a:r>
              <a:rPr lang="en-US" altLang="ko-KR" sz="2400" dirty="0"/>
              <a:t>ROWNUM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성격 파악하기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 값을 출력하기 위한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입사일이 </a:t>
            </a:r>
            <a:r>
              <a:rPr lang="ko-KR" altLang="en-US" sz="2000" b="1" dirty="0">
                <a:latin typeface="+mn-ea"/>
                <a:ea typeface="+mn-ea"/>
              </a:rPr>
              <a:t>빠른 사람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명만</a:t>
            </a:r>
            <a:r>
              <a:rPr lang="en-US" altLang="ko-KR" sz="2000" b="1" dirty="0">
                <a:latin typeface="+mn-ea"/>
                <a:ea typeface="+mn-ea"/>
              </a:rPr>
              <a:t>(TOP-N)</a:t>
            </a:r>
            <a:r>
              <a:rPr lang="ko-KR" altLang="en-US" sz="2000" b="1" dirty="0">
                <a:latin typeface="+mn-ea"/>
                <a:ea typeface="+mn-ea"/>
              </a:rPr>
              <a:t>을 얻어오기 위해서는 일련의 출력 데이터를 일단 임의의 순서로 정렬한 후에 그 중 일부의 데이터만 출력할 수 있도록 해야 하므로 </a:t>
            </a:r>
            <a:r>
              <a:rPr lang="en-US" altLang="ko-KR" sz="2000" b="1" dirty="0">
                <a:latin typeface="+mn-ea"/>
                <a:ea typeface="+mn-ea"/>
              </a:rPr>
              <a:t>ORDER BY </a:t>
            </a:r>
            <a:r>
              <a:rPr lang="ko-KR" altLang="en-US" sz="2000" b="1" dirty="0">
                <a:latin typeface="+mn-ea"/>
                <a:ea typeface="+mn-ea"/>
              </a:rPr>
              <a:t>절을 사용하여 입사일을 기준으로 오름차순 </a:t>
            </a:r>
            <a:r>
              <a:rPr lang="ko-KR" altLang="en-US" sz="2000" b="1" dirty="0" smtClean="0">
                <a:latin typeface="+mn-ea"/>
                <a:ea typeface="+mn-ea"/>
              </a:rPr>
              <a:t>정렬함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51999"/>
              </p:ext>
            </p:extLst>
          </p:nvPr>
        </p:nvGraphicFramePr>
        <p:xfrm>
          <a:off x="633673" y="148478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ROWNUM,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6211"/>
              </p:ext>
            </p:extLst>
          </p:nvPr>
        </p:nvGraphicFramePr>
        <p:xfrm>
          <a:off x="629345" y="4149080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HIREDATE;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.1 </a:t>
            </a:r>
            <a:r>
              <a:rPr lang="en-US" altLang="ko-KR" sz="2400" dirty="0"/>
              <a:t>ROWNUM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성격 파악하기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입사일을 기준으로 오름차순 정렬을 하는 </a:t>
            </a:r>
            <a:r>
              <a:rPr lang="ko-KR" altLang="en-US" sz="2000" b="1" dirty="0" err="1">
                <a:latin typeface="+mn-ea"/>
                <a:ea typeface="+mn-ea"/>
              </a:rPr>
              <a:t>쿼리문에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28328"/>
              </p:ext>
            </p:extLst>
          </p:nvPr>
        </p:nvGraphicFramePr>
        <p:xfrm>
          <a:off x="633673" y="141277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ROWNUM,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HIREDATE;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220208680" descr="EMB00001ecc1b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64505"/>
            <a:ext cx="4648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.1 </a:t>
            </a:r>
            <a:r>
              <a:rPr lang="en-US" altLang="ko-KR" sz="2400" dirty="0"/>
              <a:t>ROWNUM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성격 파악하기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위 </a:t>
            </a:r>
            <a:r>
              <a:rPr lang="ko-KR" altLang="en-US" sz="2000" b="1" dirty="0">
                <a:latin typeface="+mn-ea"/>
                <a:ea typeface="+mn-ea"/>
              </a:rPr>
              <a:t>결과를 보면 입사일을 기준으로 오름차순 정렬을 하였기에 출력되는 행의 순서는 바뀌더라도 해당 행의 </a:t>
            </a:r>
            <a:r>
              <a:rPr lang="en-US" altLang="ko-KR" sz="2000" b="1" dirty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 값은 바뀌지 않는다는 것을 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칼럼은 </a:t>
            </a:r>
            <a:r>
              <a:rPr lang="ko-KR" altLang="en-US" sz="2000" b="1" dirty="0" err="1">
                <a:latin typeface="+mn-ea"/>
                <a:ea typeface="+mn-ea"/>
              </a:rPr>
              <a:t>오라클의</a:t>
            </a:r>
            <a:r>
              <a:rPr lang="ko-KR" altLang="en-US" sz="2000" b="1" dirty="0">
                <a:latin typeface="+mn-ea"/>
                <a:ea typeface="+mn-ea"/>
              </a:rPr>
              <a:t> 내부적으로 부여되는데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문을 이용하여 </a:t>
            </a:r>
            <a:r>
              <a:rPr lang="ko-KR" altLang="en-US" sz="2000" b="1" dirty="0" smtClean="0">
                <a:latin typeface="+mn-ea"/>
                <a:ea typeface="+mn-ea"/>
              </a:rPr>
              <a:t> 입력하면 </a:t>
            </a:r>
            <a:r>
              <a:rPr lang="ko-KR" altLang="en-US" sz="2000" b="1" dirty="0">
                <a:latin typeface="+mn-ea"/>
                <a:ea typeface="+mn-ea"/>
              </a:rPr>
              <a:t>입력한 순서에 따라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씩 증가되면서 값이 지정되어 바뀌지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정렬된 </a:t>
            </a:r>
            <a:r>
              <a:rPr lang="ko-KR" altLang="en-US" sz="2000" b="1" dirty="0">
                <a:latin typeface="+mn-ea"/>
                <a:ea typeface="+mn-ea"/>
              </a:rPr>
              <a:t>순서대로 </a:t>
            </a:r>
            <a:r>
              <a:rPr lang="en-US" altLang="ko-KR" sz="2000" b="1" dirty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 값이 매겨지도록 하려면 새로운 테이블이나 </a:t>
            </a:r>
            <a:r>
              <a:rPr lang="ko-KR" altLang="en-US" sz="2000" b="1" dirty="0" err="1">
                <a:latin typeface="+mn-ea"/>
                <a:ea typeface="+mn-ea"/>
              </a:rPr>
              <a:t>뷰로</a:t>
            </a:r>
            <a:r>
              <a:rPr lang="ko-KR" altLang="en-US" sz="2000" b="1" dirty="0">
                <a:latin typeface="+mn-ea"/>
                <a:ea typeface="+mn-ea"/>
              </a:rPr>
              <a:t> 새롭게 데이터를 저장해야만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3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.2 </a:t>
            </a:r>
            <a:r>
              <a:rPr lang="ko-KR" altLang="en-US" sz="2400" dirty="0" err="1"/>
              <a:t>뷰와</a:t>
            </a:r>
            <a:r>
              <a:rPr lang="ko-KR" altLang="en-US" sz="2400" dirty="0"/>
              <a:t> </a:t>
            </a:r>
            <a:r>
              <a:rPr lang="en-US" altLang="ko-KR" sz="2400" dirty="0"/>
              <a:t>ROWNUM </a:t>
            </a:r>
            <a:r>
              <a:rPr lang="ko-KR" altLang="en-US" sz="2400" dirty="0"/>
              <a:t>칼럼으로 </a:t>
            </a:r>
            <a:r>
              <a:rPr lang="en-US" altLang="ko-KR" sz="2400" dirty="0"/>
              <a:t>TON-N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칼럼의 성격은 파악했으므로 이제 </a:t>
            </a:r>
            <a:r>
              <a:rPr lang="ko-KR" altLang="en-US" sz="2000" b="1" dirty="0" err="1">
                <a:latin typeface="+mn-ea"/>
                <a:ea typeface="+mn-ea"/>
              </a:rPr>
              <a:t>뷰와</a:t>
            </a:r>
            <a:r>
              <a:rPr lang="ko-KR" altLang="en-US" sz="2000" b="1" dirty="0">
                <a:latin typeface="+mn-ea"/>
                <a:ea typeface="+mn-ea"/>
              </a:rPr>
              <a:t> 함께 사용하여 </a:t>
            </a:r>
            <a:r>
              <a:rPr lang="en-US" altLang="ko-KR" sz="2000" b="1" dirty="0">
                <a:latin typeface="+mn-ea"/>
                <a:ea typeface="+mn-ea"/>
              </a:rPr>
              <a:t>TOP-N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 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TOP-N</a:t>
            </a:r>
            <a:r>
              <a:rPr lang="ko-KR" altLang="en-US" sz="2000" b="1" dirty="0">
                <a:latin typeface="+mn-ea"/>
                <a:ea typeface="+mn-ea"/>
              </a:rPr>
              <a:t>은 일련의 출력 데이터를 일단 임의의 순서로 정렬한 후에 그 중 </a:t>
            </a:r>
            <a:r>
              <a:rPr lang="ko-KR" altLang="en-US" sz="2000" b="1" dirty="0" smtClean="0">
                <a:latin typeface="+mn-ea"/>
                <a:ea typeface="+mn-ea"/>
              </a:rPr>
              <a:t>     일부의 </a:t>
            </a:r>
            <a:r>
              <a:rPr lang="ko-KR" altLang="en-US" sz="2000" b="1" dirty="0">
                <a:latin typeface="+mn-ea"/>
                <a:ea typeface="+mn-ea"/>
              </a:rPr>
              <a:t>데이터만 출력할 수 있도록 하여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입사일을 </a:t>
            </a:r>
            <a:r>
              <a:rPr lang="ko-KR" altLang="en-US" sz="2000" b="1" dirty="0">
                <a:latin typeface="+mn-ea"/>
                <a:ea typeface="+mn-ea"/>
              </a:rPr>
              <a:t>기준으로 오름차순 정렬한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새로운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0501"/>
              </p:ext>
            </p:extLst>
          </p:nvPr>
        </p:nvGraphicFramePr>
        <p:xfrm>
          <a:off x="633673" y="324572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OR REPLACE VIEW VIEW_HIRE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AS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HIREDATE;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6.2 </a:t>
            </a:r>
            <a:r>
              <a:rPr lang="ko-KR" altLang="en-US" sz="2400" dirty="0" err="1"/>
              <a:t>뷰와</a:t>
            </a:r>
            <a:r>
              <a:rPr lang="ko-KR" altLang="en-US" sz="2400" dirty="0"/>
              <a:t> </a:t>
            </a:r>
            <a:r>
              <a:rPr lang="en-US" altLang="ko-KR" sz="2400" dirty="0"/>
              <a:t>ROWNUM </a:t>
            </a:r>
            <a:r>
              <a:rPr lang="ko-KR" altLang="en-US" sz="2400" dirty="0"/>
              <a:t>칼럼으로 </a:t>
            </a:r>
            <a:r>
              <a:rPr lang="en-US" altLang="ko-KR" sz="2400" dirty="0"/>
              <a:t>TON-N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입사일을 기준으로 오름차순 정렬을 하는 </a:t>
            </a:r>
            <a:r>
              <a:rPr lang="ko-KR" altLang="en-US" sz="2000" b="1" dirty="0" err="1">
                <a:latin typeface="+mn-ea"/>
                <a:ea typeface="+mn-ea"/>
              </a:rPr>
              <a:t>뷰에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ROWNUM </a:t>
            </a:r>
            <a:r>
              <a:rPr lang="ko-KR" altLang="en-US" sz="2000" b="1" dirty="0">
                <a:latin typeface="+mn-ea"/>
                <a:ea typeface="+mn-ea"/>
              </a:rPr>
              <a:t>칼럼을 함께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70324"/>
              </p:ext>
            </p:extLst>
          </p:nvPr>
        </p:nvGraphicFramePr>
        <p:xfrm>
          <a:off x="633673" y="141277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ROWNUM,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VIEW_HIRE;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92880128" descr="EMB00001f4896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37" y="1844824"/>
            <a:ext cx="51054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8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.2 </a:t>
            </a:r>
            <a:r>
              <a:rPr lang="ko-KR" altLang="en-US" sz="2400" dirty="0" err="1"/>
              <a:t>뷰와</a:t>
            </a:r>
            <a:r>
              <a:rPr lang="ko-KR" altLang="en-US" sz="2400" dirty="0"/>
              <a:t> </a:t>
            </a:r>
            <a:r>
              <a:rPr lang="en-US" altLang="ko-KR" sz="2400" dirty="0"/>
              <a:t>ROWNUM </a:t>
            </a:r>
            <a:r>
              <a:rPr lang="ko-KR" altLang="en-US" sz="2400" dirty="0"/>
              <a:t>칼럼으로 </a:t>
            </a:r>
            <a:r>
              <a:rPr lang="en-US" altLang="ko-KR" sz="2400" dirty="0"/>
              <a:t>TON-N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입사일이 </a:t>
            </a:r>
            <a:r>
              <a:rPr lang="ko-KR" altLang="en-US" sz="2000" b="1" dirty="0">
                <a:latin typeface="+mn-ea"/>
                <a:ea typeface="+mn-ea"/>
              </a:rPr>
              <a:t>빠른 사람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명만을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63310"/>
              </p:ext>
            </p:extLst>
          </p:nvPr>
        </p:nvGraphicFramePr>
        <p:xfrm>
          <a:off x="633673" y="141277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ROWNUM,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VIEW_HIRE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ROWNUM&lt;=5;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92882048" descr="EMB00001f4896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53261"/>
            <a:ext cx="7315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.3 </a:t>
            </a:r>
            <a:r>
              <a:rPr lang="ko-KR" altLang="en-US" sz="2400" dirty="0" err="1"/>
              <a:t>인라인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뷰로</a:t>
            </a:r>
            <a:r>
              <a:rPr lang="ko-KR" altLang="en-US" sz="2400" dirty="0"/>
              <a:t> </a:t>
            </a:r>
            <a:r>
              <a:rPr lang="en-US" altLang="ko-KR" sz="2400" dirty="0"/>
              <a:t>TOP-N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인라인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문장에서 사용하는 서브 쿼리의 일종으로 보통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절에 위치해서 테이블처럼 사용하는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형식은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_x93757616" descr="DRW00001f4896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988840"/>
            <a:ext cx="74676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.3 </a:t>
            </a:r>
            <a:r>
              <a:rPr lang="ko-KR" altLang="en-US" sz="2400" dirty="0" err="1"/>
              <a:t>인라인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뷰로</a:t>
            </a:r>
            <a:r>
              <a:rPr lang="ko-KR" altLang="en-US" sz="2400" dirty="0"/>
              <a:t> </a:t>
            </a:r>
            <a:r>
              <a:rPr lang="en-US" altLang="ko-KR" sz="2400" dirty="0"/>
              <a:t>TOP-N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인라인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뷰란</a:t>
            </a:r>
            <a:r>
              <a:rPr lang="ko-KR" altLang="en-US" sz="2000" b="1" dirty="0">
                <a:latin typeface="+mn-ea"/>
                <a:ea typeface="+mn-ea"/>
              </a:rPr>
              <a:t> 메인 쿼리의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문의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절 내부에 사용된 서브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우리가 지금까지 생성한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CREATE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생성했지만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인라인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 내부에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정의하고 이를 테이블처럼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86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1.2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정의하기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OR RELPACE VIEW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만들 때 </a:t>
            </a:r>
            <a:r>
              <a:rPr lang="en-US" altLang="ko-KR" sz="2000" b="1" dirty="0">
                <a:latin typeface="+mn-ea"/>
                <a:ea typeface="+mn-ea"/>
              </a:rPr>
              <a:t>CREATE OR RELPACE VIEW </a:t>
            </a:r>
            <a:r>
              <a:rPr lang="ko-KR" altLang="en-US" sz="2000" b="1" dirty="0">
                <a:latin typeface="+mn-ea"/>
                <a:ea typeface="+mn-ea"/>
              </a:rPr>
              <a:t>대신 그냥 </a:t>
            </a:r>
            <a:r>
              <a:rPr lang="en-US" altLang="ko-KR" sz="2000" b="1" dirty="0">
                <a:latin typeface="+mn-ea"/>
                <a:ea typeface="+mn-ea"/>
              </a:rPr>
              <a:t>CREATE VIEW</a:t>
            </a:r>
            <a:r>
              <a:rPr lang="ko-KR" altLang="en-US" sz="2000" b="1" dirty="0">
                <a:latin typeface="+mn-ea"/>
                <a:ea typeface="+mn-ea"/>
              </a:rPr>
              <a:t>만 </a:t>
            </a:r>
            <a:r>
              <a:rPr lang="ko-KR" altLang="en-US" sz="2000" b="1" dirty="0" smtClean="0">
                <a:latin typeface="+mn-ea"/>
                <a:ea typeface="+mn-ea"/>
              </a:rPr>
              <a:t>       사용해도 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그냥 </a:t>
            </a:r>
            <a:r>
              <a:rPr lang="en-US" altLang="ko-KR" sz="2000" b="1" dirty="0">
                <a:latin typeface="+mn-ea"/>
                <a:ea typeface="+mn-ea"/>
              </a:rPr>
              <a:t>CREATE VIEW</a:t>
            </a:r>
            <a:r>
              <a:rPr lang="ko-KR" altLang="en-US" sz="2000" b="1" dirty="0">
                <a:latin typeface="+mn-ea"/>
                <a:ea typeface="+mn-ea"/>
              </a:rPr>
              <a:t>를 통해 만들어진 </a:t>
            </a:r>
            <a:r>
              <a:rPr lang="ko-KR" altLang="en-US" sz="2000" b="1" dirty="0" err="1">
                <a:latin typeface="+mn-ea"/>
                <a:ea typeface="+mn-ea"/>
              </a:rPr>
              <a:t>뷰의</a:t>
            </a:r>
            <a:r>
              <a:rPr lang="ko-KR" altLang="en-US" sz="2000" b="1" dirty="0">
                <a:latin typeface="+mn-ea"/>
                <a:ea typeface="+mn-ea"/>
              </a:rPr>
              <a:t> 구조를 바꾸려면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삭제하고 다시 만들어야 되는 반면</a:t>
            </a:r>
            <a:r>
              <a:rPr lang="en-US" altLang="ko-KR" sz="2000" b="1" dirty="0">
                <a:latin typeface="+mn-ea"/>
                <a:ea typeface="+mn-ea"/>
              </a:rPr>
              <a:t>, CREATE OR REPLACE VIEW</a:t>
            </a:r>
            <a:r>
              <a:rPr lang="ko-KR" altLang="en-US" sz="2000" b="1" dirty="0">
                <a:latin typeface="+mn-ea"/>
                <a:ea typeface="+mn-ea"/>
              </a:rPr>
              <a:t>는 새로운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만들 수 있을 뿐만 아니라 기존에 </a:t>
            </a:r>
            <a:r>
              <a:rPr lang="ko-KR" altLang="en-US" sz="2000" b="1" dirty="0" err="1">
                <a:latin typeface="+mn-ea"/>
                <a:ea typeface="+mn-ea"/>
              </a:rPr>
              <a:t>뷰가</a:t>
            </a:r>
            <a:r>
              <a:rPr lang="ko-KR" altLang="en-US" sz="2000" b="1" dirty="0">
                <a:latin typeface="+mn-ea"/>
                <a:ea typeface="+mn-ea"/>
              </a:rPr>
              <a:t> 존재하더라도 삭제하지 않고 새로운 구조의 </a:t>
            </a:r>
            <a:r>
              <a:rPr lang="ko-KR" altLang="en-US" sz="2000" b="1" dirty="0" err="1">
                <a:latin typeface="+mn-ea"/>
                <a:ea typeface="+mn-ea"/>
              </a:rPr>
              <a:t>뷰로</a:t>
            </a:r>
            <a:r>
              <a:rPr lang="ko-KR" altLang="en-US" sz="2000" b="1" dirty="0">
                <a:latin typeface="+mn-ea"/>
                <a:ea typeface="+mn-ea"/>
              </a:rPr>
              <a:t> 변경</a:t>
            </a:r>
            <a:r>
              <a:rPr lang="en-US" altLang="ko-KR" sz="2000" b="1" dirty="0">
                <a:latin typeface="+mn-ea"/>
                <a:ea typeface="+mn-ea"/>
              </a:rPr>
              <a:t>(REPLACE)</a:t>
            </a:r>
            <a:r>
              <a:rPr lang="ko-KR" altLang="en-US" sz="2000" b="1" dirty="0">
                <a:latin typeface="+mn-ea"/>
                <a:ea typeface="+mn-ea"/>
              </a:rPr>
              <a:t>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그래서 대부분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만들 때는 </a:t>
            </a:r>
            <a:r>
              <a:rPr lang="en-US" altLang="ko-KR" sz="2000" b="1" dirty="0">
                <a:latin typeface="+mn-ea"/>
                <a:ea typeface="+mn-ea"/>
              </a:rPr>
              <a:t>CREATE VIEW </a:t>
            </a:r>
            <a:r>
              <a:rPr lang="ko-KR" altLang="en-US" sz="2000" b="1" dirty="0">
                <a:latin typeface="+mn-ea"/>
                <a:ea typeface="+mn-ea"/>
              </a:rPr>
              <a:t>대신 </a:t>
            </a:r>
            <a:r>
              <a:rPr lang="en-US" altLang="ko-KR" sz="2000" b="1" dirty="0">
                <a:latin typeface="+mn-ea"/>
                <a:ea typeface="+mn-ea"/>
              </a:rPr>
              <a:t>CREATE OR REPLACE VIEW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FORCE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FORCE</a:t>
            </a:r>
            <a:r>
              <a:rPr lang="ko-KR" altLang="en-US" sz="2000" b="1" dirty="0">
                <a:latin typeface="+mn-ea"/>
                <a:ea typeface="+mn-ea"/>
              </a:rPr>
              <a:t>를 사용하면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기본 테이블의 존재 여부에 상관없이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49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5063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.3 </a:t>
            </a:r>
            <a:r>
              <a:rPr lang="ko-KR" altLang="en-US" sz="2400" dirty="0" err="1"/>
              <a:t>인라인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뷰로</a:t>
            </a:r>
            <a:r>
              <a:rPr lang="ko-KR" altLang="en-US" sz="2400" dirty="0"/>
              <a:t> </a:t>
            </a:r>
            <a:r>
              <a:rPr lang="en-US" altLang="ko-KR" sz="2400" dirty="0"/>
              <a:t>TOP-N </a:t>
            </a:r>
            <a:r>
              <a:rPr lang="ko-KR" altLang="en-US" sz="2400" dirty="0"/>
              <a:t>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인라인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사용해서 입사일이 빠른 사람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명만을 얻어오기로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아래 문장을 보면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절 다음인 </a:t>
            </a:r>
            <a:r>
              <a:rPr lang="en-US" altLang="ko-KR" sz="2000" b="1" dirty="0">
                <a:latin typeface="+mn-ea"/>
                <a:ea typeface="+mn-ea"/>
              </a:rPr>
              <a:t>VIEW_HIRE </a:t>
            </a:r>
            <a:r>
              <a:rPr lang="ko-KR" altLang="en-US" sz="2000" b="1" dirty="0">
                <a:latin typeface="+mn-ea"/>
                <a:ea typeface="+mn-ea"/>
              </a:rPr>
              <a:t>위치에 </a:t>
            </a:r>
            <a:r>
              <a:rPr lang="en-US" altLang="ko-KR" sz="2000" b="1" dirty="0">
                <a:latin typeface="+mn-ea"/>
                <a:ea typeface="+mn-ea"/>
              </a:rPr>
              <a:t>VIEW_HIRE</a:t>
            </a:r>
            <a:r>
              <a:rPr lang="ko-KR" altLang="en-US" sz="2000" b="1" dirty="0">
                <a:latin typeface="+mn-ea"/>
                <a:ea typeface="+mn-ea"/>
              </a:rPr>
              <a:t>를 정의할 때 </a:t>
            </a:r>
            <a:r>
              <a:rPr lang="ko-KR" altLang="en-US" sz="2000" b="1" dirty="0" smtClean="0">
                <a:latin typeface="+mn-ea"/>
                <a:ea typeface="+mn-ea"/>
              </a:rPr>
              <a:t>사용한         </a:t>
            </a:r>
            <a:r>
              <a:rPr lang="ko-KR" altLang="en-US" sz="2000" b="1" dirty="0">
                <a:latin typeface="+mn-ea"/>
                <a:ea typeface="+mn-ea"/>
              </a:rPr>
              <a:t>서브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기술한 </a:t>
            </a:r>
            <a:r>
              <a:rPr lang="ko-KR" altLang="en-US" sz="2000" b="1" dirty="0" smtClean="0">
                <a:latin typeface="+mn-ea"/>
                <a:ea typeface="+mn-ea"/>
              </a:rPr>
              <a:t>것뿐임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22516"/>
              </p:ext>
            </p:extLst>
          </p:nvPr>
        </p:nvGraphicFramePr>
        <p:xfrm>
          <a:off x="633673" y="234888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ROWNUM,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( SELECT EMPNO, ENAME, HIREDATE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EMP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ORDER BY HIREDATE)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ROWNUM&lt;=5;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1.2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정의하기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CHECK OPTION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CHECK OPTION</a:t>
            </a:r>
            <a:r>
              <a:rPr lang="ko-KR" altLang="en-US" sz="2000" b="1" dirty="0">
                <a:latin typeface="+mn-ea"/>
                <a:ea typeface="+mn-ea"/>
              </a:rPr>
              <a:t>을 사용하면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해당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 볼 수 있는 범위 내에서만 </a:t>
            </a: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또는 </a:t>
            </a:r>
            <a:r>
              <a:rPr lang="en-US" altLang="ko-KR" sz="2000" b="1" dirty="0">
                <a:latin typeface="+mn-ea"/>
                <a:ea typeface="+mn-ea"/>
              </a:rPr>
              <a:t>INSERT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가능함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READ ONLY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WITH READ ONLY</a:t>
            </a:r>
            <a:r>
              <a:rPr lang="ko-KR" altLang="en-US" sz="2000" b="1" dirty="0">
                <a:latin typeface="+mn-ea"/>
                <a:ea typeface="+mn-ea"/>
              </a:rPr>
              <a:t>를 사용하면 해당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통해서는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만 가능하며 </a:t>
            </a:r>
            <a:r>
              <a:rPr lang="en-US" altLang="ko-KR" sz="2000" b="1" dirty="0">
                <a:latin typeface="+mn-ea"/>
                <a:ea typeface="+mn-ea"/>
              </a:rPr>
              <a:t>INSERT/UPDATE/DELETE</a:t>
            </a:r>
            <a:r>
              <a:rPr lang="ko-KR" altLang="en-US" sz="2000" b="1" dirty="0">
                <a:latin typeface="+mn-ea"/>
                <a:ea typeface="+mn-ea"/>
              </a:rPr>
              <a:t>를 할 수 없게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만약 이것을 생략한다면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사용하여 추가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수정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</a:t>
            </a:r>
            <a:r>
              <a:rPr lang="en-US" altLang="ko-KR" sz="2000" b="1" dirty="0">
                <a:latin typeface="+mn-ea"/>
                <a:ea typeface="+mn-ea"/>
              </a:rPr>
              <a:t>(INSERT/UPDATE/DELETE)</a:t>
            </a:r>
            <a:r>
              <a:rPr lang="ko-KR" altLang="en-US" sz="2000" b="1" dirty="0">
                <a:latin typeface="+mn-ea"/>
                <a:ea typeface="+mn-ea"/>
              </a:rPr>
              <a:t>가 모두 </a:t>
            </a:r>
            <a:r>
              <a:rPr lang="ko-KR" altLang="en-US" sz="2000" b="1" dirty="0" smtClean="0">
                <a:latin typeface="+mn-ea"/>
                <a:ea typeface="+mn-ea"/>
              </a:rPr>
              <a:t>가능함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1.2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정의하기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만일</a:t>
            </a:r>
            <a:r>
              <a:rPr lang="en-US" altLang="ko-KR" sz="2000" b="1" dirty="0">
                <a:latin typeface="+mn-ea"/>
                <a:ea typeface="+mn-ea"/>
              </a:rPr>
              <a:t>, 30</a:t>
            </a:r>
            <a:r>
              <a:rPr lang="ko-KR" altLang="en-US" sz="2000" b="1" dirty="0">
                <a:latin typeface="+mn-ea"/>
                <a:ea typeface="+mn-ea"/>
              </a:rPr>
              <a:t>번 부서에 소속된 사원들의 </a:t>
            </a:r>
            <a:r>
              <a:rPr lang="ko-KR" altLang="en-US" sz="2000" b="1" dirty="0" err="1">
                <a:latin typeface="+mn-ea"/>
                <a:ea typeface="+mn-ea"/>
              </a:rPr>
              <a:t>사번과</a:t>
            </a:r>
            <a:r>
              <a:rPr lang="ko-KR" altLang="en-US" sz="2000" b="1" dirty="0">
                <a:latin typeface="+mn-ea"/>
                <a:ea typeface="+mn-ea"/>
              </a:rPr>
              <a:t> 이름과 부서번호를 자주 검색한다고 한다면 다음과 같은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여러 번 입력해야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위와 같은 결과를 </a:t>
            </a:r>
            <a:r>
              <a:rPr lang="ko-KR" altLang="en-US" sz="2000" b="1" dirty="0" smtClean="0">
                <a:latin typeface="+mn-ea"/>
                <a:ea typeface="+mn-ea"/>
              </a:rPr>
              <a:t>출력하기 위해서 </a:t>
            </a:r>
            <a:r>
              <a:rPr lang="ko-KR" altLang="en-US" sz="2000" b="1" dirty="0">
                <a:latin typeface="+mn-ea"/>
                <a:ea typeface="+mn-ea"/>
              </a:rPr>
              <a:t>매번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입력하기란 번거로운 </a:t>
            </a:r>
            <a:r>
              <a:rPr lang="ko-KR" altLang="en-US" sz="2000" b="1" dirty="0" smtClean="0">
                <a:latin typeface="+mn-ea"/>
                <a:ea typeface="+mn-ea"/>
              </a:rPr>
              <a:t>일임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이와 같이 번거로운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매번 입력하는 대신 보다 쉽게 원하는 결과를 얻고자 하는 바램에서 출발한 </a:t>
            </a:r>
            <a:r>
              <a:rPr lang="ko-KR" altLang="en-US" sz="2000" b="1" dirty="0" smtClean="0">
                <a:latin typeface="+mn-ea"/>
                <a:ea typeface="+mn-ea"/>
              </a:rPr>
              <a:t>개념임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93826"/>
              </p:ext>
            </p:extLst>
          </p:nvPr>
        </p:nvGraphicFramePr>
        <p:xfrm>
          <a:off x="633673" y="185014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DEPTNO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EMP_COPY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1.2 </a:t>
            </a:r>
            <a:r>
              <a:rPr lang="ko-KR" altLang="en-US" sz="2400" dirty="0" err="1"/>
              <a:t>뷰</a:t>
            </a:r>
            <a:r>
              <a:rPr lang="ko-KR" altLang="en-US" sz="2400" dirty="0"/>
              <a:t> 정의하기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자주 사용되는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부서에 소속된 사원들의 </a:t>
            </a:r>
            <a:r>
              <a:rPr lang="ko-KR" altLang="en-US" sz="2000" b="1" dirty="0" err="1">
                <a:latin typeface="+mn-ea"/>
                <a:ea typeface="+mn-ea"/>
              </a:rPr>
              <a:t>사번과</a:t>
            </a:r>
            <a:r>
              <a:rPr lang="ko-KR" altLang="en-US" sz="2000" b="1" dirty="0">
                <a:latin typeface="+mn-ea"/>
                <a:ea typeface="+mn-ea"/>
              </a:rPr>
              <a:t> 이름과 부서번호를 출력하기 위한 </a:t>
            </a:r>
            <a:r>
              <a:rPr lang="en-US" altLang="ko-KR" sz="2000" b="1" dirty="0">
                <a:latin typeface="+mn-ea"/>
                <a:ea typeface="+mn-ea"/>
              </a:rPr>
              <a:t>SELECT</a:t>
            </a:r>
            <a:r>
              <a:rPr lang="ko-KR" altLang="en-US" sz="2000" b="1" dirty="0">
                <a:latin typeface="+mn-ea"/>
                <a:ea typeface="+mn-ea"/>
              </a:rPr>
              <a:t>문을 하나의 </a:t>
            </a:r>
            <a:r>
              <a:rPr lang="ko-KR" altLang="en-US" sz="2000" b="1" dirty="0" err="1">
                <a:latin typeface="+mn-ea"/>
                <a:ea typeface="+mn-ea"/>
              </a:rPr>
              <a:t>뷰로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16677"/>
              </p:ext>
            </p:extLst>
          </p:nvPr>
        </p:nvGraphicFramePr>
        <p:xfrm>
          <a:off x="633673" y="1772816"/>
          <a:ext cx="8632304" cy="151216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VIEW EMP_VIEW30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DEPTNO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EMP_COPY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생성할 권한이 불충분하다면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생성하려는데 다음과 같이 권한이 불충분하다고 오류가 발생할 경우가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가상 테이블인 </a:t>
            </a:r>
            <a:r>
              <a:rPr lang="ko-KR" altLang="en-US" sz="1400" b="1" dirty="0" err="1" smtClean="0">
                <a:latin typeface="+mn-ea"/>
                <a:ea typeface="+mn-ea"/>
              </a:rPr>
              <a:t>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276225232" descr="EMB00000fa03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881187"/>
            <a:ext cx="75438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3290</Words>
  <Application>Microsoft Office PowerPoint</Application>
  <PresentationFormat>사용자 지정</PresentationFormat>
  <Paragraphs>521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500</cp:revision>
  <cp:lastPrinted>2016-04-03T23:53:51Z</cp:lastPrinted>
  <dcterms:created xsi:type="dcterms:W3CDTF">2010-01-22T01:09:25Z</dcterms:created>
  <dcterms:modified xsi:type="dcterms:W3CDTF">2023-05-02T07:45:31Z</dcterms:modified>
</cp:coreProperties>
</file>