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660"/>
  </p:normalViewPr>
  <p:slideViewPr>
    <p:cSldViewPr>
      <p:cViewPr varScale="1">
        <p:scale>
          <a:sx n="133" d="100"/>
          <a:sy n="133" d="100"/>
        </p:scale>
        <p:origin x="414" y="120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- 12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시퀀스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ko-KR" sz="2400" dirty="0"/>
              <a:t>CURRVAL, NEXTVAL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시퀀스의 현재 값을 알아내기 위해서 </a:t>
            </a:r>
            <a:r>
              <a:rPr lang="en-US" altLang="ko-KR" sz="2000" b="1" dirty="0">
                <a:latin typeface="+mn-ea"/>
                <a:ea typeface="+mn-ea"/>
              </a:rPr>
              <a:t>CURRVAL</a:t>
            </a:r>
            <a:r>
              <a:rPr lang="ko-KR" altLang="en-US" sz="2000" b="1" dirty="0">
                <a:latin typeface="+mn-ea"/>
                <a:ea typeface="+mn-ea"/>
              </a:rPr>
              <a:t>를 사용하고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다음 값을 알아내기 위해서는 </a:t>
            </a:r>
            <a:r>
              <a:rPr lang="en-US" altLang="ko-KR" sz="2000" b="1" dirty="0">
                <a:latin typeface="+mn-ea"/>
                <a:ea typeface="+mn-ea"/>
              </a:rPr>
              <a:t>NEXTVAL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CURRVAL</a:t>
            </a:r>
            <a:r>
              <a:rPr lang="ko-KR" altLang="en-US" sz="2000" b="1" dirty="0">
                <a:latin typeface="+mn-ea"/>
                <a:ea typeface="+mn-ea"/>
              </a:rPr>
              <a:t>에 새로운 값이 할당되기 위해서는 </a:t>
            </a:r>
            <a:r>
              <a:rPr lang="en-US" altLang="ko-KR" sz="2000" b="1" dirty="0">
                <a:latin typeface="+mn-ea"/>
                <a:ea typeface="+mn-ea"/>
              </a:rPr>
              <a:t>NEXTVAL</a:t>
            </a:r>
            <a:r>
              <a:rPr lang="ko-KR" altLang="en-US" sz="2000" b="1" dirty="0">
                <a:latin typeface="+mn-ea"/>
                <a:ea typeface="+mn-ea"/>
              </a:rPr>
              <a:t>로 새로운 값을 생성해야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즉</a:t>
            </a:r>
            <a:r>
              <a:rPr lang="en-US" altLang="ko-KR" sz="2000" b="1" dirty="0">
                <a:latin typeface="+mn-ea"/>
                <a:ea typeface="+mn-ea"/>
              </a:rPr>
              <a:t>, NEXTVAL</a:t>
            </a:r>
            <a:r>
              <a:rPr lang="ko-KR" altLang="en-US" sz="2000" b="1" dirty="0">
                <a:latin typeface="+mn-ea"/>
                <a:ea typeface="+mn-ea"/>
              </a:rPr>
              <a:t>로 새로운 값을 생성한 다음에 이 값을 </a:t>
            </a:r>
            <a:r>
              <a:rPr lang="en-US" altLang="ko-KR" sz="2000" b="1" dirty="0">
                <a:latin typeface="+mn-ea"/>
                <a:ea typeface="+mn-ea"/>
              </a:rPr>
              <a:t>CURRVAL</a:t>
            </a:r>
            <a:r>
              <a:rPr lang="ko-KR" altLang="en-US" sz="2000" b="1" dirty="0">
                <a:latin typeface="+mn-ea"/>
                <a:ea typeface="+mn-ea"/>
              </a:rPr>
              <a:t>에 대체하게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50773"/>
              </p:ext>
            </p:extLst>
          </p:nvPr>
        </p:nvGraphicFramePr>
        <p:xfrm>
          <a:off x="633673" y="1916832"/>
          <a:ext cx="8632304" cy="71476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CURRVAL : 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현재 값을 반환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NEXTVAL : 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현재 시퀀스 값의 다음 값을 반환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1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ko-KR" sz="2400" dirty="0"/>
              <a:t>CURRVAL, NEXTVAL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CURRVAL, NEXTVAL</a:t>
            </a:r>
            <a:r>
              <a:rPr lang="ko-KR" altLang="en-US" sz="2000" b="1" dirty="0">
                <a:latin typeface="+mn-ea"/>
                <a:ea typeface="+mn-ea"/>
              </a:rPr>
              <a:t>의 실제 사용 예를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NEXTVAL</a:t>
            </a:r>
            <a:r>
              <a:rPr lang="ko-KR" altLang="en-US" sz="2000" b="1" dirty="0">
                <a:latin typeface="+mn-ea"/>
                <a:ea typeface="+mn-ea"/>
              </a:rPr>
              <a:t>로 새로운 값을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시퀀스의 현재 값을 알아내기 위해서 </a:t>
            </a:r>
            <a:r>
              <a:rPr lang="en-US" altLang="ko-KR" sz="2000" b="1" dirty="0">
                <a:latin typeface="+mn-ea"/>
                <a:ea typeface="+mn-ea"/>
              </a:rPr>
              <a:t>CURRVAL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23050"/>
              </p:ext>
            </p:extLst>
          </p:nvPr>
        </p:nvGraphicFramePr>
        <p:xfrm>
          <a:off x="633673" y="1916832"/>
          <a:ext cx="8632304" cy="71476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DEPT_DEPTNO_SEQ.NEXTVAL FROM DUAL;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98223"/>
              </p:ext>
            </p:extLst>
          </p:nvPr>
        </p:nvGraphicFramePr>
        <p:xfrm>
          <a:off x="633673" y="3356992"/>
          <a:ext cx="8632304" cy="71476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SELECT DEPT_DEPTNO_SEQ.CURRVAL FROM DUAL;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1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시퀀스 실무에 적용하기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시퀀스는 </a:t>
            </a:r>
            <a:r>
              <a:rPr lang="en-US" altLang="ko-KR" sz="2000" b="1" dirty="0">
                <a:latin typeface="+mn-ea"/>
                <a:ea typeface="+mn-ea"/>
              </a:rPr>
              <a:t>99.9%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>
                <a:latin typeface="+mn-ea"/>
                <a:ea typeface="+mn-ea"/>
              </a:rPr>
              <a:t>연산과 같이 사용되어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값을 자동으로 발생시키는 용도로 </a:t>
            </a:r>
            <a:r>
              <a:rPr lang="ko-KR" altLang="en-US" sz="2000" b="1" dirty="0" smtClean="0">
                <a:latin typeface="+mn-ea"/>
                <a:ea typeface="+mn-ea"/>
              </a:rPr>
              <a:t>사용됨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테이블을 생성하면서 사원 번호를 기본 키로 </a:t>
            </a:r>
            <a:r>
              <a:rPr lang="ko-KR" altLang="en-US" sz="2000" b="1" dirty="0" smtClean="0">
                <a:latin typeface="+mn-ea"/>
                <a:ea typeface="+mn-ea"/>
              </a:rPr>
              <a:t>설정하였음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기본 키는 반드시 유일한 값을 가져야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사용자가 새로운 사원을 추가할 때마다 유일한 사원번호를 </a:t>
            </a: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>
                <a:latin typeface="+mn-ea"/>
                <a:ea typeface="+mn-ea"/>
              </a:rPr>
              <a:t>해야 하는 번거로움이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번호를 생성하는 시퀀스 객체를 사용하여 사원 번호가 자동 생성되도록 한다면 이러한 번거로움을 덜어줄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36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시퀀스 실무에 적용하기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번호를 생성하는 시퀀스 객체를 생성하여 이를 기본 키인 사원 </a:t>
            </a:r>
            <a:r>
              <a:rPr lang="ko-KR" altLang="en-US" sz="2000" b="1" dirty="0" smtClean="0">
                <a:latin typeface="+mn-ea"/>
                <a:ea typeface="+mn-ea"/>
              </a:rPr>
              <a:t>번호에   </a:t>
            </a:r>
            <a:r>
              <a:rPr lang="ko-KR" altLang="en-US" sz="2000" b="1" dirty="0">
                <a:latin typeface="+mn-ea"/>
                <a:ea typeface="+mn-ea"/>
              </a:rPr>
              <a:t>사용하여 사용자가 새로운 사원을 추가할 때마다 유일한 사원번호를 </a:t>
            </a: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>
                <a:latin typeface="+mn-ea"/>
                <a:ea typeface="+mn-ea"/>
              </a:rPr>
              <a:t>해야 하는 번거로움을 </a:t>
            </a:r>
            <a:r>
              <a:rPr lang="ko-KR" altLang="en-US" sz="2000" b="1" dirty="0" smtClean="0">
                <a:latin typeface="+mn-ea"/>
                <a:ea typeface="+mn-ea"/>
              </a:rPr>
              <a:t>줄임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시작 </a:t>
            </a:r>
            <a:r>
              <a:rPr lang="ko-KR" altLang="en-US" sz="2000" b="1" dirty="0">
                <a:latin typeface="+mn-ea"/>
                <a:ea typeface="+mn-ea"/>
              </a:rPr>
              <a:t>값이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이고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씩 증가하고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최댓값이 </a:t>
            </a:r>
            <a:r>
              <a:rPr lang="en-US" altLang="ko-KR" sz="2000" b="1" dirty="0">
                <a:latin typeface="+mn-ea"/>
                <a:ea typeface="+mn-ea"/>
              </a:rPr>
              <a:t>100000</a:t>
            </a:r>
            <a:r>
              <a:rPr lang="ko-KR" altLang="en-US" sz="2000" b="1" dirty="0">
                <a:latin typeface="+mn-ea"/>
                <a:ea typeface="+mn-ea"/>
              </a:rPr>
              <a:t>이 되는 시퀀스 </a:t>
            </a:r>
            <a:r>
              <a:rPr lang="en-US" altLang="ko-KR" sz="2000" b="1" dirty="0">
                <a:latin typeface="+mn-ea"/>
                <a:ea typeface="+mn-ea"/>
              </a:rPr>
              <a:t>EMP_SEQ </a:t>
            </a:r>
            <a:r>
              <a:rPr lang="en-US" altLang="ko-KR" sz="2000" b="1" dirty="0" smtClean="0">
                <a:latin typeface="+mn-ea"/>
                <a:ea typeface="+mn-ea"/>
              </a:rPr>
              <a:t>      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08200"/>
              </p:ext>
            </p:extLst>
          </p:nvPr>
        </p:nvGraphicFramePr>
        <p:xfrm>
          <a:off x="633673" y="3356992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</a:t>
                      </a:r>
                      <a:r>
                        <a:rPr lang="en-US" altLang="ko-KR" sz="1800" dirty="0" smtClean="0"/>
                        <a:t>SEQUENCE EMP_SEQ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START WITH 1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INCREMENT BY 1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MAXVALUE 100000 ; 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8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시퀀스 실무에 적용하기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이번에는 생성된 시퀀스를 사용하기 위해서 사원 번호를 기본 키로 설정하여 </a:t>
            </a:r>
            <a:r>
              <a:rPr lang="en-US" altLang="ko-KR" sz="2000" b="1" dirty="0">
                <a:latin typeface="+mn-ea"/>
                <a:ea typeface="+mn-ea"/>
              </a:rPr>
              <a:t>EMP01</a:t>
            </a:r>
            <a:r>
              <a:rPr lang="ko-KR" altLang="en-US" sz="2000" b="1" dirty="0">
                <a:latin typeface="+mn-ea"/>
                <a:ea typeface="+mn-ea"/>
              </a:rPr>
              <a:t>란 이름으로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사원 </a:t>
            </a:r>
            <a:r>
              <a:rPr lang="ko-KR" altLang="en-US" sz="2000" b="1" dirty="0">
                <a:latin typeface="+mn-ea"/>
                <a:ea typeface="+mn-ea"/>
              </a:rPr>
              <a:t>번호를 저장하는 </a:t>
            </a:r>
            <a:r>
              <a:rPr lang="en-US" altLang="ko-KR" sz="2000" b="1" dirty="0">
                <a:latin typeface="+mn-ea"/>
                <a:ea typeface="+mn-ea"/>
              </a:rPr>
              <a:t>EMPNO </a:t>
            </a:r>
            <a:r>
              <a:rPr lang="ko-KR" altLang="en-US" sz="2000" b="1" dirty="0" err="1">
                <a:latin typeface="+mn-ea"/>
                <a:ea typeface="+mn-ea"/>
              </a:rPr>
              <a:t>컬럼은</a:t>
            </a:r>
            <a:r>
              <a:rPr lang="ko-KR" altLang="en-US" sz="2000" b="1" dirty="0">
                <a:latin typeface="+mn-ea"/>
                <a:ea typeface="+mn-ea"/>
              </a:rPr>
              <a:t> 기본 키로 설정하였으므로 중복된 값을 가질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다음은 생성한 </a:t>
            </a:r>
            <a:r>
              <a:rPr lang="en-US" altLang="ko-KR" sz="2000" b="1" dirty="0">
                <a:latin typeface="+mn-ea"/>
                <a:ea typeface="+mn-ea"/>
              </a:rPr>
              <a:t>EMP_SEQ </a:t>
            </a:r>
            <a:r>
              <a:rPr lang="ko-KR" altLang="en-US" sz="2000" b="1" dirty="0">
                <a:latin typeface="+mn-ea"/>
                <a:ea typeface="+mn-ea"/>
              </a:rPr>
              <a:t>시퀀스로부터 사원번호를 자동으로 </a:t>
            </a:r>
            <a:r>
              <a:rPr lang="ko-KR" altLang="en-US" sz="2000" b="1" dirty="0" smtClean="0">
                <a:latin typeface="+mn-ea"/>
                <a:ea typeface="+mn-ea"/>
              </a:rPr>
              <a:t>     할당 받아 </a:t>
            </a:r>
            <a:r>
              <a:rPr lang="ko-KR" altLang="en-US" sz="2000" b="1" dirty="0">
                <a:latin typeface="+mn-ea"/>
                <a:ea typeface="+mn-ea"/>
              </a:rPr>
              <a:t>데이터를 추가하는 </a:t>
            </a:r>
            <a:r>
              <a:rPr lang="ko-KR" altLang="en-US" sz="2000" b="1" dirty="0" smtClean="0">
                <a:latin typeface="+mn-ea"/>
                <a:ea typeface="+mn-ea"/>
              </a:rPr>
              <a:t>문장임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51179"/>
              </p:ext>
            </p:extLst>
          </p:nvPr>
        </p:nvGraphicFramePr>
        <p:xfrm>
          <a:off x="633673" y="1772816"/>
          <a:ext cx="8632304" cy="16817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DROP TABLE EMP01;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TABLE EMP01(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EMPNO NUMBER(4) PRIMARY KEY,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ENAME VARCHAR(10),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HIREDATE DATE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);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25120"/>
              </p:ext>
            </p:extLst>
          </p:nvPr>
        </p:nvGraphicFramePr>
        <p:xfrm>
          <a:off x="629345" y="5090504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INSERT INTO EMP01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VALUES(EMP_SEQ.NEXTVAL, 'JULIA' , SYSDATE); </a:t>
                      </a:r>
                    </a:p>
                    <a:p>
                      <a:pPr algn="l"/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SELECT * FROM EMP01;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4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시퀀스 </a:t>
            </a:r>
            <a:r>
              <a:rPr lang="ko-KR" altLang="en-US" sz="2400" dirty="0" smtClean="0"/>
              <a:t>제거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DROP SEQUENCE</a:t>
            </a:r>
            <a:r>
              <a:rPr lang="ko-KR" altLang="en-US" sz="2000" b="1" dirty="0">
                <a:latin typeface="+mn-ea"/>
                <a:ea typeface="+mn-ea"/>
              </a:rPr>
              <a:t>문으로 시퀀스를 </a:t>
            </a:r>
            <a:r>
              <a:rPr lang="ko-KR" altLang="en-US" sz="2000" b="1" dirty="0" smtClean="0">
                <a:latin typeface="+mn-ea"/>
                <a:ea typeface="+mn-ea"/>
              </a:rPr>
              <a:t>제거</a:t>
            </a:r>
            <a:r>
              <a:rPr lang="ko-KR" altLang="en-US" sz="2000" b="1" dirty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79217"/>
              </p:ext>
            </p:extLst>
          </p:nvPr>
        </p:nvGraphicFramePr>
        <p:xfrm>
          <a:off x="633673" y="1484784"/>
          <a:ext cx="8632304" cy="71476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DROP SEQUENCE DEPT_DEPTNO_SEQ;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61327136" descr="EMB00000c4498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0961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1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/>
              <a:t>시퀀스 수정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시퀀스를 </a:t>
            </a:r>
            <a:r>
              <a:rPr lang="ko-KR" altLang="en-US" sz="2000" b="1" dirty="0">
                <a:latin typeface="+mn-ea"/>
                <a:ea typeface="+mn-ea"/>
              </a:rPr>
              <a:t>변경하려면 </a:t>
            </a:r>
            <a:r>
              <a:rPr lang="en-US" altLang="ko-KR" sz="2000" b="1" dirty="0">
                <a:latin typeface="+mn-ea"/>
                <a:ea typeface="+mn-ea"/>
              </a:rPr>
              <a:t>ALTER SEQUENCE </a:t>
            </a:r>
            <a:r>
              <a:rPr lang="ko-KR" altLang="en-US" sz="2000" b="1" dirty="0">
                <a:latin typeface="+mn-ea"/>
                <a:ea typeface="+mn-ea"/>
              </a:rPr>
              <a:t>문을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ALTER SEQUENCE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START WITH </a:t>
            </a:r>
            <a:r>
              <a:rPr lang="ko-KR" altLang="en-US" sz="2000" b="1" dirty="0">
                <a:latin typeface="+mn-ea"/>
                <a:ea typeface="+mn-ea"/>
              </a:rPr>
              <a:t>절이 없다는 점을 </a:t>
            </a:r>
            <a:r>
              <a:rPr lang="ko-KR" altLang="en-US" sz="2000" b="1" dirty="0" smtClean="0">
                <a:latin typeface="+mn-ea"/>
                <a:ea typeface="+mn-ea"/>
              </a:rPr>
              <a:t>빼고는                    </a:t>
            </a:r>
            <a:r>
              <a:rPr lang="en-US" altLang="ko-KR" sz="2000" b="1" dirty="0">
                <a:latin typeface="+mn-ea"/>
                <a:ea typeface="+mn-ea"/>
              </a:rPr>
              <a:t>CREATE SEQUENCE</a:t>
            </a:r>
            <a:r>
              <a:rPr lang="ko-KR" altLang="en-US" sz="2000" b="1" dirty="0">
                <a:latin typeface="+mn-ea"/>
                <a:ea typeface="+mn-ea"/>
              </a:rPr>
              <a:t>와 구조가 </a:t>
            </a:r>
            <a:r>
              <a:rPr lang="ko-KR" altLang="en-US" sz="2000" b="1" dirty="0" smtClean="0">
                <a:latin typeface="+mn-ea"/>
                <a:ea typeface="+mn-ea"/>
              </a:rPr>
              <a:t>동일함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START WITH </a:t>
            </a:r>
            <a:r>
              <a:rPr lang="ko-KR" altLang="en-US" sz="2000" b="1" dirty="0">
                <a:latin typeface="+mn-ea"/>
                <a:ea typeface="+mn-ea"/>
              </a:rPr>
              <a:t>옵션은 </a:t>
            </a:r>
            <a:r>
              <a:rPr lang="en-US" altLang="ko-KR" sz="2000" b="1" dirty="0">
                <a:latin typeface="+mn-ea"/>
                <a:ea typeface="+mn-ea"/>
              </a:rPr>
              <a:t>ALTER SEQUENCE</a:t>
            </a:r>
            <a:r>
              <a:rPr lang="ko-KR" altLang="en-US" sz="2000" b="1" dirty="0">
                <a:latin typeface="+mn-ea"/>
                <a:ea typeface="+mn-ea"/>
              </a:rPr>
              <a:t>를 써서 변경할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다른 번호에서 다시 시작하려면 이전 시퀀스를 삭제하고 다시 생성해야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45639"/>
              </p:ext>
            </p:extLst>
          </p:nvPr>
        </p:nvGraphicFramePr>
        <p:xfrm>
          <a:off x="633673" y="1459232"/>
          <a:ext cx="8632304" cy="16817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ALTER SEQUENCE </a:t>
                      </a:r>
                      <a:r>
                        <a:rPr lang="en-US" altLang="ko-KR" sz="1800" i="1" dirty="0" err="1" smtClean="0"/>
                        <a:t>sequence_name</a:t>
                      </a:r>
                      <a:r>
                        <a:rPr lang="en-US" altLang="ko-KR" sz="1800" i="1" dirty="0" smtClean="0"/>
                        <a:t> 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[INCREMENT BY n]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[{MAXVALUE n | NOMAXVALUE}]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[{MINVALUE n | NOMINVALUE}]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[{CYCLE | NOCYCLE}]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[{CACHE n | NOCACHE}] 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5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6.1 </a:t>
            </a:r>
            <a:r>
              <a:rPr lang="ko-KR" altLang="en-US" sz="2400" dirty="0"/>
              <a:t>시퀀스 최대값을 변경하기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이미 생성해서 사용하던 시퀀스의 최대값을 </a:t>
            </a:r>
            <a:r>
              <a:rPr lang="ko-KR" altLang="en-US" sz="2000" b="1" dirty="0" smtClean="0">
                <a:latin typeface="+mn-ea"/>
                <a:ea typeface="+mn-ea"/>
              </a:rPr>
              <a:t>변경함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시퀀스는 </a:t>
            </a:r>
            <a:r>
              <a:rPr lang="ko-KR" altLang="en-US" sz="2000" b="1" dirty="0">
                <a:latin typeface="+mn-ea"/>
                <a:ea typeface="+mn-ea"/>
              </a:rPr>
              <a:t>최대값을 지정하지 않으면 기본적으로 </a:t>
            </a:r>
            <a:r>
              <a:rPr lang="en-US" altLang="ko-KR" sz="2000" b="1" dirty="0" smtClean="0">
                <a:latin typeface="+mn-ea"/>
                <a:ea typeface="+mn-ea"/>
              </a:rPr>
              <a:t>10  </a:t>
            </a:r>
            <a:r>
              <a:rPr lang="ko-KR" altLang="en-US" sz="2000" b="1" dirty="0" smtClean="0">
                <a:latin typeface="+mn-ea"/>
                <a:ea typeface="+mn-ea"/>
              </a:rPr>
              <a:t>으로 지정됨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사용자가  임의로 </a:t>
            </a:r>
            <a:r>
              <a:rPr lang="ko-KR" altLang="en-US" sz="2000" b="1" dirty="0">
                <a:latin typeface="+mn-ea"/>
                <a:ea typeface="+mn-ea"/>
              </a:rPr>
              <a:t>최대값을 지정할 수 있는데 </a:t>
            </a:r>
            <a:r>
              <a:rPr lang="en-US" altLang="ko-KR" sz="2000" b="1" dirty="0">
                <a:latin typeface="+mn-ea"/>
                <a:ea typeface="+mn-ea"/>
              </a:rPr>
              <a:t>MAXVALUE</a:t>
            </a:r>
            <a:r>
              <a:rPr lang="ko-KR" altLang="en-US" sz="2000" b="1" dirty="0">
                <a:latin typeface="+mn-ea"/>
                <a:ea typeface="+mn-ea"/>
              </a:rPr>
              <a:t>에 값을 지정하면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부터 </a:t>
            </a:r>
            <a:r>
              <a:rPr lang="en-US" altLang="ko-KR" sz="2000" b="1" dirty="0" smtClean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씩 증가하면서 최대 </a:t>
            </a: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까지의 값을 갖는 시퀀스를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60282"/>
              </p:ext>
            </p:extLst>
          </p:nvPr>
        </p:nvGraphicFramePr>
        <p:xfrm>
          <a:off x="633673" y="3232008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SEQUENCE DEPT_DEPTNO_SEQ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START WITH 10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INCREMENT BY 10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MAXVALUE 30; 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89985" y="119675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27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61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6.1 </a:t>
            </a:r>
            <a:r>
              <a:rPr lang="ko-KR" altLang="en-US" sz="2400" dirty="0"/>
              <a:t>시퀀스 최대값을 변경하기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번호를 계속 생성하다 보면 최대값을 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최대값을 넘을 때까지 </a:t>
            </a:r>
            <a:r>
              <a:rPr lang="ko-KR" altLang="en-US" sz="2000" b="1" dirty="0" smtClean="0">
                <a:latin typeface="+mn-ea"/>
                <a:ea typeface="+mn-ea"/>
              </a:rPr>
              <a:t>    시퀀스를 </a:t>
            </a:r>
            <a:r>
              <a:rPr lang="ko-KR" altLang="en-US" sz="2000" b="1" dirty="0">
                <a:latin typeface="+mn-ea"/>
                <a:ea typeface="+mn-ea"/>
              </a:rPr>
              <a:t>생성해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이때 </a:t>
            </a:r>
            <a:r>
              <a:rPr lang="en-US" altLang="ko-KR" sz="2000" b="1" dirty="0">
                <a:latin typeface="+mn-ea"/>
                <a:ea typeface="+mn-ea"/>
              </a:rPr>
              <a:t>CYCLE </a:t>
            </a:r>
            <a:r>
              <a:rPr lang="ko-KR" altLang="en-US" sz="2000" b="1" dirty="0">
                <a:latin typeface="+mn-ea"/>
                <a:ea typeface="+mn-ea"/>
              </a:rPr>
              <a:t>옵션을 지정하지 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    않으면 </a:t>
            </a:r>
            <a:r>
              <a:rPr lang="ko-KR" altLang="en-US" sz="2000" b="1" dirty="0">
                <a:latin typeface="+mn-ea"/>
                <a:ea typeface="+mn-ea"/>
              </a:rPr>
              <a:t>기본값으로 </a:t>
            </a:r>
            <a:r>
              <a:rPr lang="en-US" altLang="ko-KR" sz="2000" b="1" dirty="0">
                <a:latin typeface="+mn-ea"/>
                <a:ea typeface="+mn-ea"/>
              </a:rPr>
              <a:t>NOCYCLE</a:t>
            </a:r>
            <a:r>
              <a:rPr lang="ko-KR" altLang="en-US" sz="2000" b="1" dirty="0">
                <a:latin typeface="+mn-ea"/>
                <a:ea typeface="+mn-ea"/>
              </a:rPr>
              <a:t>를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    갖게 </a:t>
            </a:r>
            <a:r>
              <a:rPr lang="ko-KR" altLang="en-US" sz="2000" b="1" dirty="0">
                <a:latin typeface="+mn-ea"/>
                <a:ea typeface="+mn-ea"/>
              </a:rPr>
              <a:t>되므로 오류가 발생하게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81360"/>
              </p:ext>
            </p:extLst>
          </p:nvPr>
        </p:nvGraphicFramePr>
        <p:xfrm>
          <a:off x="633673" y="1916832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DEPT_DEPTNO_SEQ.NEXTVAL FROM DUAL;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DEPT_DEPTNO_SEQ.NEXTVAL FROM DUAL;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DEPT_DEPTNO_SEQ.NEXTVAL FROM DUAL;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DEPT_DEPTNO_SEQ.NEXTVAL FROM DUAL;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61327696" descr="EMB00000c4498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46" y="3212976"/>
            <a:ext cx="4724400" cy="379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0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6.1 </a:t>
            </a:r>
            <a:r>
              <a:rPr lang="ko-KR" altLang="en-US" sz="2400" dirty="0"/>
              <a:t>시퀀스 최대값을 변경하기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411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ALTER SEQUENCE</a:t>
            </a:r>
            <a:r>
              <a:rPr lang="ko-KR" altLang="en-US" sz="2000" b="1" dirty="0">
                <a:latin typeface="+mn-ea"/>
                <a:ea typeface="+mn-ea"/>
              </a:rPr>
              <a:t>문을 사용하여 사용 중이던 </a:t>
            </a:r>
            <a:r>
              <a:rPr lang="en-US" altLang="ko-KR" sz="2000" b="1" dirty="0">
                <a:latin typeface="+mn-ea"/>
                <a:ea typeface="+mn-ea"/>
              </a:rPr>
              <a:t>DEPT_DEPTNO_SEQ </a:t>
            </a:r>
            <a:r>
              <a:rPr lang="ko-KR" altLang="en-US" sz="2000" b="1" dirty="0">
                <a:latin typeface="+mn-ea"/>
                <a:ea typeface="+mn-ea"/>
              </a:rPr>
              <a:t>시퀀스의 최대값을 </a:t>
            </a:r>
            <a:r>
              <a:rPr lang="ko-KR" altLang="en-US" sz="2000" b="1" dirty="0" smtClean="0">
                <a:latin typeface="+mn-ea"/>
                <a:ea typeface="+mn-ea"/>
              </a:rPr>
              <a:t>수정함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USER_SEQUENCES </a:t>
            </a:r>
            <a:r>
              <a:rPr lang="ko-KR" altLang="en-US" sz="2000" b="1" dirty="0">
                <a:latin typeface="+mn-ea"/>
                <a:ea typeface="+mn-ea"/>
              </a:rPr>
              <a:t>를 조회하면 시퀀스가 수정되었는지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58097"/>
              </p:ext>
            </p:extLst>
          </p:nvPr>
        </p:nvGraphicFramePr>
        <p:xfrm>
          <a:off x="633673" y="1772816"/>
          <a:ext cx="8632304" cy="71476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algn="l"/>
                      <a:r>
                        <a:rPr lang="fr-FR" altLang="ko-KR" sz="1800" dirty="0" smtClean="0"/>
                        <a:t>ALTER SEQUENCE DEPT_DEPTNO_SEQ</a:t>
                      </a:r>
                    </a:p>
                    <a:p>
                      <a:pPr algn="l"/>
                      <a:r>
                        <a:rPr lang="fr-FR" altLang="ko-KR" sz="1800" dirty="0" smtClean="0"/>
                        <a:t>MAXVALUE 1000;</a:t>
                      </a:r>
                      <a:endParaRPr lang="fr-FR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9061"/>
              </p:ext>
            </p:extLst>
          </p:nvPr>
        </p:nvGraphicFramePr>
        <p:xfrm>
          <a:off x="629345" y="3290304"/>
          <a:ext cx="8632304" cy="71476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SEQUENCE_NAME, MAX_VALUE, INCREMENT_BY, CYCLE_FLAG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FROM USER_SEQUENCES; 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61327696" descr="EMB00000c4498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133105"/>
            <a:ext cx="67818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9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시퀀스 개념 이해와 시퀀스 생성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시퀀스는 </a:t>
            </a:r>
            <a:r>
              <a:rPr lang="ko-KR" altLang="en-US" sz="2000" b="1" dirty="0">
                <a:latin typeface="+mn-ea"/>
                <a:ea typeface="+mn-ea"/>
              </a:rPr>
              <a:t>테이블 내의 유일한 숫자를 자동으로 생성하는 자동 번호 </a:t>
            </a:r>
            <a:r>
              <a:rPr lang="ko-KR" altLang="en-US" sz="2000" b="1" dirty="0" smtClean="0">
                <a:latin typeface="+mn-ea"/>
                <a:ea typeface="+mn-ea"/>
              </a:rPr>
              <a:t>발생기임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시퀀스를 </a:t>
            </a:r>
            <a:r>
              <a:rPr lang="ko-KR" altLang="en-US" sz="2000" b="1" dirty="0">
                <a:latin typeface="+mn-ea"/>
                <a:ea typeface="+mn-ea"/>
              </a:rPr>
              <a:t>생성하기 위한 기본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START </a:t>
            </a:r>
            <a:r>
              <a:rPr lang="en-US" altLang="ko-KR" sz="2000" b="1" dirty="0">
                <a:latin typeface="+mn-ea"/>
                <a:ea typeface="+mn-ea"/>
              </a:rPr>
              <a:t>WITH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시퀀스 번호의 </a:t>
            </a:r>
            <a:r>
              <a:rPr lang="ko-KR" altLang="en-US" sz="2000" b="1" dirty="0" smtClean="0">
                <a:latin typeface="+mn-ea"/>
                <a:ea typeface="+mn-ea"/>
              </a:rPr>
              <a:t>시작 값을 </a:t>
            </a:r>
            <a:r>
              <a:rPr lang="ko-KR" altLang="en-US" sz="2000" b="1" dirty="0">
                <a:latin typeface="+mn-ea"/>
                <a:ea typeface="+mn-ea"/>
              </a:rPr>
              <a:t>지정할 때 </a:t>
            </a:r>
            <a:r>
              <a:rPr lang="ko-KR" altLang="en-US" sz="2000" b="1" dirty="0" smtClean="0">
                <a:latin typeface="+mn-ea"/>
                <a:ea typeface="+mn-ea"/>
              </a:rPr>
              <a:t>사용됨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만일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부터 시작되는 </a:t>
            </a:r>
            <a:r>
              <a:rPr lang="ko-KR" altLang="en-US" sz="2000" b="1" dirty="0" smtClean="0">
                <a:latin typeface="+mn-ea"/>
                <a:ea typeface="+mn-ea"/>
              </a:rPr>
              <a:t>시퀀스를 </a:t>
            </a:r>
            <a:r>
              <a:rPr lang="ko-KR" altLang="en-US" sz="2000" b="1" dirty="0">
                <a:latin typeface="+mn-ea"/>
                <a:ea typeface="+mn-ea"/>
              </a:rPr>
              <a:t>생성하려면 </a:t>
            </a:r>
            <a:r>
              <a:rPr lang="en-US" altLang="ko-KR" sz="2000" b="1" dirty="0">
                <a:latin typeface="+mn-ea"/>
                <a:ea typeface="+mn-ea"/>
              </a:rPr>
              <a:t>START WITH 1</a:t>
            </a:r>
            <a:r>
              <a:rPr lang="ko-KR" altLang="en-US" sz="2000" b="1" dirty="0">
                <a:latin typeface="+mn-ea"/>
                <a:ea typeface="+mn-ea"/>
              </a:rPr>
              <a:t>이라고 기술하면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60332"/>
              </p:ext>
            </p:extLst>
          </p:nvPr>
        </p:nvGraphicFramePr>
        <p:xfrm>
          <a:off x="633673" y="1844824"/>
          <a:ext cx="8632304" cy="1956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SEQUENCE </a:t>
                      </a:r>
                      <a:r>
                        <a:rPr lang="en-US" altLang="ko-KR" sz="1800" i="1" dirty="0" err="1" smtClean="0"/>
                        <a:t>sequence_name</a:t>
                      </a:r>
                      <a:r>
                        <a:rPr lang="en-US" altLang="ko-KR" sz="1800" i="1" dirty="0" smtClean="0"/>
                        <a:t> 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                [START WITH n]              ①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          [INCREMENT BY n]            ②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          [{MAXVALUE n | NOMAXVALUE}] ③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          [{MINVALUE n | NOMINVALUE}] ④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          [{CYCLE | NOCYCLE}]         ⑤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                [{CACHE n | NOCACHE}]       ⑥ 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시퀀스 개념 이해와 시퀀스 생성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INCREMENT </a:t>
            </a:r>
            <a:r>
              <a:rPr lang="en-US" altLang="ko-KR" sz="2000" b="1" dirty="0">
                <a:latin typeface="+mn-ea"/>
                <a:ea typeface="+mn-ea"/>
              </a:rPr>
              <a:t>BY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연속적인 시퀀스 번호의 증가치를 지정할 때 </a:t>
            </a:r>
            <a:r>
              <a:rPr lang="ko-KR" altLang="en-US" sz="2000" b="1" dirty="0" smtClean="0">
                <a:latin typeface="+mn-ea"/>
                <a:ea typeface="+mn-ea"/>
              </a:rPr>
              <a:t>사용됨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만일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씩 증가하는 </a:t>
            </a:r>
            <a:r>
              <a:rPr lang="ko-KR" altLang="en-US" sz="2000" b="1" dirty="0" smtClean="0">
                <a:latin typeface="+mn-ea"/>
                <a:ea typeface="+mn-ea"/>
              </a:rPr>
              <a:t> 시퀀스를 </a:t>
            </a:r>
            <a:r>
              <a:rPr lang="ko-KR" altLang="en-US" sz="2000" b="1" dirty="0">
                <a:latin typeface="+mn-ea"/>
                <a:ea typeface="+mn-ea"/>
              </a:rPr>
              <a:t>생성하려면 </a:t>
            </a:r>
            <a:r>
              <a:rPr lang="en-US" altLang="ko-KR" sz="2000" b="1" dirty="0">
                <a:latin typeface="+mn-ea"/>
                <a:ea typeface="+mn-ea"/>
              </a:rPr>
              <a:t>INCREMENT BY 1</a:t>
            </a:r>
            <a:r>
              <a:rPr lang="ko-KR" altLang="en-US" sz="2000" b="1" dirty="0">
                <a:latin typeface="+mn-ea"/>
                <a:ea typeface="+mn-ea"/>
              </a:rPr>
              <a:t>이라고 기술하면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3"/>
              <a:defRPr/>
            </a:pPr>
            <a:r>
              <a:rPr lang="en-US" altLang="ko-KR" sz="2000" b="1" dirty="0">
                <a:latin typeface="+mn-ea"/>
                <a:ea typeface="+mn-ea"/>
              </a:rPr>
              <a:t>MAXVALUE n | NOMAXVALUE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MAXVALUE </a:t>
            </a:r>
            <a:r>
              <a:rPr lang="ko-KR" altLang="en-US" sz="2000" b="1" dirty="0">
                <a:latin typeface="+mn-ea"/>
                <a:ea typeface="+mn-ea"/>
              </a:rPr>
              <a:t>은 시퀀스가 가질 수 있는 최대값을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만일 </a:t>
            </a:r>
            <a:r>
              <a:rPr lang="en-US" altLang="ko-KR" sz="2000" b="1" dirty="0">
                <a:latin typeface="+mn-ea"/>
                <a:ea typeface="+mn-ea"/>
              </a:rPr>
              <a:t>NOMAXVALUE</a:t>
            </a:r>
            <a:r>
              <a:rPr lang="ko-KR" altLang="en-US" sz="2000" b="1" dirty="0">
                <a:latin typeface="+mn-ea"/>
                <a:ea typeface="+mn-ea"/>
              </a:rPr>
              <a:t>를 지정하게 되면 </a:t>
            </a:r>
            <a:r>
              <a:rPr lang="en-US" altLang="ko-KR" sz="2000" b="1" dirty="0">
                <a:latin typeface="+mn-ea"/>
                <a:ea typeface="+mn-ea"/>
              </a:rPr>
              <a:t>ASCENDING </a:t>
            </a:r>
            <a:r>
              <a:rPr lang="ko-KR" altLang="en-US" sz="2000" b="1" dirty="0">
                <a:latin typeface="+mn-ea"/>
                <a:ea typeface="+mn-ea"/>
              </a:rPr>
              <a:t>순서일 </a:t>
            </a:r>
            <a:r>
              <a:rPr lang="ko-KR" altLang="en-US" sz="2000" b="1" dirty="0" smtClean="0">
                <a:latin typeface="+mn-ea"/>
                <a:ea typeface="+mn-ea"/>
              </a:rPr>
              <a:t>경우에는        </a:t>
            </a:r>
            <a:r>
              <a:rPr lang="en-US" altLang="ko-KR" sz="2000" b="1" dirty="0" smtClean="0">
                <a:latin typeface="+mn-ea"/>
                <a:ea typeface="+mn-ea"/>
              </a:rPr>
              <a:t>10  </a:t>
            </a:r>
            <a:r>
              <a:rPr lang="ko-KR" altLang="en-US" sz="2000" b="1" dirty="0" smtClean="0">
                <a:latin typeface="+mn-ea"/>
                <a:ea typeface="+mn-ea"/>
              </a:rPr>
              <a:t>승이고 </a:t>
            </a:r>
            <a:r>
              <a:rPr lang="en-US" altLang="ko-KR" sz="2000" b="1" dirty="0">
                <a:latin typeface="+mn-ea"/>
                <a:ea typeface="+mn-ea"/>
              </a:rPr>
              <a:t>DESCENDING </a:t>
            </a:r>
            <a:r>
              <a:rPr lang="ko-KR" altLang="en-US" sz="2000" b="1" dirty="0">
                <a:latin typeface="+mn-ea"/>
                <a:ea typeface="+mn-ea"/>
              </a:rPr>
              <a:t>순서일 경우에는 </a:t>
            </a:r>
            <a:r>
              <a:rPr lang="en-US" altLang="ko-KR" sz="2000" b="1" dirty="0">
                <a:latin typeface="+mn-ea"/>
                <a:ea typeface="+mn-ea"/>
              </a:rPr>
              <a:t>-1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설정됨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4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MINVALUE </a:t>
            </a:r>
            <a:r>
              <a:rPr lang="en-US" altLang="ko-KR" sz="2000" b="1" dirty="0">
                <a:latin typeface="+mn-ea"/>
                <a:ea typeface="+mn-ea"/>
              </a:rPr>
              <a:t>n | NOMINVALUE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MINVALUE </a:t>
            </a:r>
            <a:r>
              <a:rPr lang="ko-KR" altLang="en-US" sz="2000" b="1" dirty="0">
                <a:latin typeface="+mn-ea"/>
                <a:ea typeface="+mn-ea"/>
              </a:rPr>
              <a:t>은 시퀀스가 </a:t>
            </a:r>
            <a:r>
              <a:rPr lang="ko-KR" altLang="en-US" sz="2000" b="1" dirty="0" smtClean="0">
                <a:latin typeface="+mn-ea"/>
                <a:ea typeface="+mn-ea"/>
              </a:rPr>
              <a:t>가질 수 </a:t>
            </a:r>
            <a:r>
              <a:rPr lang="ko-KR" altLang="en-US" sz="2000" b="1" dirty="0">
                <a:latin typeface="+mn-ea"/>
                <a:ea typeface="+mn-ea"/>
              </a:rPr>
              <a:t>있는 최소값을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r>
              <a:rPr lang="en-US" altLang="ko-KR" sz="2000" b="1" dirty="0" smtClean="0">
                <a:latin typeface="+mn-ea"/>
                <a:ea typeface="+mn-ea"/>
              </a:rPr>
              <a:t>.                         </a:t>
            </a:r>
            <a:r>
              <a:rPr lang="ko-KR" altLang="en-US" sz="2000" b="1" dirty="0" smtClean="0">
                <a:latin typeface="+mn-ea"/>
                <a:ea typeface="+mn-ea"/>
              </a:rPr>
              <a:t>만일 </a:t>
            </a:r>
            <a:r>
              <a:rPr lang="en-US" altLang="ko-KR" sz="2000" b="1" dirty="0">
                <a:latin typeface="+mn-ea"/>
                <a:ea typeface="+mn-ea"/>
              </a:rPr>
              <a:t>NOMINVALUE</a:t>
            </a:r>
            <a:r>
              <a:rPr lang="ko-KR" altLang="en-US" sz="2000" b="1" dirty="0">
                <a:latin typeface="+mn-ea"/>
                <a:ea typeface="+mn-ea"/>
              </a:rPr>
              <a:t>을 지정하게 되면 </a:t>
            </a:r>
            <a:r>
              <a:rPr lang="en-US" altLang="ko-KR" sz="2000" b="1" dirty="0">
                <a:latin typeface="+mn-ea"/>
                <a:ea typeface="+mn-ea"/>
              </a:rPr>
              <a:t>ASCENDING </a:t>
            </a:r>
            <a:r>
              <a:rPr lang="ko-KR" altLang="en-US" sz="2000" b="1" dirty="0">
                <a:latin typeface="+mn-ea"/>
                <a:ea typeface="+mn-ea"/>
              </a:rPr>
              <a:t>순서일 경우에는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이고 </a:t>
            </a:r>
            <a:r>
              <a:rPr lang="en-US" altLang="ko-KR" sz="2000" b="1" dirty="0">
                <a:latin typeface="+mn-ea"/>
                <a:ea typeface="+mn-ea"/>
              </a:rPr>
              <a:t>DESCENDING </a:t>
            </a:r>
            <a:r>
              <a:rPr lang="ko-KR" altLang="en-US" sz="2000" b="1" dirty="0">
                <a:latin typeface="+mn-ea"/>
                <a:ea typeface="+mn-ea"/>
              </a:rPr>
              <a:t>순서일 경우에는 </a:t>
            </a:r>
            <a:r>
              <a:rPr lang="en-US" altLang="ko-KR" sz="2000" b="1" dirty="0" smtClean="0">
                <a:latin typeface="+mn-ea"/>
                <a:ea typeface="+mn-ea"/>
              </a:rPr>
              <a:t>10  </a:t>
            </a:r>
            <a:r>
              <a:rPr lang="ko-KR" altLang="en-US" sz="2000" b="1" dirty="0" smtClean="0">
                <a:latin typeface="+mn-ea"/>
                <a:ea typeface="+mn-ea"/>
              </a:rPr>
              <a:t>승으로 설정됨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9425" y="400506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27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7671" y="581629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26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14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시퀀스 개념 이해와 시퀀스 생성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5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CYCLE </a:t>
            </a:r>
            <a:r>
              <a:rPr lang="en-US" altLang="ko-KR" sz="2000" b="1" dirty="0">
                <a:latin typeface="+mn-ea"/>
                <a:ea typeface="+mn-ea"/>
              </a:rPr>
              <a:t>| NOCYCLE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CYCLE </a:t>
            </a:r>
            <a:r>
              <a:rPr lang="ko-KR" altLang="en-US" sz="2000" b="1" dirty="0">
                <a:latin typeface="+mn-ea"/>
                <a:ea typeface="+mn-ea"/>
              </a:rPr>
              <a:t>은 지정된 시퀀스 값이 최대값까지 증가가 완료되게 되면 다시 </a:t>
            </a:r>
            <a:r>
              <a:rPr lang="en-US" altLang="ko-KR" sz="2000" b="1" dirty="0">
                <a:latin typeface="+mn-ea"/>
                <a:ea typeface="+mn-ea"/>
              </a:rPr>
              <a:t>START WITH </a:t>
            </a:r>
            <a:r>
              <a:rPr lang="ko-KR" altLang="en-US" sz="2000" b="1" dirty="0">
                <a:latin typeface="+mn-ea"/>
                <a:ea typeface="+mn-ea"/>
              </a:rPr>
              <a:t>옵션에 지정한 시작 값에서 다시 시퀀스를 시작하도록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NOCYCLE</a:t>
            </a:r>
            <a:r>
              <a:rPr lang="ko-KR" altLang="en-US" sz="2000" b="1" dirty="0">
                <a:latin typeface="+mn-ea"/>
                <a:ea typeface="+mn-ea"/>
              </a:rPr>
              <a:t>은 증가가 완료되게 되면 에러를 </a:t>
            </a:r>
            <a:r>
              <a:rPr lang="ko-KR" altLang="en-US" sz="2000" b="1" dirty="0" smtClean="0">
                <a:latin typeface="+mn-ea"/>
                <a:ea typeface="+mn-ea"/>
              </a:rPr>
              <a:t>유발시킴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5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CACHE </a:t>
            </a:r>
            <a:r>
              <a:rPr lang="en-US" altLang="ko-KR" sz="2000" b="1" dirty="0">
                <a:latin typeface="+mn-ea"/>
                <a:ea typeface="+mn-ea"/>
              </a:rPr>
              <a:t>n | NOCACHE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CACHE </a:t>
            </a:r>
            <a:r>
              <a:rPr lang="ko-KR" altLang="en-US" sz="2000" b="1" dirty="0">
                <a:latin typeface="+mn-ea"/>
                <a:ea typeface="+mn-ea"/>
              </a:rPr>
              <a:t>은 메모리상의 시퀀스 값을 관리하도록 하는 것인데 기본 </a:t>
            </a:r>
            <a:r>
              <a:rPr lang="ko-KR" altLang="en-US" sz="2000" b="1" dirty="0" smtClean="0">
                <a:latin typeface="+mn-ea"/>
                <a:ea typeface="+mn-ea"/>
              </a:rPr>
              <a:t>값은      </a:t>
            </a:r>
            <a:r>
              <a:rPr lang="en-US" altLang="ko-KR" sz="2000" b="1" dirty="0" smtClean="0">
                <a:latin typeface="+mn-ea"/>
                <a:ea typeface="+mn-ea"/>
              </a:rPr>
              <a:t>20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NOCACHE</a:t>
            </a:r>
            <a:r>
              <a:rPr lang="ko-KR" altLang="en-US" sz="2000" b="1" dirty="0">
                <a:latin typeface="+mn-ea"/>
                <a:ea typeface="+mn-ea"/>
              </a:rPr>
              <a:t>는 원칙적으로 메모리 상에서 시퀀스를 관리하지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4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시퀀스 개념 이해와 시퀀스 생성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부서 </a:t>
            </a:r>
            <a:r>
              <a:rPr lang="ko-KR" altLang="en-US" sz="2000" b="1" dirty="0">
                <a:latin typeface="+mn-ea"/>
                <a:ea typeface="+mn-ea"/>
              </a:rPr>
              <a:t>번호를 자동으로 부여해주는 시퀀스 객체를 생성하는 </a:t>
            </a:r>
            <a:r>
              <a:rPr lang="ko-KR" altLang="en-US" sz="2000" b="1" dirty="0" smtClean="0">
                <a:latin typeface="+mn-ea"/>
                <a:ea typeface="+mn-ea"/>
              </a:rPr>
              <a:t>문장임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시작 </a:t>
            </a:r>
            <a:r>
              <a:rPr lang="ko-KR" altLang="en-US" sz="2000" b="1" dirty="0">
                <a:latin typeface="+mn-ea"/>
                <a:ea typeface="+mn-ea"/>
              </a:rPr>
              <a:t>값이 </a:t>
            </a:r>
            <a:r>
              <a:rPr lang="en-US" altLang="ko-KR" sz="2000" b="1" dirty="0" smtClean="0">
                <a:latin typeface="+mn-ea"/>
                <a:ea typeface="+mn-ea"/>
              </a:rPr>
              <a:t>10</a:t>
            </a:r>
            <a:r>
              <a:rPr lang="ko-KR" altLang="en-US" sz="2000" b="1" dirty="0" smtClean="0">
                <a:latin typeface="+mn-ea"/>
                <a:ea typeface="+mn-ea"/>
              </a:rPr>
              <a:t>이고 </a:t>
            </a:r>
            <a:r>
              <a:rPr lang="en-US" altLang="ko-KR" sz="2000" b="1" dirty="0" smtClean="0">
                <a:latin typeface="+mn-ea"/>
                <a:ea typeface="+mn-ea"/>
              </a:rPr>
              <a:t>10</a:t>
            </a:r>
            <a:r>
              <a:rPr lang="ko-KR" altLang="en-US" sz="2000" b="1" dirty="0" smtClean="0">
                <a:latin typeface="+mn-ea"/>
                <a:ea typeface="+mn-ea"/>
              </a:rPr>
              <a:t>씩 </a:t>
            </a:r>
            <a:r>
              <a:rPr lang="ko-KR" altLang="en-US" sz="2000" b="1" dirty="0">
                <a:latin typeface="+mn-ea"/>
                <a:ea typeface="+mn-ea"/>
              </a:rPr>
              <a:t>증가하는 시퀀스 </a:t>
            </a:r>
            <a:r>
              <a:rPr lang="en-US" altLang="ko-KR" sz="2000" b="1" dirty="0" smtClean="0">
                <a:latin typeface="+mn-ea"/>
                <a:ea typeface="+mn-ea"/>
              </a:rPr>
              <a:t>DEPT_DEPTNO_SEQ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5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17076"/>
              </p:ext>
            </p:extLst>
          </p:nvPr>
        </p:nvGraphicFramePr>
        <p:xfrm>
          <a:off x="633673" y="1340768"/>
          <a:ext cx="8632304" cy="107480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</a:t>
                      </a:r>
                      <a:r>
                        <a:rPr lang="en-US" altLang="ko-KR" sz="1800" dirty="0" smtClean="0"/>
                        <a:t>SEQUENCE DEPT_DEPTNO_SEQ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INCREMENT BY 10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START WITH 10;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3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시퀀스 관련 데이터 </a:t>
            </a:r>
            <a:r>
              <a:rPr lang="ko-KR" altLang="en-US" sz="2400" dirty="0" err="1"/>
              <a:t>딕셔너리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사용자가 작성한 객체들의 정보를 저장하고 있는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딕셔너리의</a:t>
            </a:r>
            <a:r>
              <a:rPr lang="ko-KR" altLang="en-US" sz="2000" b="1" dirty="0">
                <a:latin typeface="+mn-ea"/>
                <a:ea typeface="+mn-ea"/>
              </a:rPr>
              <a:t> 이름을 </a:t>
            </a:r>
            <a:r>
              <a:rPr lang="ko-KR" altLang="en-US" sz="2000" b="1" dirty="0" smtClean="0">
                <a:latin typeface="+mn-ea"/>
                <a:ea typeface="+mn-ea"/>
              </a:rPr>
              <a:t> 보면 </a:t>
            </a:r>
            <a:r>
              <a:rPr lang="ko-KR" altLang="en-US" sz="2000" b="1" dirty="0">
                <a:latin typeface="+mn-ea"/>
                <a:ea typeface="+mn-ea"/>
              </a:rPr>
              <a:t>다음과 같은 규칙성이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</a:t>
            </a:r>
            <a:r>
              <a:rPr lang="en-US" altLang="ko-KR" sz="2000" b="1" dirty="0">
                <a:latin typeface="+mn-ea"/>
                <a:ea typeface="+mn-ea"/>
              </a:rPr>
              <a:t>(TABLE) </a:t>
            </a:r>
            <a:r>
              <a:rPr lang="ko-KR" altLang="en-US" sz="2000" b="1" dirty="0">
                <a:latin typeface="+mn-ea"/>
                <a:ea typeface="+mn-ea"/>
              </a:rPr>
              <a:t>객체에 대한 정보를 저장하는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USER_TABLES, </a:t>
            </a:r>
            <a:r>
              <a:rPr lang="ko-KR" altLang="en-US" sz="2000" b="1" dirty="0" err="1" smtClean="0">
                <a:latin typeface="+mn-ea"/>
                <a:ea typeface="+mn-ea"/>
              </a:rPr>
              <a:t>뷰</a:t>
            </a:r>
            <a:r>
              <a:rPr lang="en-US" altLang="ko-KR" sz="2000" b="1" dirty="0">
                <a:latin typeface="+mn-ea"/>
                <a:ea typeface="+mn-ea"/>
              </a:rPr>
              <a:t>(VIEW)</a:t>
            </a:r>
            <a:r>
              <a:rPr lang="ko-KR" altLang="en-US" sz="2000" b="1" dirty="0">
                <a:latin typeface="+mn-ea"/>
                <a:ea typeface="+mn-ea"/>
              </a:rPr>
              <a:t>객체에 대한 정보를 저장하는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USER_VIEWS 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생성된 시퀀스 객체에 대한 정보를 저장하는 데이터 </a:t>
            </a:r>
            <a:r>
              <a:rPr lang="ko-KR" altLang="en-US" sz="2000" b="1" dirty="0" err="1" smtClean="0">
                <a:latin typeface="+mn-ea"/>
                <a:ea typeface="+mn-ea"/>
              </a:rPr>
              <a:t>딕셔너리는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USER_SEQUENCES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5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6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시퀀스 관련 데이터 </a:t>
            </a:r>
            <a:r>
              <a:rPr lang="ko-KR" altLang="en-US" sz="2400" dirty="0" err="1"/>
              <a:t>딕셔너리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시퀀스 객체의 정보를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데이터 </a:t>
            </a:r>
            <a:r>
              <a:rPr lang="ko-KR" altLang="en-US" sz="2000" b="1" dirty="0" err="1" smtClean="0">
                <a:latin typeface="+mn-ea"/>
                <a:ea typeface="+mn-ea"/>
              </a:rPr>
              <a:t>딕셔너리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USER_SEQUENCES</a:t>
            </a:r>
            <a:r>
              <a:rPr lang="ko-KR" altLang="en-US" sz="2000" b="1" dirty="0" smtClean="0">
                <a:latin typeface="+mn-ea"/>
                <a:ea typeface="+mn-ea"/>
              </a:rPr>
              <a:t>의 테이블 구조를 먼저 살펴봄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5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9246"/>
              </p:ext>
            </p:extLst>
          </p:nvPr>
        </p:nvGraphicFramePr>
        <p:xfrm>
          <a:off x="633673" y="1922152"/>
          <a:ext cx="8632304" cy="71476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DESC USER_SEQUENCES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_x161326976" descr="EMB00000c4498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6858000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5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시퀀스 관련 데이터 </a:t>
            </a:r>
            <a:r>
              <a:rPr lang="ko-KR" altLang="en-US" sz="2400" dirty="0" err="1"/>
              <a:t>딕셔너리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SEQUENCE_NAME</a:t>
            </a:r>
            <a:r>
              <a:rPr lang="ko-KR" altLang="en-US" sz="2000" b="1" dirty="0">
                <a:latin typeface="+mn-ea"/>
                <a:ea typeface="+mn-ea"/>
              </a:rPr>
              <a:t>은 시퀀스 객체의 이름을 저장하고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MIN_VALUE</a:t>
            </a:r>
            <a:r>
              <a:rPr lang="ko-KR" altLang="en-US" sz="2000" b="1" dirty="0">
                <a:latin typeface="+mn-ea"/>
                <a:ea typeface="+mn-ea"/>
              </a:rPr>
              <a:t>는 최소값</a:t>
            </a:r>
            <a:r>
              <a:rPr lang="en-US" altLang="ko-KR" sz="2000" b="1" dirty="0">
                <a:latin typeface="+mn-ea"/>
                <a:ea typeface="+mn-ea"/>
              </a:rPr>
              <a:t>, MAX_VALUE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ko-KR" altLang="en-US" sz="2000" b="1" dirty="0" smtClean="0">
                <a:latin typeface="+mn-ea"/>
                <a:ea typeface="+mn-ea"/>
              </a:rPr>
              <a:t>최대값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INCREMENT_BY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ko-KR" altLang="en-US" sz="2000" b="1" dirty="0" err="1">
                <a:latin typeface="+mn-ea"/>
                <a:ea typeface="+mn-ea"/>
              </a:rPr>
              <a:t>증가치에</a:t>
            </a:r>
            <a:r>
              <a:rPr lang="ko-KR" altLang="en-US" sz="2000" b="1" dirty="0">
                <a:latin typeface="+mn-ea"/>
                <a:ea typeface="+mn-ea"/>
              </a:rPr>
              <a:t> 대한 정보를 가지고 </a:t>
            </a:r>
            <a:r>
              <a:rPr lang="ko-KR" altLang="en-US" sz="2000" b="1" dirty="0" smtClean="0">
                <a:latin typeface="+mn-ea"/>
                <a:ea typeface="+mn-ea"/>
              </a:rPr>
              <a:t>있으며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CYCLE_FLAG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CYCLE</a:t>
            </a:r>
            <a:r>
              <a:rPr lang="ko-KR" altLang="en-US" sz="2000" b="1" dirty="0">
                <a:latin typeface="+mn-ea"/>
                <a:ea typeface="+mn-ea"/>
              </a:rPr>
              <a:t>옵션을 사용하는지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하지 않는지에 대한 정보를 </a:t>
            </a:r>
            <a:r>
              <a:rPr lang="ko-KR" altLang="en-US" sz="2000" b="1" dirty="0" smtClean="0">
                <a:latin typeface="+mn-ea"/>
                <a:ea typeface="+mn-ea"/>
              </a:rPr>
              <a:t>          가지며</a:t>
            </a:r>
            <a:endParaRPr lang="ko-KR" altLang="en-US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LAST_NUMBER</a:t>
            </a:r>
            <a:r>
              <a:rPr lang="ko-KR" altLang="en-US" sz="2000" b="1" dirty="0">
                <a:latin typeface="+mn-ea"/>
                <a:ea typeface="+mn-ea"/>
              </a:rPr>
              <a:t>는 마지막 숫자 값을 가지고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USER_SEQUENCES</a:t>
            </a:r>
            <a:r>
              <a:rPr lang="ko-KR" altLang="en-US" sz="2000" b="1" dirty="0">
                <a:latin typeface="+mn-ea"/>
                <a:ea typeface="+mn-ea"/>
              </a:rPr>
              <a:t>로 현재 사용 중인 시퀀스 객체의 정보를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35130"/>
              </p:ext>
            </p:extLst>
          </p:nvPr>
        </p:nvGraphicFramePr>
        <p:xfrm>
          <a:off x="633673" y="5162512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76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SEQUENCE_NAME, MIN_VALUE, MAX_VALUE,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INCREMENT_BY, CYCLE_FLAG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FROM USER_SEQUENCES;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시퀀스 관련 데이터 </a:t>
            </a:r>
            <a:r>
              <a:rPr lang="ko-KR" altLang="en-US" sz="2400" dirty="0" err="1"/>
              <a:t>딕셔너리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시퀀스 </a:t>
            </a:r>
            <a:r>
              <a:rPr lang="ko-KR" altLang="en-US" sz="2000" b="1" dirty="0">
                <a:latin typeface="+mn-ea"/>
                <a:ea typeface="+mn-ea"/>
              </a:rPr>
              <a:t>객체는 </a:t>
            </a:r>
            <a:r>
              <a:rPr lang="en-US" altLang="ko-KR" sz="2000" b="1" dirty="0">
                <a:latin typeface="+mn-ea"/>
                <a:ea typeface="+mn-ea"/>
              </a:rPr>
              <a:t>DEPT_DEPTNO_SEQ </a:t>
            </a:r>
            <a:r>
              <a:rPr lang="ko-KR" altLang="en-US" sz="2000" b="1" dirty="0">
                <a:latin typeface="+mn-ea"/>
                <a:ea typeface="+mn-ea"/>
              </a:rPr>
              <a:t>한 개이기에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딕셔너리에도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DEPT_DEPTNO_SEQ </a:t>
            </a:r>
            <a:r>
              <a:rPr lang="ko-KR" altLang="en-US" sz="2000" b="1" dirty="0">
                <a:latin typeface="+mn-ea"/>
                <a:ea typeface="+mn-ea"/>
              </a:rPr>
              <a:t>시퀀스 객체 하나에 대한 정보만 </a:t>
            </a:r>
            <a:r>
              <a:rPr lang="ko-KR" altLang="en-US" sz="2000" b="1" dirty="0" smtClean="0">
                <a:latin typeface="+mn-ea"/>
                <a:ea typeface="+mn-ea"/>
              </a:rPr>
              <a:t>나타남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INCREMENT_BY</a:t>
            </a:r>
            <a:r>
              <a:rPr lang="ko-KR" altLang="en-US" sz="2000" b="1" dirty="0">
                <a:latin typeface="+mn-ea"/>
                <a:ea typeface="+mn-ea"/>
              </a:rPr>
              <a:t>가 증가치를 지정하는 </a:t>
            </a:r>
            <a:r>
              <a:rPr lang="ko-KR" altLang="en-US" sz="2000" b="1" dirty="0" err="1">
                <a:latin typeface="+mn-ea"/>
                <a:ea typeface="+mn-ea"/>
              </a:rPr>
              <a:t>컬럼으로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씩 증가한다고 증가치가 설정되어 있고 </a:t>
            </a:r>
            <a:r>
              <a:rPr lang="en-US" altLang="ko-KR" sz="2000" b="1" dirty="0">
                <a:latin typeface="+mn-ea"/>
                <a:ea typeface="+mn-ea"/>
              </a:rPr>
              <a:t>MIN_VALUE</a:t>
            </a:r>
            <a:r>
              <a:rPr lang="ko-KR" altLang="en-US" sz="2000" b="1" dirty="0">
                <a:latin typeface="+mn-ea"/>
                <a:ea typeface="+mn-ea"/>
              </a:rPr>
              <a:t>와 </a:t>
            </a:r>
            <a:r>
              <a:rPr lang="en-US" altLang="ko-KR" sz="2000" b="1" dirty="0">
                <a:latin typeface="+mn-ea"/>
                <a:ea typeface="+mn-ea"/>
              </a:rPr>
              <a:t>MAX_VALUE, CYCLE </a:t>
            </a:r>
            <a:r>
              <a:rPr lang="ko-KR" altLang="en-US" sz="2000" b="1" dirty="0">
                <a:latin typeface="+mn-ea"/>
                <a:ea typeface="+mn-ea"/>
              </a:rPr>
              <a:t>옵션 값은 따로 </a:t>
            </a:r>
            <a:r>
              <a:rPr lang="ko-KR" altLang="en-US" sz="2000" b="1" dirty="0" smtClean="0">
                <a:latin typeface="+mn-ea"/>
                <a:ea typeface="+mn-ea"/>
              </a:rPr>
              <a:t>    지정하지 </a:t>
            </a:r>
            <a:r>
              <a:rPr lang="ko-KR" altLang="en-US" sz="2000" b="1" dirty="0">
                <a:latin typeface="+mn-ea"/>
                <a:ea typeface="+mn-ea"/>
              </a:rPr>
              <a:t>않았으므로 기본 값인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과 </a:t>
            </a:r>
            <a:r>
              <a:rPr lang="en-US" altLang="ko-KR" sz="2000" b="1" dirty="0" smtClean="0">
                <a:latin typeface="+mn-ea"/>
                <a:ea typeface="+mn-ea"/>
              </a:rPr>
              <a:t>10   , </a:t>
            </a:r>
            <a:r>
              <a:rPr lang="en-US" altLang="ko-KR" sz="2000" b="1" dirty="0">
                <a:latin typeface="+mn-ea"/>
                <a:ea typeface="+mn-ea"/>
              </a:rPr>
              <a:t>N(</a:t>
            </a:r>
            <a:r>
              <a:rPr lang="ko-KR" altLang="en-US" sz="2000" b="1" dirty="0">
                <a:latin typeface="+mn-ea"/>
                <a:ea typeface="+mn-ea"/>
              </a:rPr>
              <a:t>사이클을 사용하지 않겠다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으로 지정되어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시퀀스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_x161326976" descr="EMB00000c4498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884363"/>
            <a:ext cx="71628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21727" y="538156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27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39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1081</Words>
  <Application>Microsoft Office PowerPoint</Application>
  <PresentationFormat>사용자 지정</PresentationFormat>
  <Paragraphs>207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525</cp:revision>
  <cp:lastPrinted>2016-04-03T23:53:51Z</cp:lastPrinted>
  <dcterms:created xsi:type="dcterms:W3CDTF">2010-01-22T01:09:25Z</dcterms:created>
  <dcterms:modified xsi:type="dcterms:W3CDTF">2022-05-19T04:54:07Z</dcterms:modified>
</cp:coreProperties>
</file>