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0" r:id="rId3"/>
    <p:sldId id="271" r:id="rId4"/>
    <p:sldId id="272" r:id="rId5"/>
    <p:sldId id="273" r:id="rId6"/>
    <p:sldId id="269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8" r:id="rId30"/>
    <p:sldId id="299" r:id="rId31"/>
    <p:sldId id="300" r:id="rId32"/>
    <p:sldId id="301" r:id="rId33"/>
    <p:sldId id="302" r:id="rId34"/>
    <p:sldId id="303" r:id="rId35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33" d="100"/>
          <a:sy n="133" d="100"/>
        </p:scale>
        <p:origin x="414" y="120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- 13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인덱스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/>
              <a:t>조회 속도 비교하기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테이블은 인덱스 설정이 되어 있지 않기에 검색하는데 시간이 </a:t>
            </a:r>
            <a:r>
              <a:rPr lang="ko-KR" altLang="en-US" sz="2000" b="1" dirty="0" smtClean="0">
                <a:latin typeface="+mn-ea"/>
                <a:ea typeface="+mn-ea"/>
              </a:rPr>
              <a:t>걸림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이를 </a:t>
            </a:r>
            <a:r>
              <a:rPr lang="ko-KR" altLang="en-US" sz="2000" b="1" dirty="0">
                <a:latin typeface="+mn-ea"/>
                <a:ea typeface="+mn-ea"/>
              </a:rPr>
              <a:t>증명하기 위해서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수많은 데이터가 저장되어 있어야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서브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문을 여러 번 반복해서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테이블의 데이터를 </a:t>
            </a:r>
            <a:r>
              <a:rPr lang="ko-KR" altLang="en-US" sz="2000" b="1" dirty="0" smtClean="0">
                <a:latin typeface="+mn-ea"/>
                <a:ea typeface="+mn-ea"/>
              </a:rPr>
              <a:t> 늘린 </a:t>
            </a:r>
            <a:r>
              <a:rPr lang="ko-KR" altLang="en-US" sz="2000" b="1" dirty="0">
                <a:latin typeface="+mn-ea"/>
                <a:ea typeface="+mn-ea"/>
              </a:rPr>
              <a:t>후에 사원이름으로 특정 사원을 찾아보도록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속도의 </a:t>
            </a:r>
            <a:r>
              <a:rPr lang="ko-KR" altLang="en-US" sz="2000" b="1" dirty="0">
                <a:latin typeface="+mn-ea"/>
                <a:ea typeface="+mn-ea"/>
              </a:rPr>
              <a:t>차이가 현저하게 난다는 것을 느낄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en-US" altLang="ko-KR" sz="2000" b="1" dirty="0" smtClean="0">
                <a:latin typeface="+mn-ea"/>
                <a:ea typeface="+mn-ea"/>
              </a:rPr>
              <a:t>0</a:t>
            </a:r>
            <a:r>
              <a:rPr lang="ko-KR" altLang="en-US" sz="2000" b="1" dirty="0" smtClean="0">
                <a:latin typeface="+mn-ea"/>
                <a:ea typeface="+mn-ea"/>
              </a:rPr>
              <a:t>번 반복함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64670"/>
              </p:ext>
            </p:extLst>
          </p:nvPr>
        </p:nvGraphicFramePr>
        <p:xfrm>
          <a:off x="629345" y="4154400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INSERT INTO EMP01 SELECT * FROM EMP01;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              ···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INSERT INTO EMP01 SELECT * FROM EMP01;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/>
              <a:t>조회 속도 비교하기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이제 검색용으로 사용할 행을 새롭게 하나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시간을 체크하기 위해서 다음과 같은 명령을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0741"/>
              </p:ext>
            </p:extLst>
          </p:nvPr>
        </p:nvGraphicFramePr>
        <p:xfrm>
          <a:off x="633673" y="1417575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INSERT INTO EMP01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(EMPNO, ENAME)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VALUES(1111, 'SYJ');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72716"/>
              </p:ext>
            </p:extLst>
          </p:nvPr>
        </p:nvGraphicFramePr>
        <p:xfrm>
          <a:off x="629345" y="3794360"/>
          <a:ext cx="8632304" cy="64275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7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SET TIMING ON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3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/>
              <a:t>조회 속도 비교하기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이름이 ‘</a:t>
            </a:r>
            <a:r>
              <a:rPr lang="en-US" altLang="ko-KR" sz="2000" b="1" dirty="0">
                <a:latin typeface="+mn-ea"/>
                <a:ea typeface="+mn-ea"/>
              </a:rPr>
              <a:t>SYJ'</a:t>
            </a:r>
            <a:r>
              <a:rPr lang="ko-KR" altLang="en-US" sz="2000" b="1" dirty="0">
                <a:latin typeface="+mn-ea"/>
                <a:ea typeface="+mn-ea"/>
              </a:rPr>
              <a:t>인 행을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5984"/>
              </p:ext>
            </p:extLst>
          </p:nvPr>
        </p:nvGraphicFramePr>
        <p:xfrm>
          <a:off x="633673" y="1417575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DISTINCT EMPNO, ENAME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EMP01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WHERE ENAME='SYJ';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20763272" descr="EMB00000a68a2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63391"/>
            <a:ext cx="69342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인덱스 생성하기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조건에 의해 자동으로 생성되는 인덱스 외에 </a:t>
            </a:r>
            <a:r>
              <a:rPr lang="en-US" altLang="ko-KR" sz="2000" b="1" dirty="0">
                <a:latin typeface="+mn-ea"/>
                <a:ea typeface="+mn-ea"/>
              </a:rPr>
              <a:t>CREATE INDEX </a:t>
            </a:r>
            <a:r>
              <a:rPr lang="ko-KR" altLang="en-US" sz="2000" b="1" dirty="0" smtClean="0">
                <a:latin typeface="+mn-ea"/>
                <a:ea typeface="+mn-ea"/>
              </a:rPr>
              <a:t>명령어로  </a:t>
            </a:r>
            <a:r>
              <a:rPr lang="ko-KR" altLang="en-US" sz="2000" b="1" dirty="0">
                <a:latin typeface="+mn-ea"/>
                <a:ea typeface="+mn-ea"/>
              </a:rPr>
              <a:t>직접 인덱스를 생성할 </a:t>
            </a:r>
            <a:r>
              <a:rPr lang="ko-KR" altLang="en-US" sz="2000" b="1" dirty="0" smtClean="0">
                <a:latin typeface="+mn-ea"/>
                <a:ea typeface="+mn-ea"/>
              </a:rPr>
              <a:t>수 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인덱스를 생성하기 위한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INDEX </a:t>
            </a:r>
            <a:r>
              <a:rPr lang="ko-KR" altLang="en-US" sz="2000" b="1" dirty="0">
                <a:latin typeface="+mn-ea"/>
                <a:ea typeface="+mn-ea"/>
              </a:rPr>
              <a:t>다음에 인덱스 객체 이름을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어떤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ko-KR" altLang="en-US" sz="2000" b="1" dirty="0" smtClean="0">
                <a:latin typeface="+mn-ea"/>
                <a:ea typeface="+mn-ea"/>
              </a:rPr>
              <a:t>어떤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인덱스를 설정할 것인지를 </a:t>
            </a:r>
            <a:r>
              <a:rPr lang="ko-KR" altLang="en-US" sz="2000" b="1" dirty="0" smtClean="0">
                <a:latin typeface="+mn-ea"/>
                <a:ea typeface="+mn-ea"/>
              </a:rPr>
              <a:t>결정하기 위해서 </a:t>
            </a:r>
            <a:r>
              <a:rPr lang="en-US" altLang="ko-KR" sz="2000" b="1" dirty="0">
                <a:latin typeface="+mn-ea"/>
                <a:ea typeface="+mn-ea"/>
              </a:rPr>
              <a:t>ON </a:t>
            </a:r>
            <a:r>
              <a:rPr lang="ko-KR" altLang="en-US" sz="2000" b="1" dirty="0">
                <a:latin typeface="+mn-ea"/>
                <a:ea typeface="+mn-ea"/>
              </a:rPr>
              <a:t>절 </a:t>
            </a:r>
            <a:r>
              <a:rPr lang="ko-KR" altLang="en-US" sz="2000" b="1" dirty="0" smtClean="0">
                <a:latin typeface="+mn-ea"/>
                <a:ea typeface="+mn-ea"/>
              </a:rPr>
              <a:t>다음에 테이블 </a:t>
            </a:r>
            <a:r>
              <a:rPr lang="ko-KR" altLang="en-US" sz="2000" b="1" dirty="0">
                <a:latin typeface="+mn-ea"/>
                <a:ea typeface="+mn-ea"/>
              </a:rPr>
              <a:t>이름과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66398"/>
              </p:ext>
            </p:extLst>
          </p:nvPr>
        </p:nvGraphicFramePr>
        <p:xfrm>
          <a:off x="633673" y="2426208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INDEX </a:t>
                      </a:r>
                      <a:r>
                        <a:rPr lang="en-US" altLang="ko-KR" sz="1800" dirty="0" err="1" smtClean="0"/>
                        <a:t>index_name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ON </a:t>
                      </a:r>
                      <a:r>
                        <a:rPr lang="en-US" altLang="ko-KR" sz="1800" dirty="0" err="1" smtClean="0"/>
                        <a:t>table_name</a:t>
                      </a:r>
                      <a:r>
                        <a:rPr lang="en-US" altLang="ko-KR" sz="1800" dirty="0" smtClean="0"/>
                        <a:t> (</a:t>
                      </a:r>
                      <a:r>
                        <a:rPr lang="en-US" altLang="ko-KR" sz="1800" dirty="0" err="1" smtClean="0"/>
                        <a:t>column_name</a:t>
                      </a:r>
                      <a:r>
                        <a:rPr lang="en-US" altLang="ko-KR" sz="1800" dirty="0" smtClean="0"/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인덱스 생성하기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인덱스가 지정하지 않은 </a:t>
            </a:r>
            <a:r>
              <a:rPr lang="ko-KR" altLang="en-US" sz="2000" b="1" dirty="0" err="1">
                <a:latin typeface="+mn-ea"/>
                <a:ea typeface="+mn-ea"/>
              </a:rPr>
              <a:t>컬럼인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ENAME </a:t>
            </a:r>
            <a:r>
              <a:rPr lang="ko-KR" altLang="en-US" sz="2000" b="1" dirty="0">
                <a:latin typeface="+mn-ea"/>
                <a:ea typeface="+mn-ea"/>
              </a:rPr>
              <a:t>으로 조회하여 어느 정도의 </a:t>
            </a:r>
            <a:r>
              <a:rPr lang="ko-KR" altLang="en-US" sz="2000" b="1" dirty="0" smtClean="0">
                <a:latin typeface="+mn-ea"/>
                <a:ea typeface="+mn-ea"/>
              </a:rPr>
              <a:t>시간은   </a:t>
            </a:r>
            <a:r>
              <a:rPr lang="ko-KR" altLang="en-US" sz="2000" b="1" dirty="0">
                <a:latin typeface="+mn-ea"/>
                <a:ea typeface="+mn-ea"/>
              </a:rPr>
              <a:t>소요됨을 확인하였으므로 이번에는 </a:t>
            </a:r>
            <a:r>
              <a:rPr lang="en-US" altLang="ko-KR" sz="2000" b="1" dirty="0">
                <a:latin typeface="+mn-ea"/>
                <a:ea typeface="+mn-ea"/>
              </a:rPr>
              <a:t>ENAME </a:t>
            </a:r>
            <a:r>
              <a:rPr lang="ko-KR" altLang="en-US" sz="2000" b="1" dirty="0" err="1">
                <a:latin typeface="+mn-ea"/>
                <a:ea typeface="+mn-ea"/>
              </a:rPr>
              <a:t>컬</a:t>
            </a:r>
            <a:r>
              <a:rPr lang="ko-KR" altLang="en-US" sz="2000" b="1" dirty="0" err="1" smtClean="0">
                <a:latin typeface="+mn-ea"/>
                <a:ea typeface="+mn-ea"/>
              </a:rPr>
              <a:t>럼으로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인덱스를 지정하여 조회 시간이 단축됨을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이번에는 </a:t>
            </a:r>
            <a:r>
              <a:rPr lang="ko-KR" altLang="en-US" sz="2000" b="1" dirty="0">
                <a:latin typeface="+mn-ea"/>
                <a:ea typeface="+mn-ea"/>
              </a:rPr>
              <a:t>테이블 </a:t>
            </a:r>
            <a:r>
              <a:rPr lang="en-US" altLang="ko-KR" sz="2000" b="1" dirty="0">
                <a:latin typeface="+mn-ea"/>
                <a:ea typeface="+mn-ea"/>
              </a:rPr>
              <a:t>EMP01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중에서 이름</a:t>
            </a:r>
            <a:r>
              <a:rPr lang="en-US" altLang="ko-KR" sz="2000" b="1" dirty="0">
                <a:latin typeface="+mn-ea"/>
                <a:ea typeface="+mn-ea"/>
              </a:rPr>
              <a:t>(ENAME)</a:t>
            </a:r>
            <a:r>
              <a:rPr lang="ko-KR" altLang="en-US" sz="2000" b="1" dirty="0">
                <a:latin typeface="+mn-ea"/>
                <a:ea typeface="+mn-ea"/>
              </a:rPr>
              <a:t>에 대해서 인덱스를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이름이 ‘</a:t>
            </a:r>
            <a:r>
              <a:rPr lang="en-US" altLang="ko-KR" sz="2000" b="1" dirty="0">
                <a:latin typeface="+mn-ea"/>
                <a:ea typeface="+mn-ea"/>
              </a:rPr>
              <a:t>SYJ'</a:t>
            </a:r>
            <a:r>
              <a:rPr lang="ko-KR" altLang="en-US" sz="2000" b="1" dirty="0">
                <a:latin typeface="+mn-ea"/>
                <a:ea typeface="+mn-ea"/>
              </a:rPr>
              <a:t>인 행을 검색해 봅시다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5183"/>
              </p:ext>
            </p:extLst>
          </p:nvPr>
        </p:nvGraphicFramePr>
        <p:xfrm>
          <a:off x="633673" y="3218296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INDEX IDX_EMP01_ENAME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EMP01(ENAME);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68340"/>
              </p:ext>
            </p:extLst>
          </p:nvPr>
        </p:nvGraphicFramePr>
        <p:xfrm>
          <a:off x="629345" y="5085184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DISTINCT EMPNO, ENAME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EMP01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WHERE ENAME='SYJ';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인덱스 생성하기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인덱스를 생성한 후에 사원 이름이 ‘</a:t>
            </a:r>
            <a:r>
              <a:rPr lang="en-US" altLang="ko-KR" sz="2000" b="1" dirty="0">
                <a:latin typeface="+mn-ea"/>
                <a:ea typeface="+mn-ea"/>
              </a:rPr>
              <a:t>SYJ'</a:t>
            </a:r>
            <a:r>
              <a:rPr lang="ko-KR" altLang="en-US" sz="2000" b="1" dirty="0">
                <a:latin typeface="+mn-ea"/>
                <a:ea typeface="+mn-ea"/>
              </a:rPr>
              <a:t>인 행을 다시 검색하면 수행속도가 </a:t>
            </a:r>
            <a:r>
              <a:rPr lang="ko-KR" altLang="en-US" sz="2000" b="1" dirty="0" smtClean="0">
                <a:latin typeface="+mn-ea"/>
                <a:ea typeface="+mn-ea"/>
              </a:rPr>
              <a:t>   매우 </a:t>
            </a:r>
            <a:r>
              <a:rPr lang="ko-KR" altLang="en-US" sz="2000" b="1" dirty="0">
                <a:latin typeface="+mn-ea"/>
                <a:ea typeface="+mn-ea"/>
              </a:rPr>
              <a:t>감소함을 알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_x120764152" descr="EMB00000a68a2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908175"/>
            <a:ext cx="74676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인덱스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인덱스를 삭제함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이를 위해서 </a:t>
            </a:r>
            <a:r>
              <a:rPr lang="ko-KR" altLang="en-US" sz="2000" b="1" dirty="0" err="1">
                <a:latin typeface="+mn-ea"/>
                <a:ea typeface="+mn-ea"/>
              </a:rPr>
              <a:t>오라클은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DROP INDEX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제공함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3363"/>
              </p:ext>
            </p:extLst>
          </p:nvPr>
        </p:nvGraphicFramePr>
        <p:xfrm>
          <a:off x="633673" y="1988840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DROP INDEX </a:t>
                      </a:r>
                      <a:r>
                        <a:rPr lang="en-US" altLang="ko-KR" sz="1800" dirty="0" err="1" smtClean="0"/>
                        <a:t>index_name</a:t>
                      </a:r>
                      <a:r>
                        <a:rPr lang="en-US" altLang="ko-KR" sz="1800" dirty="0" smtClean="0"/>
                        <a:t>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인덱스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IDX_EMP01_ENAME</a:t>
            </a:r>
            <a:r>
              <a:rPr lang="ko-KR" altLang="en-US" sz="2000" b="1" dirty="0">
                <a:latin typeface="+mn-ea"/>
                <a:ea typeface="+mn-ea"/>
              </a:rPr>
              <a:t>만 사용자가 인덱스를 생성한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.       </a:t>
            </a:r>
            <a:r>
              <a:rPr lang="ko-KR" altLang="en-US" sz="2000" b="1" dirty="0" smtClean="0">
                <a:latin typeface="+mn-ea"/>
                <a:ea typeface="+mn-ea"/>
              </a:rPr>
              <a:t>생성된 </a:t>
            </a:r>
            <a:r>
              <a:rPr lang="ko-KR" altLang="en-US" sz="2000" b="1" dirty="0">
                <a:latin typeface="+mn-ea"/>
                <a:ea typeface="+mn-ea"/>
              </a:rPr>
              <a:t>인덱스 객체를 제거하기 위해서는 </a:t>
            </a:r>
            <a:r>
              <a:rPr lang="en-US" altLang="ko-KR" sz="2000" b="1" dirty="0">
                <a:latin typeface="+mn-ea"/>
                <a:ea typeface="+mn-ea"/>
              </a:rPr>
              <a:t>DROP INDEX 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36836"/>
              </p:ext>
            </p:extLst>
          </p:nvPr>
        </p:nvGraphicFramePr>
        <p:xfrm>
          <a:off x="633673" y="1988840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DROP INDEX IDX_EMP01_ENAME;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인덱스를 사용해야 하는 경우 판단하기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인덱스가 검색을 위한 처리 속도만 향상시킨다고 </a:t>
            </a:r>
            <a:r>
              <a:rPr lang="ko-KR" altLang="en-US" sz="2000" b="1" dirty="0" smtClean="0">
                <a:latin typeface="+mn-ea"/>
                <a:ea typeface="+mn-ea"/>
              </a:rPr>
              <a:t>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무조건 인덱스를 사용한다고 검색 속도가 향상되는 것은 </a:t>
            </a:r>
            <a:r>
              <a:rPr lang="ko-KR" altLang="en-US" sz="2000" b="1" dirty="0" smtClean="0">
                <a:latin typeface="+mn-ea"/>
                <a:ea typeface="+mn-ea"/>
              </a:rPr>
              <a:t>아님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계획성 없이 너무 많은 인덱스를 지정하면 오히려 성능을 저하시킬 수도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언제 인덱스를 사용하는 것이 좋을까요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07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인덱스를 사용해야 하는 경우 판단하기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77163"/>
              </p:ext>
            </p:extLst>
          </p:nvPr>
        </p:nvGraphicFramePr>
        <p:xfrm>
          <a:off x="629345" y="990601"/>
          <a:ext cx="8640960" cy="3690366"/>
        </p:xfrm>
        <a:graphic>
          <a:graphicData uri="http://schemas.openxmlformats.org/drawingml/2006/table">
            <a:tbl>
              <a:tblPr/>
              <a:tblGrid>
                <a:gridCol w="420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인덱스를 사용해야 하는 경우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인덱스를 사용하지 말아야 하는 경우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테이블에 행의 수가 많을 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테이블에 행의 수가 적을 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문에 해당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컬럼이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많이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       될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문에 해당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컬럼이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자주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사용되지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않을 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검색 결과가 전체 데이터의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2%~4%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정도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검색 결과가 전체 데이터의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10%~15%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이상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 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2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JOIN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자주 사용되는 컬럼이나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포함하는 컬럼이 많은 경우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테이블에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DML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작업이 많은 경우 즉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 수정 삭제 등이 자주 일어 날 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조회를 빠르게 하는 인덱스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인덱스를 왜 사용하는 </a:t>
            </a:r>
            <a:r>
              <a:rPr lang="ko-KR" altLang="en-US" sz="2000" b="1" dirty="0" smtClean="0">
                <a:latin typeface="+mn-ea"/>
                <a:ea typeface="+mn-ea"/>
              </a:rPr>
              <a:t>것일까</a:t>
            </a:r>
            <a:r>
              <a:rPr lang="en-US" altLang="ko-KR" sz="2000" b="1" dirty="0" smtClean="0">
                <a:latin typeface="+mn-ea"/>
                <a:ea typeface="+mn-ea"/>
              </a:rPr>
              <a:t>?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빠른 </a:t>
            </a:r>
            <a:r>
              <a:rPr lang="ko-KR" altLang="en-US" sz="2000" b="1" dirty="0">
                <a:latin typeface="+mn-ea"/>
                <a:ea typeface="+mn-ea"/>
              </a:rPr>
              <a:t>검색을 위해서 인덱스를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여러분이 테이블 생성 방법을 책에서 찾으려고 할 때 어떻게 합니까</a:t>
            </a:r>
            <a:r>
              <a:rPr lang="en-US" altLang="ko-KR" sz="2000" b="1" dirty="0" smtClean="0">
                <a:latin typeface="+mn-ea"/>
                <a:ea typeface="+mn-ea"/>
              </a:rPr>
              <a:t>?   </a:t>
            </a:r>
          </a:p>
          <a:p>
            <a:pPr marL="1371600" lvl="2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책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첫 페이지부터 한 장씩 넘겨가면서 테이블 생성 방법이 기술되어 </a:t>
            </a:r>
            <a:r>
              <a:rPr lang="ko-KR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 있는지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일일이 살펴보는 사람은 드물 </a:t>
            </a:r>
            <a:r>
              <a:rPr lang="ko-KR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en-US" altLang="ko-KR" sz="20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책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맨 뒤에 있는 색인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인덱스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찾아보기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에서 해당 단어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테이블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  <a:ea typeface="+mn-ea"/>
              </a:rPr>
              <a:t>를 찾아 그 페이지로 </a:t>
            </a:r>
            <a:r>
              <a:rPr lang="ko-KR" altLang="en-US" sz="2000" b="1" dirty="0" smtClean="0">
                <a:solidFill>
                  <a:schemeClr val="tx2"/>
                </a:solidFill>
                <a:latin typeface="+mn-ea"/>
                <a:ea typeface="+mn-ea"/>
              </a:rPr>
              <a:t>이동함</a:t>
            </a:r>
            <a:r>
              <a:rPr lang="en-US" altLang="ko-KR" sz="2000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en-US" altLang="ko-KR" sz="20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원하는 단어를 쉽게 찾는 방법으로 색인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인덱스가 사용되는 것처럼 </a:t>
            </a:r>
            <a:r>
              <a:rPr lang="ko-KR" altLang="en-US" sz="2000" b="1" dirty="0" err="1">
                <a:latin typeface="+mn-ea"/>
                <a:ea typeface="+mn-ea"/>
              </a:rPr>
              <a:t>오라클의</a:t>
            </a:r>
            <a:r>
              <a:rPr lang="ko-KR" altLang="en-US" sz="2000" b="1" dirty="0">
                <a:latin typeface="+mn-ea"/>
                <a:ea typeface="+mn-ea"/>
              </a:rPr>
              <a:t> 인덱스 역시 원하는 데이터를 빨리 찾기 위해서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인덱스란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명령문의 처리 속도를 향상시키기 위해서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대해서 생성하는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객체임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05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인덱스를 사용해야 하는 경우 판단하기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같은 조건에서 사원 테이블의 부서 번호에 인덱스를 거는 것이 </a:t>
            </a:r>
            <a:r>
              <a:rPr lang="ko-KR" altLang="en-US" sz="2000" b="1" dirty="0" smtClean="0">
                <a:latin typeface="+mn-ea"/>
                <a:ea typeface="+mn-ea"/>
              </a:rPr>
              <a:t>          좋을까요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 전체 행의 수는 </a:t>
            </a:r>
            <a:r>
              <a:rPr lang="en-US" altLang="ko-KR" sz="2000" b="1" dirty="0" smtClean="0">
                <a:latin typeface="+mn-ea"/>
                <a:ea typeface="+mn-ea"/>
              </a:rPr>
              <a:t>10,000 </a:t>
            </a:r>
            <a:r>
              <a:rPr lang="ko-KR" altLang="en-US" sz="2000" b="1" dirty="0" smtClean="0">
                <a:latin typeface="+mn-ea"/>
                <a:ea typeface="+mn-ea"/>
              </a:rPr>
              <a:t>건임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위의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전체 </a:t>
            </a:r>
            <a:r>
              <a:rPr lang="ko-KR" altLang="en-US" sz="2000" b="1" dirty="0" err="1">
                <a:latin typeface="+mn-ea"/>
                <a:ea typeface="+mn-ea"/>
              </a:rPr>
              <a:t>쿼리문</a:t>
            </a:r>
            <a:r>
              <a:rPr lang="ko-KR" altLang="en-US" sz="2000" b="1" dirty="0">
                <a:latin typeface="+mn-ea"/>
                <a:ea typeface="+mn-ea"/>
              </a:rPr>
              <a:t> 들 중에서 </a:t>
            </a:r>
            <a:r>
              <a:rPr lang="en-US" altLang="ko-KR" sz="2000" b="1" dirty="0">
                <a:latin typeface="+mn-ea"/>
                <a:ea typeface="+mn-ea"/>
              </a:rPr>
              <a:t>95%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쿼리문의 결과로 구해지는 행은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건 정도이다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조건을 위 표를 비추어보고 판단해 보면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인덱스로 사용하기에 알맞다는 결론이 </a:t>
            </a:r>
            <a:r>
              <a:rPr lang="ko-KR" altLang="en-US" sz="2000" b="1" dirty="0" smtClean="0">
                <a:latin typeface="+mn-ea"/>
                <a:ea typeface="+mn-ea"/>
              </a:rPr>
              <a:t>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3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인덱스를 사용해야 하는 경우 판단하기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 결론에 따라 사원 테이블의 부서 번호</a:t>
            </a:r>
            <a:r>
              <a:rPr lang="en-US" altLang="ko-KR" sz="2000" b="1" dirty="0">
                <a:latin typeface="+mn-ea"/>
                <a:ea typeface="+mn-ea"/>
              </a:rPr>
              <a:t>(DEPTNO)</a:t>
            </a:r>
            <a:r>
              <a:rPr lang="ko-KR" altLang="en-US" sz="2000" b="1" dirty="0">
                <a:latin typeface="+mn-ea"/>
                <a:ea typeface="+mn-ea"/>
              </a:rPr>
              <a:t>를 인덱스로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6663"/>
              </p:ext>
            </p:extLst>
          </p:nvPr>
        </p:nvGraphicFramePr>
        <p:xfrm>
          <a:off x="633673" y="1412776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INDEX IDX_EMP01_DEPTNO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EMP01(DEPTNO);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121519104" descr="EMB00000a68a2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564904"/>
            <a:ext cx="77835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인덱스의 물리적인 구조와 인덱스의 재생성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오라클에서의</a:t>
            </a:r>
            <a:r>
              <a:rPr lang="ko-KR" altLang="en-US" sz="2000" b="1" dirty="0">
                <a:latin typeface="+mn-ea"/>
                <a:ea typeface="+mn-ea"/>
              </a:rPr>
              <a:t> 인덱스의 내부 구조는 </a:t>
            </a:r>
            <a:r>
              <a:rPr lang="en-US" altLang="ko-KR" sz="2000" b="1" dirty="0">
                <a:latin typeface="+mn-ea"/>
                <a:ea typeface="+mn-ea"/>
              </a:rPr>
              <a:t>B-</a:t>
            </a:r>
            <a:r>
              <a:rPr lang="ko-KR" altLang="en-US" sz="2000" b="1" dirty="0">
                <a:latin typeface="+mn-ea"/>
                <a:ea typeface="+mn-ea"/>
              </a:rPr>
              <a:t>트리 형식으로 구성되어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트리란 </a:t>
            </a:r>
            <a:r>
              <a:rPr lang="ko-KR" altLang="en-US" sz="2000" b="1" dirty="0">
                <a:latin typeface="+mn-ea"/>
                <a:ea typeface="+mn-ea"/>
              </a:rPr>
              <a:t>나무의 뿌리 모양을 생각해 </a:t>
            </a:r>
            <a:r>
              <a:rPr lang="ko-KR" altLang="en-US" sz="2000" b="1" dirty="0" smtClean="0">
                <a:latin typeface="+mn-ea"/>
                <a:ea typeface="+mn-ea"/>
              </a:rPr>
              <a:t>                                                            보시면 </a:t>
            </a:r>
            <a:r>
              <a:rPr lang="ko-KR" altLang="en-US" sz="2000" b="1" dirty="0">
                <a:latin typeface="+mn-ea"/>
                <a:ea typeface="+mn-ea"/>
              </a:rPr>
              <a:t>쉽게 이해할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뿌리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루트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를 근거로 아래로 </a:t>
            </a:r>
            <a:r>
              <a:rPr lang="ko-KR" altLang="en-US" sz="2000" b="1" dirty="0" smtClean="0">
                <a:latin typeface="+mn-ea"/>
                <a:ea typeface="+mn-ea"/>
              </a:rPr>
              <a:t>                                                                나무뿌리 </a:t>
            </a:r>
            <a:r>
              <a:rPr lang="ko-KR" altLang="en-US" sz="2000" b="1" dirty="0">
                <a:latin typeface="+mn-ea"/>
                <a:ea typeface="+mn-ea"/>
              </a:rPr>
              <a:t>들이 뻗어 있는 </a:t>
            </a:r>
            <a:r>
              <a:rPr lang="ko-KR" altLang="en-US" sz="2000" b="1" dirty="0" smtClean="0">
                <a:latin typeface="+mn-ea"/>
                <a:ea typeface="+mn-ea"/>
              </a:rPr>
              <a:t>모양을                                                             </a:t>
            </a:r>
            <a:r>
              <a:rPr lang="ko-KR" altLang="en-US" sz="2000" b="1" dirty="0">
                <a:latin typeface="+mn-ea"/>
                <a:ea typeface="+mn-ea"/>
              </a:rPr>
              <a:t>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_x121517744" descr="EMB00000a68a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53" y="1250543"/>
            <a:ext cx="4495800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5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인덱스의 물리적인 구조와 인덱스의 재생성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B-</a:t>
            </a:r>
            <a:r>
              <a:rPr lang="ko-KR" altLang="en-US" sz="2000" b="1" dirty="0">
                <a:latin typeface="+mn-ea"/>
                <a:ea typeface="+mn-ea"/>
              </a:rPr>
              <a:t>트리 형식의 인덱스를 </a:t>
            </a:r>
            <a:r>
              <a:rPr lang="en-US" altLang="ko-KR" sz="2000" b="1" dirty="0">
                <a:latin typeface="+mn-ea"/>
                <a:ea typeface="+mn-ea"/>
              </a:rPr>
              <a:t>B-</a:t>
            </a:r>
            <a:r>
              <a:rPr lang="ko-KR" altLang="en-US" sz="2000" b="1" dirty="0">
                <a:latin typeface="+mn-ea"/>
                <a:ea typeface="+mn-ea"/>
              </a:rPr>
              <a:t>트리 인덱스라고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B-</a:t>
            </a:r>
            <a:r>
              <a:rPr lang="ko-KR" altLang="en-US" sz="2000" b="1" dirty="0">
                <a:latin typeface="+mn-ea"/>
                <a:ea typeface="+mn-ea"/>
              </a:rPr>
              <a:t>트리 인덱스를 보다 정확하게 말하자면 인덱스 키에 대해 각각의 인덱스 </a:t>
            </a:r>
            <a:r>
              <a:rPr lang="ko-KR" altLang="en-US" sz="2000" b="1" dirty="0" smtClean="0">
                <a:latin typeface="+mn-ea"/>
                <a:ea typeface="+mn-ea"/>
              </a:rPr>
              <a:t>      </a:t>
            </a:r>
            <a:r>
              <a:rPr lang="ko-KR" altLang="en-US" sz="2000" b="1" dirty="0" err="1" smtClean="0">
                <a:latin typeface="+mn-ea"/>
                <a:ea typeface="+mn-ea"/>
              </a:rPr>
              <a:t>엔트리로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구성되어 있어 있으며 인덱스 </a:t>
            </a:r>
            <a:r>
              <a:rPr lang="ko-KR" altLang="en-US" sz="2000" b="1" dirty="0" err="1">
                <a:latin typeface="+mn-ea"/>
                <a:ea typeface="+mn-ea"/>
              </a:rPr>
              <a:t>엔트리에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로우</a:t>
            </a:r>
            <a:r>
              <a:rPr lang="ko-KR" altLang="en-US" sz="2000" b="1" dirty="0">
                <a:latin typeface="+mn-ea"/>
                <a:ea typeface="+mn-ea"/>
              </a:rPr>
              <a:t> 아이디를 저장하고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인덱스가 생성된 후에 새로운 행이 추가되거나 삭제될 수도 있고 인덱스로 </a:t>
            </a:r>
            <a:r>
              <a:rPr lang="ko-KR" altLang="en-US" sz="2000" b="1" dirty="0" smtClean="0">
                <a:latin typeface="+mn-ea"/>
                <a:ea typeface="+mn-ea"/>
              </a:rPr>
              <a:t>        사용된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값이 변경될 수도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이럴 경우는 본 테이블에서 추가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삭제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갱신 작업이 일어날 때 해당 테이블에 걸린 인덱스의 내용도 함께 수정 돼야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 작업은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서버에 의해 자동으로 일어나는데 삭제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갱신 </a:t>
            </a:r>
            <a:r>
              <a:rPr lang="ko-KR" altLang="en-US" sz="2000" b="1" dirty="0" smtClean="0">
                <a:latin typeface="+mn-ea"/>
                <a:ea typeface="+mn-ea"/>
              </a:rPr>
              <a:t>작업이        </a:t>
            </a:r>
            <a:r>
              <a:rPr lang="ko-KR" altLang="en-US" sz="2000" b="1" dirty="0">
                <a:latin typeface="+mn-ea"/>
                <a:ea typeface="+mn-ea"/>
              </a:rPr>
              <a:t>일어날 경우에 해당 인덱스 엔트리가 바로 인덱스로부터 제거 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DELETE </a:t>
            </a:r>
            <a:r>
              <a:rPr lang="ko-KR" altLang="en-US" sz="2000" b="1" dirty="0">
                <a:latin typeface="+mn-ea"/>
                <a:ea typeface="+mn-ea"/>
              </a:rPr>
              <a:t>문이 실행되면 논리적인 삭제 과정만 </a:t>
            </a:r>
            <a:r>
              <a:rPr lang="ko-KR" altLang="en-US" sz="2000" b="1" dirty="0" smtClean="0">
                <a:latin typeface="+mn-ea"/>
                <a:ea typeface="+mn-ea"/>
              </a:rPr>
              <a:t>일어남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2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인덱스의 물리적인 구조와 인덱스의 재생성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>
                <a:latin typeface="+mn-ea"/>
                <a:ea typeface="+mn-ea"/>
              </a:rPr>
              <a:t>작업 특히 </a:t>
            </a:r>
            <a:r>
              <a:rPr lang="en-US" altLang="ko-KR" sz="2000" b="1" dirty="0">
                <a:latin typeface="+mn-ea"/>
                <a:ea typeface="+mn-ea"/>
              </a:rPr>
              <a:t>DELETE </a:t>
            </a:r>
            <a:r>
              <a:rPr lang="ko-KR" altLang="en-US" sz="2000" b="1" dirty="0">
                <a:latin typeface="+mn-ea"/>
                <a:ea typeface="+mn-ea"/>
              </a:rPr>
              <a:t>명령을 수행한 경우에는 해당 인덱스 </a:t>
            </a:r>
            <a:r>
              <a:rPr lang="ko-KR" altLang="en-US" sz="2000" b="1" dirty="0" err="1">
                <a:latin typeface="+mn-ea"/>
                <a:ea typeface="+mn-ea"/>
              </a:rPr>
              <a:t>엔트리가</a:t>
            </a:r>
            <a:r>
              <a:rPr lang="ko-KR" altLang="en-US" sz="2000" b="1" dirty="0">
                <a:latin typeface="+mn-ea"/>
                <a:ea typeface="+mn-ea"/>
              </a:rPr>
              <a:t> 논리적으로만 제거 되고 실제 인덱스 </a:t>
            </a:r>
            <a:r>
              <a:rPr lang="ko-KR" altLang="en-US" sz="2000" b="1" dirty="0" err="1">
                <a:latin typeface="+mn-ea"/>
                <a:ea typeface="+mn-ea"/>
              </a:rPr>
              <a:t>엔트리는</a:t>
            </a:r>
            <a:r>
              <a:rPr lang="ko-KR" altLang="en-US" sz="2000" b="1" dirty="0">
                <a:latin typeface="+mn-ea"/>
                <a:ea typeface="+mn-ea"/>
              </a:rPr>
              <a:t> 그냥 남아 있게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인덱스에 제거된 </a:t>
            </a:r>
            <a:r>
              <a:rPr lang="ko-KR" altLang="en-US" sz="2000" b="1" dirty="0" err="1">
                <a:latin typeface="+mn-ea"/>
                <a:ea typeface="+mn-ea"/>
              </a:rPr>
              <a:t>엔트리가</a:t>
            </a:r>
            <a:r>
              <a:rPr lang="ko-KR" altLang="en-US" sz="2000" b="1" dirty="0">
                <a:latin typeface="+mn-ea"/>
                <a:ea typeface="+mn-ea"/>
              </a:rPr>
              <a:t> 많아질 경우에는 제거된 인덱스들이 필요 없는 공간을 차지하고 있기 때문에 종종 인덱스를 </a:t>
            </a:r>
            <a:r>
              <a:rPr lang="ko-KR" altLang="en-US" sz="2000" b="1" dirty="0" err="1">
                <a:latin typeface="+mn-ea"/>
                <a:ea typeface="+mn-ea"/>
              </a:rPr>
              <a:t>재생성시켜야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인덱스를 </a:t>
            </a:r>
            <a:r>
              <a:rPr lang="ko-KR" altLang="en-US" sz="2000" b="1" dirty="0" err="1">
                <a:latin typeface="+mn-ea"/>
                <a:ea typeface="+mn-ea"/>
              </a:rPr>
              <a:t>재생성할</a:t>
            </a:r>
            <a:r>
              <a:rPr lang="ko-KR" altLang="en-US" sz="2000" b="1" dirty="0">
                <a:latin typeface="+mn-ea"/>
                <a:ea typeface="+mn-ea"/>
              </a:rPr>
              <a:t> 때 사용하는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예를 들어 </a:t>
            </a:r>
            <a:r>
              <a:rPr lang="en-US" altLang="ko-KR" sz="2000" b="1" dirty="0">
                <a:latin typeface="+mn-ea"/>
                <a:ea typeface="+mn-ea"/>
              </a:rPr>
              <a:t>IDX_EMP01_DEPTNO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재생성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46929"/>
              </p:ext>
            </p:extLst>
          </p:nvPr>
        </p:nvGraphicFramePr>
        <p:xfrm>
          <a:off x="633673" y="3290304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ALTER INDEX </a:t>
                      </a:r>
                      <a:r>
                        <a:rPr lang="en-US" altLang="ko-KR" sz="1800" dirty="0" err="1" smtClean="0"/>
                        <a:t>index_name</a:t>
                      </a:r>
                      <a:r>
                        <a:rPr lang="en-US" altLang="ko-KR" sz="1800" dirty="0" smtClean="0"/>
                        <a:t> REBUILD;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40156"/>
              </p:ext>
            </p:extLst>
          </p:nvPr>
        </p:nvGraphicFramePr>
        <p:xfrm>
          <a:off x="629345" y="5018496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ALTER INDEX IDX_EMP01_DEPTNO REBUILD;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인덱스의 종류 살피기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인덱스는 다음과 같이 구분할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14191"/>
              </p:ext>
            </p:extLst>
          </p:nvPr>
        </p:nvGraphicFramePr>
        <p:xfrm>
          <a:off x="633673" y="1412776"/>
          <a:ext cx="8632304" cy="20932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고유 인덱스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(Unique Index)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비 고유 인덱스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NonUnique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Index)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단일 인덱스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(Single Index)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결합 인덱스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(Composite Index)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함수 기반 인덱스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(Function Based Index)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 smtClean="0"/>
              <a:t>고유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비 </a:t>
            </a:r>
            <a:r>
              <a:rPr lang="ko-KR" altLang="en-US" sz="2400" dirty="0"/>
              <a:t>고유 인덱스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비 고유 인덱스를 이해하려면 고유 인덱스와 비교해 보아야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고유 인덱스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유일 인덱스라고도 부름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ko-KR" altLang="en-US" sz="2000" b="1" dirty="0" err="1">
                <a:latin typeface="+mn-ea"/>
                <a:ea typeface="+mn-ea"/>
              </a:rPr>
              <a:t>기본키나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유일키처럼</a:t>
            </a:r>
            <a:r>
              <a:rPr lang="ko-KR" altLang="en-US" sz="2000" b="1" dirty="0">
                <a:latin typeface="+mn-ea"/>
                <a:ea typeface="+mn-ea"/>
              </a:rPr>
              <a:t> 유일한 값을 </a:t>
            </a:r>
            <a:r>
              <a:rPr lang="ko-KR" altLang="en-US" sz="2000" b="1" dirty="0" smtClean="0">
                <a:latin typeface="+mn-ea"/>
                <a:ea typeface="+mn-ea"/>
              </a:rPr>
              <a:t>      갖는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대해서 생성하는 </a:t>
            </a:r>
            <a:r>
              <a:rPr lang="ko-KR" altLang="en-US" sz="2000" b="1" dirty="0" smtClean="0">
                <a:latin typeface="+mn-ea"/>
                <a:ea typeface="+mn-ea"/>
              </a:rPr>
              <a:t>인덱스임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반면 </a:t>
            </a:r>
            <a:r>
              <a:rPr lang="ko-KR" altLang="en-US" sz="2000" b="1" dirty="0" err="1">
                <a:latin typeface="+mn-ea"/>
                <a:ea typeface="+mn-ea"/>
              </a:rPr>
              <a:t>비고유</a:t>
            </a:r>
            <a:r>
              <a:rPr lang="ko-KR" altLang="en-US" sz="2000" b="1" dirty="0">
                <a:latin typeface="+mn-ea"/>
                <a:ea typeface="+mn-ea"/>
              </a:rPr>
              <a:t> 인덱스는 중복된 데이터를 갖는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대해서 인덱스를 생성하는 경우를 </a:t>
            </a:r>
            <a:r>
              <a:rPr lang="ko-KR" altLang="en-US" sz="2000" b="1" dirty="0" smtClean="0">
                <a:latin typeface="+mn-ea"/>
                <a:ea typeface="+mn-ea"/>
              </a:rPr>
              <a:t>말함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우리가 지금까지 사용한 인덱스는 </a:t>
            </a:r>
            <a:r>
              <a:rPr lang="ko-KR" altLang="en-US" sz="2000" b="1" dirty="0" err="1">
                <a:latin typeface="+mn-ea"/>
                <a:ea typeface="+mn-ea"/>
              </a:rPr>
              <a:t>비고유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인덱스임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고유 인덱스를 설정하려면 </a:t>
            </a:r>
            <a:r>
              <a:rPr lang="en-US" altLang="ko-KR" sz="2000" b="1" dirty="0">
                <a:latin typeface="+mn-ea"/>
                <a:ea typeface="+mn-ea"/>
              </a:rPr>
              <a:t>UNIQUE </a:t>
            </a:r>
            <a:r>
              <a:rPr lang="ko-KR" altLang="en-US" sz="2000" b="1" dirty="0">
                <a:latin typeface="+mn-ea"/>
                <a:ea typeface="+mn-ea"/>
              </a:rPr>
              <a:t>옵션을 추가해서 인덱스를 생성해야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9813"/>
              </p:ext>
            </p:extLst>
          </p:nvPr>
        </p:nvGraphicFramePr>
        <p:xfrm>
          <a:off x="633673" y="4149080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UNIQUE INDEX </a:t>
                      </a:r>
                      <a:r>
                        <a:rPr lang="en-US" altLang="ko-KR" sz="1800" dirty="0" err="1" smtClean="0"/>
                        <a:t>index_name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ON </a:t>
                      </a:r>
                      <a:r>
                        <a:rPr lang="en-US" altLang="ko-KR" sz="1800" dirty="0" err="1" smtClean="0"/>
                        <a:t>table_name</a:t>
                      </a:r>
                      <a:r>
                        <a:rPr lang="en-US" altLang="ko-KR" sz="1800" dirty="0" smtClean="0"/>
                        <a:t> (</a:t>
                      </a:r>
                      <a:r>
                        <a:rPr lang="en-US" altLang="ko-KR" sz="1800" dirty="0" err="1" smtClean="0"/>
                        <a:t>column_name</a:t>
                      </a:r>
                      <a:r>
                        <a:rPr lang="en-US" altLang="ko-KR" sz="1800" dirty="0" smtClean="0"/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6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 smtClean="0"/>
              <a:t>고유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비 </a:t>
            </a:r>
            <a:r>
              <a:rPr lang="ko-KR" altLang="en-US" sz="2400" dirty="0"/>
              <a:t>고유 인덱스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테이블에 다음과 같은 데이터가 존재한다면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LOC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대해 고유와 </a:t>
            </a:r>
            <a:r>
              <a:rPr lang="ko-KR" altLang="en-US" sz="2000" b="1" dirty="0" err="1">
                <a:latin typeface="+mn-ea"/>
                <a:ea typeface="+mn-ea"/>
              </a:rPr>
              <a:t>비고유</a:t>
            </a:r>
            <a:r>
              <a:rPr lang="ko-KR" altLang="en-US" sz="2000" b="1" dirty="0">
                <a:latin typeface="+mn-ea"/>
                <a:ea typeface="+mn-ea"/>
              </a:rPr>
              <a:t> 인덱스 중 어떤 것을 지정할 수 있는지 살펴보도록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LOC </a:t>
            </a:r>
            <a:r>
              <a:rPr lang="ko-KR" altLang="en-US" sz="2000" b="1" dirty="0" err="1">
                <a:latin typeface="+mn-ea"/>
                <a:ea typeface="+mn-ea"/>
              </a:rPr>
              <a:t>컬럼에는</a:t>
            </a:r>
            <a:r>
              <a:rPr lang="ko-KR" altLang="en-US" sz="2000" b="1" dirty="0">
                <a:latin typeface="+mn-ea"/>
                <a:ea typeface="+mn-ea"/>
              </a:rPr>
              <a:t> 중복된 지역 명이 저장되어 있으므로 고유 인덱스로 설정할 수 없고 비 고유 인덱스만 설정할 수 있</a:t>
            </a:r>
            <a:r>
              <a:rPr lang="ko-KR" altLang="en-US" sz="2000" b="1" dirty="0" smtClean="0">
                <a:latin typeface="+mn-ea"/>
                <a:ea typeface="+mn-ea"/>
              </a:rPr>
              <a:t>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컬럼에는</a:t>
            </a:r>
            <a:r>
              <a:rPr lang="ko-KR" altLang="en-US" sz="2000" b="1" dirty="0">
                <a:latin typeface="+mn-ea"/>
                <a:ea typeface="+mn-ea"/>
              </a:rPr>
              <a:t> 부서번호가 중복되어 저장되어 있지 않고 유일한 값만을 갖고 있으므로 비 고유 인덱스는 물론 고유 인덱스도 설정할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Picture 2" descr="C:\원고\행복해지는 오라클 11g SQLPLUS &amp; PLSQL\원고-happy oracle 11g SQLPlus PLSQL\16장 인덱스\img\Ora16-02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854200"/>
            <a:ext cx="797083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8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 smtClean="0"/>
              <a:t>고유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비 </a:t>
            </a:r>
            <a:r>
              <a:rPr lang="ko-KR" altLang="en-US" sz="2400" dirty="0"/>
              <a:t>고유 인덱스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고유 </a:t>
            </a:r>
            <a:r>
              <a:rPr lang="ko-KR" altLang="en-US" sz="2000" b="1">
                <a:latin typeface="+mn-ea"/>
                <a:ea typeface="+mn-ea"/>
              </a:rPr>
              <a:t>인덱스와 </a:t>
            </a:r>
            <a:r>
              <a:rPr lang="ko-KR" altLang="en-US" sz="2000" b="1" dirty="0" err="1" smtClean="0">
                <a:latin typeface="+mn-ea"/>
                <a:ea typeface="+mn-ea"/>
              </a:rPr>
              <a:t>비고유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인덱스를 비교하기 위해서 중복된 데이터가 없는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en-US" altLang="ko-KR" sz="2000" b="1" dirty="0">
                <a:latin typeface="+mn-ea"/>
                <a:ea typeface="+mn-ea"/>
              </a:rPr>
              <a:t>(DEPTNO)</a:t>
            </a:r>
            <a:r>
              <a:rPr lang="ko-KR" altLang="en-US" sz="2000" b="1" dirty="0">
                <a:latin typeface="+mn-ea"/>
                <a:ea typeface="+mn-ea"/>
              </a:rPr>
              <a:t>과 있는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en-US" altLang="ko-KR" sz="2000" b="1" dirty="0">
                <a:latin typeface="+mn-ea"/>
                <a:ea typeface="+mn-ea"/>
              </a:rPr>
              <a:t>(LOC)</a:t>
            </a:r>
            <a:r>
              <a:rPr lang="ko-KR" altLang="en-US" sz="2000" b="1" dirty="0">
                <a:latin typeface="+mn-ea"/>
                <a:ea typeface="+mn-ea"/>
              </a:rPr>
              <a:t>으로 구성된 부서 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같은 데이터를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84941"/>
              </p:ext>
            </p:extLst>
          </p:nvPr>
        </p:nvGraphicFramePr>
        <p:xfrm>
          <a:off x="633673" y="2420888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DROP TABLE DEPT01;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TABLE DEPT01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AS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DEPT WHERE 1=0;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46751"/>
              </p:ext>
            </p:extLst>
          </p:nvPr>
        </p:nvGraphicFramePr>
        <p:xfrm>
          <a:off x="629345" y="4149080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INSERT INTO DEPT01 VALUES(10, '</a:t>
                      </a:r>
                      <a:r>
                        <a:rPr lang="ko-KR" altLang="en-US" sz="1800" dirty="0" smtClean="0"/>
                        <a:t>인사과</a:t>
                      </a:r>
                      <a:r>
                        <a:rPr lang="en-US" altLang="ko-KR" sz="1800" dirty="0" smtClean="0"/>
                        <a:t>', '</a:t>
                      </a:r>
                      <a:r>
                        <a:rPr lang="ko-KR" altLang="en-US" sz="1800" dirty="0" smtClean="0"/>
                        <a:t>서울</a:t>
                      </a:r>
                      <a:r>
                        <a:rPr lang="en-US" altLang="ko-KR" sz="1800" dirty="0" smtClean="0"/>
                        <a:t>');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INSERT INTO DEPT01 VALUES(20, '</a:t>
                      </a:r>
                      <a:r>
                        <a:rPr lang="ko-KR" altLang="en-US" sz="1800" dirty="0" smtClean="0"/>
                        <a:t>총무과</a:t>
                      </a:r>
                      <a:r>
                        <a:rPr lang="en-US" altLang="ko-KR" sz="1800" dirty="0" smtClean="0"/>
                        <a:t>', '</a:t>
                      </a:r>
                      <a:r>
                        <a:rPr lang="ko-KR" altLang="en-US" sz="1800" dirty="0" smtClean="0"/>
                        <a:t>대전</a:t>
                      </a:r>
                      <a:r>
                        <a:rPr lang="en-US" altLang="ko-KR" sz="1800" dirty="0" smtClean="0"/>
                        <a:t>');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INSERT INTO DEPT01 VALUES(30, '</a:t>
                      </a:r>
                      <a:r>
                        <a:rPr lang="ko-KR" altLang="en-US" sz="1800" dirty="0" err="1" smtClean="0"/>
                        <a:t>교육팀</a:t>
                      </a:r>
                      <a:r>
                        <a:rPr lang="en-US" altLang="ko-KR" sz="1800" dirty="0" smtClean="0"/>
                        <a:t>', '</a:t>
                      </a:r>
                      <a:r>
                        <a:rPr lang="ko-KR" altLang="en-US" sz="1800" dirty="0" smtClean="0"/>
                        <a:t>대전</a:t>
                      </a:r>
                      <a:r>
                        <a:rPr lang="en-US" altLang="ko-KR" sz="1800" dirty="0" smtClean="0"/>
                        <a:t>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8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 smtClean="0"/>
              <a:t>고유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비 </a:t>
            </a:r>
            <a:r>
              <a:rPr lang="ko-KR" altLang="en-US" sz="2400" dirty="0"/>
              <a:t>고유 인덱스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고유 인덱스를 지정하려면 </a:t>
            </a:r>
            <a:r>
              <a:rPr lang="en-US" altLang="ko-KR" sz="2000" b="1" dirty="0">
                <a:latin typeface="+mn-ea"/>
                <a:ea typeface="+mn-ea"/>
              </a:rPr>
              <a:t>UNIQUE </a:t>
            </a:r>
            <a:r>
              <a:rPr lang="ko-KR" altLang="en-US" sz="2000" b="1" dirty="0">
                <a:latin typeface="+mn-ea"/>
                <a:ea typeface="+mn-ea"/>
              </a:rPr>
              <a:t>옵션을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다음은 부서 테이블의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고유 인덱스로 지정하는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컬럼에는</a:t>
            </a:r>
            <a:r>
              <a:rPr lang="ko-KR" altLang="en-US" sz="2000" b="1" dirty="0">
                <a:latin typeface="+mn-ea"/>
                <a:ea typeface="+mn-ea"/>
              </a:rPr>
              <a:t> 부서번호가 중복되어 저장되어 있지 않고 유일한 값만을 </a:t>
            </a:r>
            <a:r>
              <a:rPr lang="ko-KR" altLang="en-US" sz="2000" b="1" dirty="0" smtClean="0">
                <a:latin typeface="+mn-ea"/>
                <a:ea typeface="+mn-ea"/>
              </a:rPr>
              <a:t> 갖고 </a:t>
            </a:r>
            <a:r>
              <a:rPr lang="ko-KR" altLang="en-US" sz="2000" b="1" dirty="0">
                <a:latin typeface="+mn-ea"/>
                <a:ea typeface="+mn-ea"/>
              </a:rPr>
              <a:t>있으므로 비 고유 인덱스는 물론 고유 인덱스도 설정할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UNIQUE </a:t>
            </a:r>
            <a:r>
              <a:rPr lang="ko-KR" altLang="en-US" sz="2000" b="1" dirty="0">
                <a:latin typeface="+mn-ea"/>
                <a:ea typeface="+mn-ea"/>
              </a:rPr>
              <a:t>옵션을 지정했는데 중복된 데이터를 갖는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인덱스로 지정하면 오류가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64687"/>
              </p:ext>
            </p:extLst>
          </p:nvPr>
        </p:nvGraphicFramePr>
        <p:xfrm>
          <a:off x="633673" y="1988840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fr-FR" altLang="ko-KR" sz="1800" dirty="0" smtClean="0"/>
                        <a:t>CREATE </a:t>
                      </a:r>
                      <a:r>
                        <a:rPr lang="fr-FR" altLang="ko-KR" sz="1800" dirty="0" smtClean="0"/>
                        <a:t>UNIQUE INDEX IDX_DEPT01_DEPTNO</a:t>
                      </a:r>
                    </a:p>
                    <a:p>
                      <a:pPr algn="l"/>
                      <a:r>
                        <a:rPr lang="fr-FR" altLang="ko-KR" sz="1800" dirty="0" smtClean="0"/>
                        <a:t>ON DEPT01(DEPTNO);</a:t>
                      </a:r>
                      <a:endParaRPr lang="fr-FR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60460"/>
              </p:ext>
            </p:extLst>
          </p:nvPr>
        </p:nvGraphicFramePr>
        <p:xfrm>
          <a:off x="633673" y="5013176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</a:t>
                      </a:r>
                      <a:r>
                        <a:rPr lang="en-US" altLang="ko-KR" sz="1800" dirty="0" smtClean="0"/>
                        <a:t>UNIQUE INDEX IDX_DEPT01_LOC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DEPT01(LOC);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20762712" descr="EMB00000a68a2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41" y="5270662"/>
            <a:ext cx="4780634" cy="158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조회를 빠르게 하는 인덱스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하지만 인덱스는 장점만 있는 것이 </a:t>
            </a:r>
            <a:r>
              <a:rPr lang="ko-KR" altLang="en-US" sz="2000" b="1" dirty="0" smtClean="0">
                <a:latin typeface="+mn-ea"/>
                <a:ea typeface="+mn-ea"/>
              </a:rPr>
              <a:t>아님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오라클에서의</a:t>
            </a:r>
            <a:r>
              <a:rPr lang="ko-KR" altLang="en-US" sz="2000" b="1" dirty="0">
                <a:latin typeface="+mn-ea"/>
                <a:ea typeface="+mn-ea"/>
              </a:rPr>
              <a:t> 인덱스의 내부 구조는 </a:t>
            </a:r>
            <a:r>
              <a:rPr lang="en-US" altLang="ko-KR" sz="2000" b="1" dirty="0">
                <a:latin typeface="+mn-ea"/>
                <a:ea typeface="+mn-ea"/>
              </a:rPr>
              <a:t>B* </a:t>
            </a:r>
            <a:r>
              <a:rPr lang="ko-KR" altLang="en-US" sz="2000" b="1" dirty="0">
                <a:latin typeface="+mn-ea"/>
                <a:ea typeface="+mn-ea"/>
              </a:rPr>
              <a:t>트리 형식으로 구성되어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컬럼에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인덱스를 설정하면 이를 위한 </a:t>
            </a:r>
            <a:r>
              <a:rPr lang="en-US" altLang="ko-KR" sz="2000" b="1" dirty="0">
                <a:latin typeface="+mn-ea"/>
                <a:ea typeface="+mn-ea"/>
              </a:rPr>
              <a:t>B* </a:t>
            </a:r>
            <a:r>
              <a:rPr lang="ko-KR" altLang="en-US" sz="2000" b="1" dirty="0" err="1">
                <a:latin typeface="+mn-ea"/>
                <a:ea typeface="+mn-ea"/>
              </a:rPr>
              <a:t>트리도</a:t>
            </a:r>
            <a:r>
              <a:rPr lang="ko-KR" altLang="en-US" sz="2000" b="1" dirty="0">
                <a:latin typeface="+mn-ea"/>
                <a:ea typeface="+mn-ea"/>
              </a:rPr>
              <a:t> 생성되어야 하기 때문에 </a:t>
            </a:r>
            <a:r>
              <a:rPr lang="ko-KR" altLang="en-US" sz="2000" b="1" dirty="0" smtClean="0">
                <a:latin typeface="+mn-ea"/>
                <a:ea typeface="+mn-ea"/>
              </a:rPr>
              <a:t> 인덱스를 </a:t>
            </a:r>
            <a:r>
              <a:rPr lang="ko-KR" altLang="en-US" sz="2000" b="1" dirty="0">
                <a:latin typeface="+mn-ea"/>
                <a:ea typeface="+mn-ea"/>
              </a:rPr>
              <a:t>생성하기 위한 시간도 필요하고 인덱스를 위한 추가적인 공간이 필요하게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인덱스가 생성된 후에 새로운 행을 추가하거나 삭제할 경우 인덱스로 사용된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값도 함께 변경되는 경우가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인덱스로 사용된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값이 변경되는 이를 위한 내부 구조</a:t>
            </a:r>
            <a:r>
              <a:rPr lang="en-US" altLang="ko-KR" sz="2000" b="1" dirty="0">
                <a:latin typeface="+mn-ea"/>
                <a:ea typeface="+mn-ea"/>
              </a:rPr>
              <a:t>(B* </a:t>
            </a:r>
            <a:r>
              <a:rPr lang="ko-KR" altLang="en-US" sz="2000" b="1" dirty="0">
                <a:latin typeface="+mn-ea"/>
                <a:ea typeface="+mn-ea"/>
              </a:rPr>
              <a:t>트리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역시 함께 수정 돼야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 작업은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서버에 의해 자동으로 일어나는데 그렇기 때문에 인덱스가 없는 경우 보다 인덱스가 있는 경우에 </a:t>
            </a:r>
            <a:r>
              <a:rPr lang="en-US" altLang="ko-KR" sz="2000" b="1" dirty="0">
                <a:latin typeface="+mn-ea"/>
                <a:ea typeface="+mn-ea"/>
              </a:rPr>
              <a:t>DML </a:t>
            </a:r>
            <a:r>
              <a:rPr lang="ko-KR" altLang="en-US" sz="2000" b="1" dirty="0">
                <a:latin typeface="+mn-ea"/>
                <a:ea typeface="+mn-ea"/>
              </a:rPr>
              <a:t>작업이 훨씬 무거워지게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1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 smtClean="0"/>
              <a:t>고유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비 </a:t>
            </a:r>
            <a:r>
              <a:rPr lang="ko-KR" altLang="en-US" sz="2400" dirty="0"/>
              <a:t>고유 인덱스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중복된 데이터가 저장된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인덱스로 지정할 경우 </a:t>
            </a:r>
            <a:r>
              <a:rPr lang="ko-KR" altLang="en-US" sz="2000" b="1" dirty="0" err="1">
                <a:latin typeface="+mn-ea"/>
                <a:ea typeface="+mn-ea"/>
              </a:rPr>
              <a:t>비고유</a:t>
            </a:r>
            <a:r>
              <a:rPr lang="ko-KR" altLang="en-US" sz="2000" b="1" dirty="0">
                <a:latin typeface="+mn-ea"/>
                <a:ea typeface="+mn-ea"/>
              </a:rPr>
              <a:t> 인덱스로 지</a:t>
            </a:r>
            <a:r>
              <a:rPr lang="ko-KR" altLang="en-US" sz="2000" b="1" dirty="0" smtClean="0">
                <a:latin typeface="+mn-ea"/>
                <a:ea typeface="+mn-ea"/>
              </a:rPr>
              <a:t>정해야 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err="1">
                <a:latin typeface="+mn-ea"/>
                <a:ea typeface="+mn-ea"/>
              </a:rPr>
              <a:t>비고유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인덱스는 </a:t>
            </a:r>
            <a:r>
              <a:rPr lang="en-US" altLang="ko-KR" sz="2000" b="1" dirty="0">
                <a:latin typeface="+mn-ea"/>
                <a:ea typeface="+mn-ea"/>
              </a:rPr>
              <a:t>UNIQUE </a:t>
            </a:r>
            <a:r>
              <a:rPr lang="ko-KR" altLang="en-US" sz="2000" b="1" dirty="0">
                <a:latin typeface="+mn-ea"/>
                <a:ea typeface="+mn-ea"/>
              </a:rPr>
              <a:t>옵션을 생략한 채 인덱스를 생성하면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6391"/>
              </p:ext>
            </p:extLst>
          </p:nvPr>
        </p:nvGraphicFramePr>
        <p:xfrm>
          <a:off x="633673" y="1988840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INDEX IDX_DEPT01_LOC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DEPT01(LOC);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6.2 </a:t>
            </a:r>
            <a:r>
              <a:rPr lang="ko-KR" altLang="en-US" sz="2400" dirty="0"/>
              <a:t>결합 인덱스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지금까지 생성한 인덱스들처럼 한 개의 </a:t>
            </a:r>
            <a:r>
              <a:rPr lang="ko-KR" altLang="en-US" sz="2000" b="1" dirty="0" err="1">
                <a:latin typeface="+mn-ea"/>
                <a:ea typeface="+mn-ea"/>
              </a:rPr>
              <a:t>컬럼으로</a:t>
            </a:r>
            <a:r>
              <a:rPr lang="ko-KR" altLang="en-US" sz="2000" b="1" dirty="0">
                <a:latin typeface="+mn-ea"/>
                <a:ea typeface="+mn-ea"/>
              </a:rPr>
              <a:t> 구성한 </a:t>
            </a:r>
            <a:r>
              <a:rPr lang="ko-KR" altLang="en-US" sz="2000" b="1" dirty="0" smtClean="0">
                <a:latin typeface="+mn-ea"/>
                <a:ea typeface="+mn-ea"/>
              </a:rPr>
              <a:t>인덱스는               </a:t>
            </a:r>
            <a:r>
              <a:rPr lang="ko-KR" altLang="en-US" sz="2000" b="1" dirty="0">
                <a:latin typeface="+mn-ea"/>
                <a:ea typeface="+mn-ea"/>
              </a:rPr>
              <a:t>단일 </a:t>
            </a:r>
            <a:r>
              <a:rPr lang="ko-KR" altLang="en-US" sz="2000" b="1" dirty="0" smtClean="0">
                <a:latin typeface="+mn-ea"/>
                <a:ea typeface="+mn-ea"/>
              </a:rPr>
              <a:t>인덱스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두 개 이상의 </a:t>
            </a:r>
            <a:r>
              <a:rPr lang="ko-KR" altLang="en-US" sz="2000" b="1" dirty="0" err="1">
                <a:latin typeface="+mn-ea"/>
                <a:ea typeface="+mn-ea"/>
              </a:rPr>
              <a:t>컬럼으로</a:t>
            </a:r>
            <a:r>
              <a:rPr lang="ko-KR" altLang="en-US" sz="2000" b="1" dirty="0">
                <a:latin typeface="+mn-ea"/>
                <a:ea typeface="+mn-ea"/>
              </a:rPr>
              <a:t> 인덱스를 구성하는 것을 결합 인덱스라고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2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6.2 </a:t>
            </a:r>
            <a:r>
              <a:rPr lang="ko-KR" altLang="en-US" sz="2400" dirty="0"/>
              <a:t>결합 인덱스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번호와 부서명을 결합하여 결합 인덱스를 </a:t>
            </a:r>
            <a:r>
              <a:rPr lang="ko-KR" altLang="en-US" sz="2000" b="1" dirty="0" smtClean="0">
                <a:latin typeface="+mn-ea"/>
                <a:ea typeface="+mn-ea"/>
              </a:rPr>
              <a:t>설정함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 </a:t>
            </a:r>
            <a:r>
              <a:rPr lang="ko-KR" altLang="en-US" sz="2000" b="1" dirty="0">
                <a:latin typeface="+mn-ea"/>
                <a:ea typeface="+mn-ea"/>
              </a:rPr>
              <a:t>번호와 부서명을 결합하여 인덱스를 설정할 수 있는데 이를 결합 인덱스라고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USER_IND_COLUMNS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en-US" altLang="ko-KR" sz="2000" b="1" dirty="0">
                <a:latin typeface="+mn-ea"/>
                <a:ea typeface="+mn-ea"/>
              </a:rPr>
              <a:t>IDX_DEPT01_COM </a:t>
            </a:r>
            <a:r>
              <a:rPr lang="en-US" altLang="ko-KR" sz="2000" b="1" dirty="0" smtClean="0">
                <a:latin typeface="+mn-ea"/>
                <a:ea typeface="+mn-ea"/>
              </a:rPr>
              <a:t>   </a:t>
            </a:r>
            <a:r>
              <a:rPr lang="ko-KR" altLang="en-US" sz="2000" b="1" dirty="0" smtClean="0">
                <a:latin typeface="+mn-ea"/>
                <a:ea typeface="+mn-ea"/>
              </a:rPr>
              <a:t>인덱스는 </a:t>
            </a:r>
            <a:r>
              <a:rPr lang="en-US" altLang="ko-KR" sz="2000" b="1" dirty="0">
                <a:latin typeface="+mn-ea"/>
                <a:ea typeface="+mn-ea"/>
              </a:rPr>
              <a:t>DEPTNO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DNAME </a:t>
            </a:r>
            <a:r>
              <a:rPr lang="ko-KR" altLang="en-US" sz="2000" b="1" dirty="0">
                <a:latin typeface="+mn-ea"/>
                <a:ea typeface="+mn-ea"/>
              </a:rPr>
              <a:t>두 개의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결합된 것임을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89949"/>
              </p:ext>
            </p:extLst>
          </p:nvPr>
        </p:nvGraphicFramePr>
        <p:xfrm>
          <a:off x="633673" y="2204864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INDEX IDX_DEPT01_COM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DEPT01(DEPTNO, DNAME);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60203"/>
              </p:ext>
            </p:extLst>
          </p:nvPr>
        </p:nvGraphicFramePr>
        <p:xfrm>
          <a:off x="629345" y="4658456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INDEX_NAME, COLUMN_NAME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USER_IND_COLUMNS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WHERE TABLE_NAME = 'DEPT01';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6.3 </a:t>
            </a:r>
            <a:r>
              <a:rPr lang="ko-KR" altLang="en-US" sz="2400" dirty="0"/>
              <a:t>함수 기반 인덱스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494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검색조건으로 </a:t>
            </a:r>
            <a:r>
              <a:rPr lang="en-US" altLang="ko-KR" sz="2000" b="1" dirty="0">
                <a:latin typeface="+mn-ea"/>
                <a:ea typeface="+mn-ea"/>
              </a:rPr>
              <a:t>WHERE SAL = 300</a:t>
            </a:r>
            <a:r>
              <a:rPr lang="ko-KR" altLang="en-US" sz="2000" b="1" dirty="0">
                <a:latin typeface="+mn-ea"/>
                <a:ea typeface="+mn-ea"/>
              </a:rPr>
              <a:t>이 아니라 </a:t>
            </a:r>
            <a:r>
              <a:rPr lang="en-US" altLang="ko-KR" sz="2000" b="1" dirty="0">
                <a:latin typeface="+mn-ea"/>
                <a:ea typeface="+mn-ea"/>
              </a:rPr>
              <a:t>WHERE SAL*12 = 3600</a:t>
            </a:r>
            <a:r>
              <a:rPr lang="ko-KR" altLang="en-US" sz="2000" b="1" dirty="0">
                <a:latin typeface="+mn-ea"/>
                <a:ea typeface="+mn-ea"/>
              </a:rPr>
              <a:t>와 같이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절에 산술 표현 또는 함수를 사용하는 경우가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경우 만약 </a:t>
            </a:r>
            <a:r>
              <a:rPr lang="en-US" altLang="ko-KR" sz="2000" b="1" dirty="0">
                <a:latin typeface="+mn-ea"/>
                <a:ea typeface="+mn-ea"/>
              </a:rPr>
              <a:t>SAL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인덱스가 걸려 있다면 인덱스를 타서 빠르리라 생각 할 수도 있지만 실상은 </a:t>
            </a:r>
            <a:r>
              <a:rPr lang="en-US" altLang="ko-KR" sz="2000" b="1" dirty="0">
                <a:latin typeface="+mn-ea"/>
                <a:ea typeface="+mn-ea"/>
              </a:rPr>
              <a:t>SAL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인덱스가 있어도 </a:t>
            </a:r>
            <a:r>
              <a:rPr lang="en-US" altLang="ko-KR" sz="2000" b="1" dirty="0">
                <a:latin typeface="+mn-ea"/>
                <a:ea typeface="+mn-ea"/>
              </a:rPr>
              <a:t>SAL*12</a:t>
            </a:r>
            <a:r>
              <a:rPr lang="ko-KR" altLang="en-US" sz="2000" b="1" dirty="0">
                <a:latin typeface="+mn-ea"/>
                <a:ea typeface="+mn-ea"/>
              </a:rPr>
              <a:t>는 인덱스를 타지 </a:t>
            </a:r>
            <a:r>
              <a:rPr lang="ko-KR" altLang="en-US" sz="2000" b="1" dirty="0" smtClean="0">
                <a:latin typeface="+mn-ea"/>
                <a:ea typeface="+mn-ea"/>
              </a:rPr>
              <a:t>못함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 걸린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수식으로 정의 되어 있거나 </a:t>
            </a:r>
            <a:r>
              <a:rPr lang="en-US" altLang="ko-KR" sz="2000" b="1" dirty="0">
                <a:latin typeface="+mn-ea"/>
                <a:ea typeface="+mn-ea"/>
              </a:rPr>
              <a:t>SUBSTR </a:t>
            </a:r>
            <a:r>
              <a:rPr lang="ko-KR" altLang="en-US" sz="2000" b="1" dirty="0">
                <a:latin typeface="+mn-ea"/>
                <a:ea typeface="+mn-ea"/>
              </a:rPr>
              <a:t>등의 함수를 사용해서 변형이 일어난 경우는 인덱스를 타지 못하기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수식으로 검색하는 경우가 많다면 아예 수식이나 함수를 적용하여 인덱스를 만들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SAL*12</a:t>
            </a:r>
            <a:r>
              <a:rPr lang="ko-KR" altLang="en-US" sz="2000" b="1" dirty="0">
                <a:latin typeface="+mn-ea"/>
                <a:ea typeface="+mn-ea"/>
              </a:rPr>
              <a:t>로 인덱스를 만들어 놓으면 </a:t>
            </a:r>
            <a:r>
              <a:rPr lang="en-US" altLang="ko-KR" sz="2000" b="1" dirty="0">
                <a:latin typeface="+mn-ea"/>
                <a:ea typeface="+mn-ea"/>
              </a:rPr>
              <a:t>SAL*12</a:t>
            </a:r>
            <a:r>
              <a:rPr lang="ko-KR" altLang="en-US" sz="2000" b="1" dirty="0">
                <a:latin typeface="+mn-ea"/>
                <a:ea typeface="+mn-ea"/>
              </a:rPr>
              <a:t>가 검색 조건으로 사용될 시 해당 인덱스를 타게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4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6.3 </a:t>
            </a:r>
            <a:r>
              <a:rPr lang="ko-KR" altLang="en-US" sz="2400" dirty="0"/>
              <a:t>함수 기반 인덱스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261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테이블에서 급여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저장된 데이터로 연봉을 인덱스로 지정하기 위한 산술 표현을 인덱스로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함수 기반 인덱스를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USER_IND_COLUMNS</a:t>
            </a:r>
            <a:r>
              <a:rPr lang="ko-KR" altLang="en-US" sz="2000" b="1" dirty="0">
                <a:latin typeface="+mn-ea"/>
                <a:ea typeface="+mn-ea"/>
              </a:rPr>
              <a:t>에 함수 기반 인덱스가 기록되어 있는 것을 확인하기 위한 </a:t>
            </a:r>
            <a:r>
              <a:rPr lang="ko-KR" altLang="en-US" sz="2000" b="1" dirty="0" err="1" smtClean="0">
                <a:latin typeface="+mn-ea"/>
                <a:ea typeface="+mn-ea"/>
              </a:rPr>
              <a:t>쿼리문임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64296"/>
              </p:ext>
            </p:extLst>
          </p:nvPr>
        </p:nvGraphicFramePr>
        <p:xfrm>
          <a:off x="633673" y="2276872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INDEX IDX_EMP01_ANNSAL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EMP01(SAL*12);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46590"/>
              </p:ext>
            </p:extLst>
          </p:nvPr>
        </p:nvGraphicFramePr>
        <p:xfrm>
          <a:off x="629345" y="4658456"/>
          <a:ext cx="8632304" cy="93078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8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INDEX_NAME, COLUMN_NAME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USER_IND_COLUMNS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WHERE TABLE_NAME = 'EMP01'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31053712" descr="EMB00000f900e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33" y="5013176"/>
            <a:ext cx="488471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6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조회를 빠르게 하는 인덱스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인덱스의 장점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검색 속도가 </a:t>
            </a:r>
            <a:r>
              <a:rPr lang="ko-KR" altLang="en-US" sz="2000" b="1" dirty="0" smtClean="0">
                <a:latin typeface="+mn-ea"/>
                <a:ea typeface="+mn-ea"/>
              </a:rPr>
              <a:t>빨라짐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시스템에 걸리는 부하를 줄여서 시스템 전체 성능을 </a:t>
            </a:r>
            <a:r>
              <a:rPr lang="ko-KR" altLang="en-US" sz="2000" b="1" dirty="0" smtClean="0">
                <a:latin typeface="+mn-ea"/>
                <a:ea typeface="+mn-ea"/>
              </a:rPr>
              <a:t>향상시킴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인덱스의 단점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인덱스를 위한 추가적인 공간이 </a:t>
            </a:r>
            <a:r>
              <a:rPr lang="ko-KR" altLang="en-US" sz="2000" b="1" dirty="0" smtClean="0">
                <a:latin typeface="+mn-ea"/>
                <a:ea typeface="+mn-ea"/>
              </a:rPr>
              <a:t>필요함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인덱스를 생성하는데 시간이 </a:t>
            </a:r>
            <a:r>
              <a:rPr lang="ko-KR" altLang="en-US" sz="2000" b="1" dirty="0" smtClean="0">
                <a:latin typeface="+mn-ea"/>
                <a:ea typeface="+mn-ea"/>
              </a:rPr>
              <a:t>걸림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데이터의 변경 작업</a:t>
            </a:r>
            <a:r>
              <a:rPr lang="en-US" altLang="ko-KR" sz="2000" b="1" dirty="0">
                <a:latin typeface="+mn-ea"/>
                <a:ea typeface="+mn-ea"/>
              </a:rPr>
              <a:t>(INSERT/UPDATE/DELETE)</a:t>
            </a:r>
            <a:r>
              <a:rPr lang="ko-KR" altLang="en-US" sz="2000" b="1" dirty="0">
                <a:latin typeface="+mn-ea"/>
                <a:ea typeface="+mn-ea"/>
              </a:rPr>
              <a:t>이 자주 일어날 경우에는 </a:t>
            </a:r>
            <a:r>
              <a:rPr lang="ko-KR" altLang="en-US" sz="2000" b="1" dirty="0" smtClean="0">
                <a:latin typeface="+mn-ea"/>
                <a:ea typeface="+mn-ea"/>
              </a:rPr>
              <a:t> 오히려 </a:t>
            </a:r>
            <a:r>
              <a:rPr lang="ko-KR" altLang="en-US" sz="2000" b="1" dirty="0">
                <a:latin typeface="+mn-ea"/>
                <a:ea typeface="+mn-ea"/>
              </a:rPr>
              <a:t>성능이 </a:t>
            </a:r>
            <a:r>
              <a:rPr lang="ko-KR" altLang="en-US" sz="2000" b="1" dirty="0" smtClean="0">
                <a:latin typeface="+mn-ea"/>
                <a:ea typeface="+mn-ea"/>
              </a:rPr>
              <a:t>저하됨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38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smtClean="0"/>
              <a:t>인덱스 정보조회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인덱스는 </a:t>
            </a:r>
            <a:r>
              <a:rPr lang="ko-KR" altLang="en-US" sz="2000" b="1" dirty="0">
                <a:latin typeface="+mn-ea"/>
                <a:ea typeface="+mn-ea"/>
              </a:rPr>
              <a:t>기본 키나 유일 키와 같은 제약 조건을 지정하면 따로 생성하지 않더라도 자동으로 </a:t>
            </a:r>
            <a:r>
              <a:rPr lang="ko-KR" altLang="en-US" sz="2000" b="1" dirty="0" smtClean="0">
                <a:latin typeface="+mn-ea"/>
                <a:ea typeface="+mn-ea"/>
              </a:rPr>
              <a:t>생성해줌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키나 유일 키는 데이터 </a:t>
            </a:r>
            <a:r>
              <a:rPr lang="ko-KR" altLang="en-US" sz="2000" b="1" dirty="0" err="1">
                <a:latin typeface="+mn-ea"/>
                <a:ea typeface="+mn-ea"/>
              </a:rPr>
              <a:t>무결성을</a:t>
            </a:r>
            <a:r>
              <a:rPr lang="ko-KR" altLang="en-US" sz="2000" b="1" dirty="0">
                <a:latin typeface="+mn-ea"/>
                <a:ea typeface="+mn-ea"/>
              </a:rPr>
              <a:t> 확인하기 </a:t>
            </a:r>
            <a:r>
              <a:rPr lang="ko-KR" altLang="en-US" sz="2000" b="1" dirty="0" smtClean="0">
                <a:latin typeface="+mn-ea"/>
                <a:ea typeface="+mn-ea"/>
              </a:rPr>
              <a:t>위해서 </a:t>
            </a:r>
            <a:r>
              <a:rPr lang="ko-KR" altLang="en-US" sz="2000" b="1" dirty="0">
                <a:latin typeface="+mn-ea"/>
                <a:ea typeface="+mn-ea"/>
              </a:rPr>
              <a:t>수시로 데이터를 검색하기 때문에 빠른 조회를 목적으로 </a:t>
            </a:r>
            <a:r>
              <a:rPr lang="ko-KR" altLang="en-US" sz="2000" b="1" dirty="0" err="1">
                <a:latin typeface="+mn-ea"/>
                <a:ea typeface="+mn-ea"/>
              </a:rPr>
              <a:t>오라클에서</a:t>
            </a:r>
            <a:r>
              <a:rPr lang="ko-KR" altLang="en-US" sz="2000" b="1" dirty="0">
                <a:latin typeface="+mn-ea"/>
                <a:ea typeface="+mn-ea"/>
              </a:rPr>
              <a:t> 내부적으로 해당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인덱스를 자동으로 생성하는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8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1.1 </a:t>
            </a:r>
            <a:r>
              <a:rPr lang="ko-KR" altLang="en-US" sz="2400" dirty="0"/>
              <a:t>인덱스 정보조회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USER_IND_COLUMNS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뷰로</a:t>
            </a:r>
            <a:r>
              <a:rPr lang="ko-KR" altLang="en-US" sz="2000" b="1" dirty="0">
                <a:latin typeface="+mn-ea"/>
                <a:ea typeface="+mn-ea"/>
              </a:rPr>
              <a:t> 인덱스의 생성 유무를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13453"/>
              </p:ext>
            </p:extLst>
          </p:nvPr>
        </p:nvGraphicFramePr>
        <p:xfrm>
          <a:off x="633673" y="1417575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INDEX_NAME, TABLE_NAME , COLUMN_NAME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USER_IND_COLUMNS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TABLE_NAME IN('EMP', 'DEPT');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_x120761992" descr="EMB00000a68a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08920"/>
            <a:ext cx="776605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3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1.1 </a:t>
            </a:r>
            <a:r>
              <a:rPr lang="ko-KR" altLang="en-US" sz="2400" dirty="0"/>
              <a:t>인덱스 정보조회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사용자가 </a:t>
            </a:r>
            <a:r>
              <a:rPr lang="ko-KR" altLang="en-US" sz="2000" b="1" dirty="0">
                <a:latin typeface="+mn-ea"/>
                <a:ea typeface="+mn-ea"/>
              </a:rPr>
              <a:t>인덱스를 생성하지 않았어도 </a:t>
            </a:r>
            <a:r>
              <a:rPr lang="ko-KR" altLang="en-US" sz="2000" b="1" dirty="0" err="1">
                <a:latin typeface="+mn-ea"/>
                <a:ea typeface="+mn-ea"/>
              </a:rPr>
              <a:t>오라클에서</a:t>
            </a:r>
            <a:r>
              <a:rPr lang="ko-KR" altLang="en-US" sz="2000" b="1" dirty="0">
                <a:latin typeface="+mn-ea"/>
                <a:ea typeface="+mn-ea"/>
              </a:rPr>
              <a:t> 기본 키나 유일 키에 대해서 자동으로 인덱스를 생성한다는 것을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 역시 테이블이나 </a:t>
            </a:r>
            <a:r>
              <a:rPr lang="ko-KR" altLang="en-US" sz="2000" b="1" dirty="0" err="1" smtClean="0">
                <a:latin typeface="+mn-ea"/>
                <a:ea typeface="+mn-ea"/>
              </a:rPr>
              <a:t>뷰와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같이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객체의 일종이고 모든 객체들은 </a:t>
            </a:r>
            <a:r>
              <a:rPr lang="ko-KR" altLang="en-US" sz="2000" b="1" dirty="0" smtClean="0">
                <a:latin typeface="+mn-ea"/>
                <a:ea typeface="+mn-ea"/>
              </a:rPr>
              <a:t>   이름이 </a:t>
            </a:r>
            <a:r>
              <a:rPr lang="ko-KR" altLang="en-US" sz="2000" b="1" dirty="0">
                <a:latin typeface="+mn-ea"/>
                <a:ea typeface="+mn-ea"/>
              </a:rPr>
              <a:t>있어야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키나 유일 키에 대한 인덱스는 </a:t>
            </a:r>
            <a:r>
              <a:rPr lang="ko-KR" altLang="en-US" sz="2000" b="1" dirty="0" err="1">
                <a:latin typeface="+mn-ea"/>
                <a:ea typeface="+mn-ea"/>
              </a:rPr>
              <a:t>오라클이</a:t>
            </a:r>
            <a:r>
              <a:rPr lang="ko-KR" altLang="en-US" sz="2000" b="1" dirty="0">
                <a:latin typeface="+mn-ea"/>
                <a:ea typeface="+mn-ea"/>
              </a:rPr>
              <a:t> 생성한 것이기에 인덱스의 이름 역시 </a:t>
            </a:r>
            <a:r>
              <a:rPr lang="ko-KR" altLang="en-US" sz="2000" b="1" dirty="0" err="1">
                <a:latin typeface="+mn-ea"/>
                <a:ea typeface="+mn-ea"/>
              </a:rPr>
              <a:t>오라클에서</a:t>
            </a:r>
            <a:r>
              <a:rPr lang="ko-KR" altLang="en-US" sz="2000" b="1" dirty="0">
                <a:latin typeface="+mn-ea"/>
                <a:ea typeface="+mn-ea"/>
              </a:rPr>
              <a:t> 자동 부여해 </a:t>
            </a:r>
            <a:r>
              <a:rPr lang="ko-KR" altLang="en-US" sz="2000" b="1" dirty="0" smtClean="0">
                <a:latin typeface="+mn-ea"/>
                <a:ea typeface="+mn-ea"/>
              </a:rPr>
              <a:t>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2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/>
              <a:t>조회 속도 비교하기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인덱스가 조회 속도를 빠르게 해 준다는 것을 증명하기 위해서 기본 키나 </a:t>
            </a:r>
            <a:r>
              <a:rPr lang="ko-KR" altLang="en-US" sz="2000" b="1" dirty="0" smtClean="0">
                <a:latin typeface="+mn-ea"/>
                <a:ea typeface="+mn-ea"/>
              </a:rPr>
              <a:t>       유일 </a:t>
            </a:r>
            <a:r>
              <a:rPr lang="ko-KR" altLang="en-US" sz="2000" b="1" dirty="0">
                <a:latin typeface="+mn-ea"/>
                <a:ea typeface="+mn-ea"/>
              </a:rPr>
              <a:t>키로 지정하지 않는 </a:t>
            </a:r>
            <a:r>
              <a:rPr lang="ko-KR" altLang="en-US" sz="2000" b="1" dirty="0" err="1" smtClean="0">
                <a:latin typeface="+mn-ea"/>
                <a:ea typeface="+mn-ea"/>
              </a:rPr>
              <a:t>컬럼인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사원 이름으로 </a:t>
            </a:r>
            <a:r>
              <a:rPr lang="ko-KR" altLang="en-US" sz="2000" b="1" dirty="0" smtClean="0">
                <a:latin typeface="+mn-ea"/>
                <a:ea typeface="+mn-ea"/>
              </a:rPr>
              <a:t>검색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검색을 </a:t>
            </a:r>
            <a:r>
              <a:rPr lang="ko-KR" altLang="en-US" sz="2000" b="1" dirty="0">
                <a:latin typeface="+mn-ea"/>
                <a:ea typeface="+mn-ea"/>
              </a:rPr>
              <a:t>위해서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절에 사용되는 </a:t>
            </a:r>
            <a:r>
              <a:rPr lang="ko-KR" altLang="en-US" sz="2000" b="1" dirty="0" err="1">
                <a:latin typeface="+mn-ea"/>
                <a:ea typeface="+mn-ea"/>
              </a:rPr>
              <a:t>컬럼인</a:t>
            </a:r>
            <a:r>
              <a:rPr lang="ko-KR" altLang="en-US" sz="2000" b="1" dirty="0">
                <a:latin typeface="+mn-ea"/>
                <a:ea typeface="+mn-ea"/>
              </a:rPr>
              <a:t> 사원 이름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인덱스로 생성한 후에 다시 한번 사원 이름으로 검색해보면 검색시간이 현저하게 줄어드는 것을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2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/>
              <a:t>조회 속도 비교하기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인덱스로 인해 검색시간이 현저하게 줄어드는 것을 증명하기 위한 실습을 위해서 사원 테이블을 복사해서 새로운 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latin typeface="+mn-ea"/>
                <a:ea typeface="+mn-ea"/>
              </a:rPr>
              <a:t>emp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테이블을 복사해서 새로운 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인덱스가 설정되어 있는지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테이블은 </a:t>
            </a:r>
            <a:r>
              <a:rPr lang="en-US" altLang="ko-KR" sz="2000" b="1" dirty="0">
                <a:latin typeface="+mn-ea"/>
                <a:ea typeface="+mn-ea"/>
              </a:rPr>
              <a:t>EMPNO </a:t>
            </a:r>
            <a:r>
              <a:rPr lang="ko-KR" altLang="en-US" sz="2000" b="1" dirty="0">
                <a:latin typeface="+mn-ea"/>
                <a:ea typeface="+mn-ea"/>
              </a:rPr>
              <a:t>칼럼에 인덱스가 존재하지만 </a:t>
            </a:r>
            <a:r>
              <a:rPr lang="en-US" altLang="ko-KR" sz="2000" b="1" dirty="0">
                <a:latin typeface="+mn-ea"/>
                <a:ea typeface="+mn-ea"/>
              </a:rPr>
              <a:t>EMP</a:t>
            </a:r>
            <a:r>
              <a:rPr lang="ko-KR" altLang="en-US" sz="2000" b="1" dirty="0">
                <a:latin typeface="+mn-ea"/>
                <a:ea typeface="+mn-ea"/>
              </a:rPr>
              <a:t>를 서브 쿼리로 복사한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대해서는 어떠한 인덱스도 존재하지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4957" y="13903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29388"/>
              </p:ext>
            </p:extLst>
          </p:nvPr>
        </p:nvGraphicFramePr>
        <p:xfrm>
          <a:off x="633673" y="2354200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DROP</a:t>
                      </a:r>
                      <a:r>
                        <a:rPr lang="en-US" altLang="ko-KR" sz="1800" baseline="0" dirty="0" smtClean="0"/>
                        <a:t> TABLE EMP01;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CREATE TABLE EMP01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AS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EMP;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85471"/>
              </p:ext>
            </p:extLst>
          </p:nvPr>
        </p:nvGraphicFramePr>
        <p:xfrm>
          <a:off x="629345" y="4149080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TABLE_NAME, INDEX_NAME, COLUMN_NAME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USER_IND_COLUMNS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WHERE TABLE_NAME IN('EMP', 'EMP01');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1982</Words>
  <Application>Microsoft Office PowerPoint</Application>
  <PresentationFormat>사용자 지정</PresentationFormat>
  <Paragraphs>320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510</cp:revision>
  <cp:lastPrinted>2016-04-03T23:53:51Z</cp:lastPrinted>
  <dcterms:created xsi:type="dcterms:W3CDTF">2010-01-22T01:09:25Z</dcterms:created>
  <dcterms:modified xsi:type="dcterms:W3CDTF">2022-05-19T05:26:53Z</dcterms:modified>
</cp:coreProperties>
</file>