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0" r:id="rId3"/>
    <p:sldId id="271" r:id="rId4"/>
    <p:sldId id="272" r:id="rId5"/>
    <p:sldId id="273" r:id="rId6"/>
    <p:sldId id="274" r:id="rId7"/>
    <p:sldId id="26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- 14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PL/SQL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기초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</a:t>
            </a:r>
            <a:r>
              <a:rPr lang="ko-KR" altLang="en-US" sz="2400" dirty="0" err="1"/>
              <a:t>대입문으로</a:t>
            </a:r>
            <a:r>
              <a:rPr lang="ko-KR" altLang="en-US" sz="2400" dirty="0"/>
              <a:t> 변수에 값 지정하기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에서는 변수의 값을 지정하거나 재지정하기 위해서 </a:t>
            </a:r>
            <a:r>
              <a:rPr lang="en-US" altLang="ko-KR" sz="2000" b="1" dirty="0">
                <a:latin typeface="+mn-ea"/>
                <a:ea typeface="+mn-ea"/>
              </a:rPr>
              <a:t>:=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.     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 := </a:t>
            </a:r>
            <a:r>
              <a:rPr lang="ko-KR" altLang="en-US" sz="2000" b="1" dirty="0">
                <a:latin typeface="+mn-ea"/>
                <a:ea typeface="+mn-ea"/>
              </a:rPr>
              <a:t>의 좌측에 새 값을 받기 위한 변수를 기술하고 우측에 저장할 값을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선언부에서</a:t>
            </a:r>
            <a:r>
              <a:rPr lang="ko-KR" altLang="en-US" sz="2000" b="1" dirty="0">
                <a:latin typeface="+mn-ea"/>
                <a:ea typeface="+mn-ea"/>
              </a:rPr>
              <a:t> 선언한 변수에 값을 할당하기 위해서는 </a:t>
            </a:r>
            <a:r>
              <a:rPr lang="en-US" altLang="ko-KR" sz="2000" b="1" dirty="0">
                <a:latin typeface="+mn-ea"/>
                <a:ea typeface="+mn-ea"/>
              </a:rPr>
              <a:t>:=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96769"/>
              </p:ext>
            </p:extLst>
          </p:nvPr>
        </p:nvGraphicFramePr>
        <p:xfrm>
          <a:off x="633673" y="1844824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1" dirty="0" smtClean="0"/>
                        <a:t>identifier</a:t>
                      </a:r>
                      <a:r>
                        <a:rPr lang="en-US" altLang="ko-KR" sz="1800" dirty="0" smtClean="0"/>
                        <a:t> := </a:t>
                      </a:r>
                      <a:r>
                        <a:rPr lang="en-US" altLang="ko-KR" sz="1800" i="1" dirty="0" smtClean="0"/>
                        <a:t>expression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91736"/>
              </p:ext>
            </p:extLst>
          </p:nvPr>
        </p:nvGraphicFramePr>
        <p:xfrm>
          <a:off x="629345" y="3212976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VEMPNO := 7788;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VENAME := 'SCOTT';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</a:t>
            </a:r>
            <a:r>
              <a:rPr lang="ko-KR" altLang="en-US" sz="2400" dirty="0" err="1"/>
              <a:t>대입문으로</a:t>
            </a:r>
            <a:r>
              <a:rPr lang="ko-KR" altLang="en-US" sz="2400" dirty="0"/>
              <a:t> 변수에 값 지정하기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변수의 </a:t>
            </a:r>
            <a:r>
              <a:rPr lang="ko-KR" altLang="en-US" sz="2000" b="1" dirty="0" smtClean="0">
                <a:latin typeface="+mn-ea"/>
                <a:ea typeface="+mn-ea"/>
              </a:rPr>
              <a:t>선언 및 </a:t>
            </a:r>
            <a:r>
              <a:rPr lang="ko-KR" altLang="en-US" sz="2000" b="1" dirty="0">
                <a:latin typeface="+mn-ea"/>
                <a:ea typeface="+mn-ea"/>
              </a:rPr>
              <a:t>할당을 하고 그 변수 값을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en-US" altLang="ko-KR" sz="2000" b="1" dirty="0">
                <a:latin typeface="+mn-ea"/>
                <a:ea typeface="+mn-ea"/>
              </a:rPr>
              <a:t>EXAM01</a:t>
            </a:r>
            <a:r>
              <a:rPr lang="ko-KR" altLang="en-US" sz="2000" b="1" dirty="0">
                <a:latin typeface="+mn-ea"/>
                <a:ea typeface="+mn-ea"/>
              </a:rPr>
              <a:t>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EXAM01.sql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9" name="_x147238600" descr="EMB000005d85a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844824"/>
            <a:ext cx="77200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0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</a:t>
            </a:r>
            <a:r>
              <a:rPr lang="ko-KR" altLang="en-US" sz="2400" dirty="0" err="1"/>
              <a:t>대입문으로</a:t>
            </a:r>
            <a:r>
              <a:rPr lang="ko-KR" altLang="en-US" sz="2400" dirty="0"/>
              <a:t> 변수에 값 지정하기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작성이 </a:t>
            </a:r>
            <a:r>
              <a:rPr lang="ko-KR" altLang="en-US" sz="2000" b="1" dirty="0">
                <a:latin typeface="+mn-ea"/>
                <a:ea typeface="+mn-ea"/>
              </a:rPr>
              <a:t>완료한 후에 파일을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&gt; </a:t>
            </a:r>
            <a:r>
              <a:rPr lang="ko-KR" altLang="en-US" sz="2000" b="1" dirty="0">
                <a:latin typeface="+mn-ea"/>
                <a:ea typeface="+mn-ea"/>
              </a:rPr>
              <a:t>프롬프트에 </a:t>
            </a:r>
            <a:r>
              <a:rPr lang="en-US" altLang="ko-KR" sz="2000" b="1" dirty="0">
                <a:latin typeface="+mn-ea"/>
                <a:ea typeface="+mn-ea"/>
              </a:rPr>
              <a:t>@EXAM01</a:t>
            </a:r>
            <a:r>
              <a:rPr lang="ko-KR" altLang="en-US" sz="2000" b="1" dirty="0">
                <a:latin typeface="+mn-ea"/>
                <a:ea typeface="+mn-ea"/>
              </a:rPr>
              <a:t>을 입력하면 </a:t>
            </a:r>
            <a:r>
              <a:rPr lang="en-US" altLang="ko-KR" sz="2000" b="1" dirty="0">
                <a:latin typeface="+mn-ea"/>
                <a:ea typeface="+mn-ea"/>
              </a:rPr>
              <a:t>EXAM01.sql </a:t>
            </a:r>
            <a:r>
              <a:rPr lang="ko-KR" altLang="en-US" sz="2000" b="1" dirty="0">
                <a:latin typeface="+mn-ea"/>
                <a:ea typeface="+mn-ea"/>
              </a:rPr>
              <a:t>파일 내부에 기술한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이 실행된 후 결과가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" name="_x147238600" descr="EMB000005d85a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354560"/>
            <a:ext cx="70278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</a:t>
            </a:r>
            <a:r>
              <a:rPr lang="ko-KR" altLang="en-US" sz="2400" dirty="0"/>
              <a:t>스칼라 변수</a:t>
            </a:r>
            <a:r>
              <a:rPr lang="en-US" altLang="ko-KR" sz="2400" dirty="0"/>
              <a:t>/</a:t>
            </a:r>
            <a:r>
              <a:rPr lang="ko-KR" altLang="en-US" sz="2400" dirty="0" err="1"/>
              <a:t>레퍼런스</a:t>
            </a:r>
            <a:r>
              <a:rPr lang="ko-KR" altLang="en-US" sz="2400" dirty="0"/>
              <a:t>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에서 변수를 선언하기 위해 사용할 수 있는 </a:t>
            </a:r>
            <a:r>
              <a:rPr lang="ko-KR" altLang="en-US" sz="2000" b="1" dirty="0" err="1">
                <a:latin typeface="+mn-ea"/>
                <a:ea typeface="+mn-ea"/>
              </a:rPr>
              <a:t>데이터형은</a:t>
            </a:r>
            <a:r>
              <a:rPr lang="ko-KR" altLang="en-US" sz="2000" b="1" dirty="0">
                <a:latin typeface="+mn-ea"/>
                <a:ea typeface="+mn-ea"/>
              </a:rPr>
              <a:t> 크게 스칼라</a:t>
            </a:r>
            <a:r>
              <a:rPr lang="en-US" altLang="ko-KR" sz="2000" b="1" dirty="0">
                <a:latin typeface="+mn-ea"/>
                <a:ea typeface="+mn-ea"/>
              </a:rPr>
              <a:t>(Scalar)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ko-KR" altLang="en-US" sz="2000" b="1" dirty="0" err="1">
                <a:latin typeface="+mn-ea"/>
                <a:ea typeface="+mn-ea"/>
              </a:rPr>
              <a:t>레퍼런스</a:t>
            </a:r>
            <a:r>
              <a:rPr lang="en-US" altLang="ko-KR" sz="2000" b="1" dirty="0">
                <a:latin typeface="+mn-ea"/>
                <a:ea typeface="+mn-ea"/>
              </a:rPr>
              <a:t>(Reference)</a:t>
            </a:r>
            <a:r>
              <a:rPr lang="ko-KR" altLang="en-US" sz="2000" b="1" dirty="0">
                <a:latin typeface="+mn-ea"/>
                <a:ea typeface="+mn-ea"/>
              </a:rPr>
              <a:t>로 나눌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스칼라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PL/SOL</a:t>
            </a:r>
            <a:r>
              <a:rPr lang="ko-KR" altLang="en-US" sz="2000" b="1" dirty="0">
                <a:latin typeface="+mn-ea"/>
                <a:ea typeface="+mn-ea"/>
              </a:rPr>
              <a:t>에서 변수를 선언할 때 사용되는 </a:t>
            </a:r>
            <a:r>
              <a:rPr lang="ko-KR" altLang="en-US" sz="2000" b="1" dirty="0" err="1">
                <a:latin typeface="+mn-ea"/>
                <a:ea typeface="+mn-ea"/>
              </a:rPr>
              <a:t>자료형은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 사용하던 </a:t>
            </a:r>
            <a:r>
              <a:rPr lang="ko-KR" altLang="en-US" sz="2000" b="1" dirty="0" smtClean="0">
                <a:latin typeface="+mn-ea"/>
                <a:ea typeface="+mn-ea"/>
              </a:rPr>
              <a:t>       </a:t>
            </a:r>
            <a:r>
              <a:rPr lang="ko-KR" altLang="en-US" sz="2000" b="1" dirty="0" err="1" smtClean="0">
                <a:latin typeface="+mn-ea"/>
                <a:ea typeface="+mn-ea"/>
              </a:rPr>
              <a:t>자료형과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거의 </a:t>
            </a:r>
            <a:r>
              <a:rPr lang="ko-KR" altLang="en-US" sz="2000" b="1" dirty="0" smtClean="0">
                <a:latin typeface="+mn-ea"/>
                <a:ea typeface="+mn-ea"/>
              </a:rPr>
              <a:t>유사함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숫자를 </a:t>
            </a:r>
            <a:r>
              <a:rPr lang="ko-KR" altLang="en-US" sz="2000" b="1" dirty="0">
                <a:latin typeface="+mn-ea"/>
                <a:ea typeface="+mn-ea"/>
              </a:rPr>
              <a:t>저장하려면 </a:t>
            </a:r>
            <a:r>
              <a:rPr lang="en-US" altLang="ko-KR" sz="2000" b="1" dirty="0">
                <a:latin typeface="+mn-ea"/>
                <a:ea typeface="+mn-ea"/>
              </a:rPr>
              <a:t>NUMBER</a:t>
            </a:r>
            <a:r>
              <a:rPr lang="ko-KR" altLang="en-US" sz="2000" b="1" dirty="0">
                <a:latin typeface="+mn-ea"/>
                <a:ea typeface="+mn-ea"/>
              </a:rPr>
              <a:t>를 사용하고 문자를 </a:t>
            </a:r>
            <a:r>
              <a:rPr lang="ko-KR" altLang="en-US" sz="2000" b="1" dirty="0" smtClean="0">
                <a:latin typeface="+mn-ea"/>
                <a:ea typeface="+mn-ea"/>
              </a:rPr>
              <a:t> 저장하려면 </a:t>
            </a:r>
            <a:r>
              <a:rPr lang="en-US" altLang="ko-KR" sz="2000" b="1" dirty="0">
                <a:latin typeface="+mn-ea"/>
                <a:ea typeface="+mn-ea"/>
              </a:rPr>
              <a:t>VARCHAR2</a:t>
            </a:r>
            <a:r>
              <a:rPr lang="ko-KR" altLang="en-US" sz="2000" b="1" dirty="0">
                <a:latin typeface="+mn-ea"/>
                <a:ea typeface="+mn-ea"/>
              </a:rPr>
              <a:t>를 사용해서 </a:t>
            </a:r>
            <a:r>
              <a:rPr lang="ko-KR" altLang="en-US" sz="2000" b="1" dirty="0" smtClean="0">
                <a:latin typeface="+mn-ea"/>
                <a:ea typeface="+mn-ea"/>
              </a:rPr>
              <a:t>선언함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레퍼런스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이전에 선언된 다른 변수 또는 데이터베이스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맞추어 변수를 선언하기 위해 </a:t>
            </a:r>
            <a:r>
              <a:rPr lang="en-US" altLang="ko-KR" sz="2000" b="1" dirty="0">
                <a:latin typeface="+mn-ea"/>
                <a:ea typeface="+mn-ea"/>
              </a:rPr>
              <a:t>%TYPE</a:t>
            </a:r>
            <a:r>
              <a:rPr lang="ko-KR" altLang="en-US" sz="2000" b="1" dirty="0">
                <a:latin typeface="+mn-ea"/>
                <a:ea typeface="+mn-ea"/>
              </a:rPr>
              <a:t>속성을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92677"/>
              </p:ext>
            </p:extLst>
          </p:nvPr>
        </p:nvGraphicFramePr>
        <p:xfrm>
          <a:off x="629345" y="3951716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VEMPNO NUMBER(4);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VENAME VARCHAR2(10);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49583"/>
              </p:ext>
            </p:extLst>
          </p:nvPr>
        </p:nvGraphicFramePr>
        <p:xfrm>
          <a:off x="629345" y="5868880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VEMPNO EMP.EMPNO%TYPE;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VENAME EMP.ENAME%TYPE;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</a:t>
            </a:r>
            <a:r>
              <a:rPr lang="ko-KR" altLang="en-US" sz="2400" dirty="0"/>
              <a:t>스칼라 변수</a:t>
            </a:r>
            <a:r>
              <a:rPr lang="en-US" altLang="ko-KR" sz="2400" dirty="0"/>
              <a:t>/</a:t>
            </a:r>
            <a:r>
              <a:rPr lang="ko-KR" altLang="en-US" sz="2400" dirty="0" err="1"/>
              <a:t>레퍼런스</a:t>
            </a:r>
            <a:r>
              <a:rPr lang="ko-KR" altLang="en-US" sz="2400" dirty="0"/>
              <a:t>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%</a:t>
            </a:r>
            <a:r>
              <a:rPr lang="en-US" altLang="ko-KR" sz="2000" b="1" dirty="0">
                <a:latin typeface="+mn-ea"/>
                <a:ea typeface="+mn-ea"/>
              </a:rPr>
              <a:t>TYPE</a:t>
            </a:r>
            <a:r>
              <a:rPr lang="ko-KR" altLang="en-US" sz="2000" b="1" dirty="0">
                <a:latin typeface="+mn-ea"/>
                <a:ea typeface="+mn-ea"/>
              </a:rPr>
              <a:t>속성을 사용하여 선언한 </a:t>
            </a:r>
            <a:r>
              <a:rPr lang="en-US" altLang="ko-KR" sz="2000" b="1" dirty="0">
                <a:latin typeface="+mn-ea"/>
                <a:ea typeface="+mn-ea"/>
              </a:rPr>
              <a:t>VEMPNO </a:t>
            </a:r>
            <a:r>
              <a:rPr lang="ko-KR" altLang="en-US" sz="2000" b="1" dirty="0">
                <a:latin typeface="+mn-ea"/>
                <a:ea typeface="+mn-ea"/>
              </a:rPr>
              <a:t>변수는 해당 테이블</a:t>
            </a:r>
            <a:r>
              <a:rPr lang="en-US" altLang="ko-KR" sz="2000" b="1" dirty="0" smtClean="0">
                <a:latin typeface="+mn-ea"/>
                <a:ea typeface="+mn-ea"/>
              </a:rPr>
              <a:t>(EMP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해당 </a:t>
            </a:r>
            <a:r>
              <a:rPr lang="ko-KR" altLang="en-US" sz="2000" b="1" dirty="0" smtClean="0">
                <a:latin typeface="+mn-ea"/>
                <a:ea typeface="+mn-ea"/>
              </a:rPr>
              <a:t> 칼럼</a:t>
            </a:r>
            <a:r>
              <a:rPr lang="en-US" altLang="ko-KR" sz="2000" b="1" dirty="0" smtClean="0">
                <a:latin typeface="+mn-ea"/>
                <a:ea typeface="+mn-ea"/>
              </a:rPr>
              <a:t>(EMPNO </a:t>
            </a:r>
            <a:r>
              <a:rPr lang="ko-KR" altLang="en-US" sz="2000" b="1" dirty="0">
                <a:latin typeface="+mn-ea"/>
                <a:ea typeface="+mn-ea"/>
              </a:rPr>
              <a:t>혹은 </a:t>
            </a:r>
            <a:r>
              <a:rPr lang="en-US" altLang="ko-KR" sz="2000" b="1" dirty="0" smtClean="0">
                <a:latin typeface="+mn-ea"/>
                <a:ea typeface="+mn-ea"/>
              </a:rPr>
              <a:t>ENAME)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err="1">
                <a:latin typeface="+mn-ea"/>
                <a:ea typeface="+mn-ea"/>
              </a:rPr>
              <a:t>자료형과</a:t>
            </a:r>
            <a:r>
              <a:rPr lang="ko-KR" altLang="en-US" sz="2000" b="1" dirty="0">
                <a:latin typeface="+mn-ea"/>
                <a:ea typeface="+mn-ea"/>
              </a:rPr>
              <a:t> 크기를 그대로 참조해서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모든 개발자가 테이블에 정의된 칼럼의 </a:t>
            </a:r>
            <a:r>
              <a:rPr lang="ko-KR" altLang="en-US" sz="2000" b="1" dirty="0" err="1">
                <a:latin typeface="+mn-ea"/>
                <a:ea typeface="+mn-ea"/>
              </a:rPr>
              <a:t>자료형과</a:t>
            </a:r>
            <a:r>
              <a:rPr lang="ko-KR" altLang="en-US" sz="2000" b="1" dirty="0">
                <a:latin typeface="+mn-ea"/>
                <a:ea typeface="+mn-ea"/>
              </a:rPr>
              <a:t> 크기를 모두 파악하고 있다면 별 문제가 없겠지만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대부분은 그렇지 못하기 때문에 </a:t>
            </a: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레퍼런스</a:t>
            </a:r>
            <a:r>
              <a:rPr lang="en-US" altLang="ko-KR" sz="2000" b="1" dirty="0">
                <a:latin typeface="+mn-ea"/>
                <a:ea typeface="+mn-ea"/>
              </a:rPr>
              <a:t>(REFERENCES) </a:t>
            </a:r>
            <a:r>
              <a:rPr lang="ko-KR" altLang="en-US" sz="2000" b="1" dirty="0">
                <a:latin typeface="+mn-ea"/>
                <a:ea typeface="+mn-ea"/>
              </a:rPr>
              <a:t>변수를 </a:t>
            </a:r>
            <a:r>
              <a:rPr lang="ko-KR" altLang="en-US" sz="2000" b="1" dirty="0" smtClean="0">
                <a:latin typeface="+mn-ea"/>
                <a:ea typeface="+mn-ea"/>
              </a:rPr>
              <a:t>제공함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자료형이</a:t>
            </a:r>
            <a:r>
              <a:rPr lang="ko-KR" altLang="en-US" sz="2000" b="1" dirty="0">
                <a:latin typeface="+mn-ea"/>
                <a:ea typeface="+mn-ea"/>
              </a:rPr>
              <a:t> 변경되더라도 칼럼의 </a:t>
            </a:r>
            <a:r>
              <a:rPr lang="ko-KR" altLang="en-US" sz="2000" b="1" dirty="0" err="1">
                <a:latin typeface="+mn-ea"/>
                <a:ea typeface="+mn-ea"/>
              </a:rPr>
              <a:t>자료형과</a:t>
            </a:r>
            <a:r>
              <a:rPr lang="ko-KR" altLang="en-US" sz="2000" b="1" dirty="0">
                <a:latin typeface="+mn-ea"/>
                <a:ea typeface="+mn-ea"/>
              </a:rPr>
              <a:t> 크기를 그대로 참조하기 때문에 굳이 </a:t>
            </a:r>
            <a:r>
              <a:rPr lang="ko-KR" altLang="en-US" sz="2000" b="1" dirty="0" err="1">
                <a:latin typeface="+mn-ea"/>
                <a:ea typeface="+mn-ea"/>
              </a:rPr>
              <a:t>레퍼런스</a:t>
            </a:r>
            <a:r>
              <a:rPr lang="ko-KR" altLang="en-US" sz="2000" b="1" dirty="0">
                <a:latin typeface="+mn-ea"/>
                <a:ea typeface="+mn-ea"/>
              </a:rPr>
              <a:t> 변수 선언을 수정할 필요가 없다는 장점이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1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</a:t>
            </a:r>
            <a:r>
              <a:rPr lang="ko-KR" altLang="en-US" sz="2400" dirty="0"/>
              <a:t>스칼라 변수</a:t>
            </a:r>
            <a:r>
              <a:rPr lang="en-US" altLang="ko-KR" sz="2400" dirty="0"/>
              <a:t>/</a:t>
            </a:r>
            <a:r>
              <a:rPr lang="ko-KR" altLang="en-US" sz="2400" dirty="0" err="1"/>
              <a:t>레퍼런스</a:t>
            </a:r>
            <a:r>
              <a:rPr lang="ko-KR" altLang="en-US" sz="2400" dirty="0"/>
              <a:t>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%TYPE</a:t>
            </a:r>
            <a:r>
              <a:rPr lang="ko-KR" altLang="en-US" sz="2000" b="1" dirty="0" smtClean="0">
                <a:latin typeface="+mn-ea"/>
                <a:ea typeface="+mn-ea"/>
              </a:rPr>
              <a:t>가 컬럼 </a:t>
            </a:r>
            <a:r>
              <a:rPr lang="ko-KR" altLang="en-US" sz="2000" b="1" dirty="0">
                <a:latin typeface="+mn-ea"/>
                <a:ea typeface="+mn-ea"/>
              </a:rPr>
              <a:t>단위로 참조한다면 </a:t>
            </a:r>
            <a:r>
              <a:rPr lang="ko-KR" altLang="en-US" sz="2000" b="1" dirty="0" smtClean="0">
                <a:latin typeface="+mn-ea"/>
                <a:ea typeface="+mn-ea"/>
              </a:rPr>
              <a:t>행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단위로 참조하는 </a:t>
            </a:r>
            <a:r>
              <a:rPr lang="en-US" altLang="ko-KR" sz="2000" b="1" dirty="0">
                <a:latin typeface="+mn-ea"/>
                <a:ea typeface="+mn-ea"/>
              </a:rPr>
              <a:t>%ROWTYPE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 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데이터베이스의 테이블 또는 </a:t>
            </a:r>
            <a:r>
              <a:rPr lang="en-US" altLang="ko-KR" sz="2000" b="1" dirty="0">
                <a:latin typeface="+mn-ea"/>
                <a:ea typeface="+mn-ea"/>
              </a:rPr>
              <a:t>VIEW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smtClean="0">
                <a:latin typeface="+mn-ea"/>
                <a:ea typeface="+mn-ea"/>
              </a:rPr>
              <a:t>컬럼을 </a:t>
            </a:r>
            <a:r>
              <a:rPr lang="en-US" altLang="ko-KR" sz="2000" b="1" dirty="0">
                <a:latin typeface="+mn-ea"/>
                <a:ea typeface="+mn-ea"/>
              </a:rPr>
              <a:t>RECORD</a:t>
            </a:r>
            <a:r>
              <a:rPr lang="ko-KR" altLang="en-US" sz="2000" b="1" dirty="0">
                <a:latin typeface="+mn-ea"/>
                <a:ea typeface="+mn-ea"/>
              </a:rPr>
              <a:t>로 선언하기 위하여 </a:t>
            </a:r>
            <a:r>
              <a:rPr lang="en-US" altLang="ko-KR" sz="2000" b="1" dirty="0">
                <a:latin typeface="+mn-ea"/>
                <a:ea typeface="+mn-ea"/>
              </a:rPr>
              <a:t>%ROWTYPE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테이블 이름을 </a:t>
            </a:r>
            <a:r>
              <a:rPr lang="en-US" altLang="ko-KR" sz="2000" b="1" dirty="0">
                <a:latin typeface="+mn-ea"/>
                <a:ea typeface="+mn-ea"/>
              </a:rPr>
              <a:t>%ROWTYPE </a:t>
            </a:r>
            <a:r>
              <a:rPr lang="ko-KR" altLang="en-US" sz="2000" b="1" dirty="0">
                <a:latin typeface="+mn-ea"/>
                <a:ea typeface="+mn-ea"/>
              </a:rPr>
              <a:t>앞에 </a:t>
            </a:r>
            <a:r>
              <a:rPr lang="ko-KR" altLang="en-US" sz="2000" b="1" dirty="0" err="1">
                <a:latin typeface="+mn-ea"/>
                <a:ea typeface="+mn-ea"/>
              </a:rPr>
              <a:t>접두어를</a:t>
            </a:r>
            <a:r>
              <a:rPr lang="ko-KR" altLang="en-US" sz="2000" b="1" dirty="0">
                <a:latin typeface="+mn-ea"/>
                <a:ea typeface="+mn-ea"/>
              </a:rPr>
              <a:t> 붙여 </a:t>
            </a:r>
            <a:r>
              <a:rPr lang="en-US" altLang="ko-KR" sz="2000" b="1" dirty="0">
                <a:latin typeface="+mn-ea"/>
                <a:ea typeface="+mn-ea"/>
              </a:rPr>
              <a:t>RECORD</a:t>
            </a:r>
            <a:r>
              <a:rPr lang="ko-KR" altLang="en-US" sz="2000" b="1" dirty="0" smtClean="0">
                <a:latin typeface="+mn-ea"/>
                <a:ea typeface="+mn-ea"/>
              </a:rPr>
              <a:t>를      </a:t>
            </a:r>
            <a:r>
              <a:rPr lang="ko-KR" altLang="en-US" sz="2000" b="1" dirty="0">
                <a:latin typeface="+mn-ea"/>
                <a:ea typeface="+mn-ea"/>
              </a:rPr>
              <a:t>선언하고 </a:t>
            </a:r>
            <a:r>
              <a:rPr lang="en-US" altLang="ko-KR" sz="2000" b="1" dirty="0">
                <a:latin typeface="+mn-ea"/>
                <a:ea typeface="+mn-ea"/>
              </a:rPr>
              <a:t>FIELD</a:t>
            </a:r>
            <a:r>
              <a:rPr lang="ko-KR" altLang="en-US" sz="2000" b="1" dirty="0">
                <a:latin typeface="+mn-ea"/>
                <a:ea typeface="+mn-ea"/>
              </a:rPr>
              <a:t>는 테이블이나 </a:t>
            </a:r>
            <a:r>
              <a:rPr lang="en-US" altLang="ko-KR" sz="2000" b="1" dirty="0">
                <a:latin typeface="+mn-ea"/>
                <a:ea typeface="+mn-ea"/>
              </a:rPr>
              <a:t>VIEW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en-US" altLang="ko-KR" sz="2000" b="1" dirty="0">
                <a:latin typeface="+mn-ea"/>
                <a:ea typeface="+mn-ea"/>
              </a:rPr>
              <a:t>COLUMN</a:t>
            </a:r>
            <a:r>
              <a:rPr lang="ko-KR" altLang="en-US" sz="2000" b="1" dirty="0">
                <a:latin typeface="+mn-ea"/>
                <a:ea typeface="+mn-ea"/>
              </a:rPr>
              <a:t>명과 데이터 타입과 </a:t>
            </a:r>
            <a:r>
              <a:rPr lang="en-US" altLang="ko-KR" sz="2000" b="1" dirty="0">
                <a:latin typeface="+mn-ea"/>
                <a:ea typeface="+mn-ea"/>
              </a:rPr>
              <a:t>LENGTH</a:t>
            </a:r>
            <a:r>
              <a:rPr lang="ko-KR" altLang="en-US" sz="2000" b="1" dirty="0">
                <a:latin typeface="+mn-ea"/>
                <a:ea typeface="+mn-ea"/>
              </a:rPr>
              <a:t>을 그대로 가져올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%ROWTYPE</a:t>
            </a:r>
            <a:r>
              <a:rPr lang="ko-KR" altLang="en-US" sz="2000" b="1" dirty="0">
                <a:latin typeface="+mn-ea"/>
                <a:ea typeface="+mn-ea"/>
              </a:rPr>
              <a:t>을 사용 시 장점은 특정 테이블의 컬럼의 개수와 데이터 형식을 </a:t>
            </a:r>
            <a:r>
              <a:rPr lang="ko-KR" altLang="en-US" sz="2000" b="1" dirty="0" smtClean="0">
                <a:latin typeface="+mn-ea"/>
                <a:ea typeface="+mn-ea"/>
              </a:rPr>
              <a:t>모르더라도 </a:t>
            </a:r>
            <a:r>
              <a:rPr lang="ko-KR" altLang="en-US" sz="2000" b="1" dirty="0">
                <a:latin typeface="+mn-ea"/>
                <a:ea typeface="+mn-ea"/>
              </a:rPr>
              <a:t>지정할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문장으로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검색할 때 </a:t>
            </a:r>
            <a:r>
              <a:rPr lang="ko-KR" altLang="en-US" sz="2000" b="1" dirty="0" smtClean="0">
                <a:latin typeface="+mn-ea"/>
                <a:ea typeface="+mn-ea"/>
              </a:rPr>
              <a:t>유리함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76682"/>
              </p:ext>
            </p:extLst>
          </p:nvPr>
        </p:nvGraphicFramePr>
        <p:xfrm>
          <a:off x="633673" y="3717032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VEMP EMP%ROWTYPE;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1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PL/SQL</a:t>
            </a:r>
            <a:r>
              <a:rPr lang="ko-KR" altLang="en-US" sz="2400" dirty="0"/>
              <a:t>에서 </a:t>
            </a:r>
            <a:r>
              <a:rPr lang="en-US" altLang="ko-KR" sz="2400" dirty="0"/>
              <a:t>SELECT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111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데이터베이스에서 정보를 추출할 필요가 있을 때 또는 데이터베이스로 변경된 내용을 적용할 필요가 있을 때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 있는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명령을 </a:t>
            </a:r>
            <a:r>
              <a:rPr lang="ko-KR" altLang="en-US" sz="2000" b="1" dirty="0" smtClean="0">
                <a:latin typeface="+mn-ea"/>
                <a:ea typeface="+mn-ea"/>
              </a:rPr>
              <a:t>지원함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테이블의 행에서 질의된 값을 변수에 할당시키기 위해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문장을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문은 </a:t>
            </a:r>
            <a:r>
              <a:rPr lang="en-US" altLang="ko-KR" sz="2000" b="1" dirty="0">
                <a:latin typeface="+mn-ea"/>
                <a:ea typeface="+mn-ea"/>
              </a:rPr>
              <a:t>INTO</a:t>
            </a:r>
            <a:r>
              <a:rPr lang="ko-KR" altLang="en-US" sz="2000" b="1" dirty="0">
                <a:latin typeface="+mn-ea"/>
                <a:ea typeface="+mn-ea"/>
              </a:rPr>
              <a:t>절이 필요한데</a:t>
            </a:r>
            <a:r>
              <a:rPr lang="en-US" altLang="ko-KR" sz="2000" b="1" dirty="0">
                <a:latin typeface="+mn-ea"/>
                <a:ea typeface="+mn-ea"/>
              </a:rPr>
              <a:t>, INTO</a:t>
            </a:r>
            <a:r>
              <a:rPr lang="ko-KR" altLang="en-US" sz="2000" b="1" dirty="0">
                <a:latin typeface="+mn-ea"/>
                <a:ea typeface="+mn-ea"/>
              </a:rPr>
              <a:t>절에는 데이터를 </a:t>
            </a:r>
            <a:r>
              <a:rPr lang="ko-KR" altLang="en-US" sz="2000" b="1" dirty="0" smtClean="0">
                <a:latin typeface="+mn-ea"/>
                <a:ea typeface="+mn-ea"/>
              </a:rPr>
              <a:t>저장할      </a:t>
            </a:r>
            <a:r>
              <a:rPr lang="ko-KR" altLang="en-US" sz="2000" b="1" dirty="0">
                <a:latin typeface="+mn-ea"/>
                <a:ea typeface="+mn-ea"/>
              </a:rPr>
              <a:t>변수를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절에 있는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INTO</a:t>
            </a:r>
            <a:r>
              <a:rPr lang="ko-KR" altLang="en-US" sz="2000" b="1" dirty="0">
                <a:latin typeface="+mn-ea"/>
                <a:ea typeface="+mn-ea"/>
              </a:rPr>
              <a:t>절에 있는 변수와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대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대응을 하기에 개수와 데이터의 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길이가 일치하여야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문은 </a:t>
            </a:r>
            <a:r>
              <a:rPr lang="en-US" altLang="ko-KR" sz="2000" b="1" dirty="0">
                <a:latin typeface="+mn-ea"/>
                <a:ea typeface="+mn-ea"/>
              </a:rPr>
              <a:t>INTO</a:t>
            </a:r>
            <a:r>
              <a:rPr lang="ko-KR" altLang="en-US" sz="2000" b="1" dirty="0">
                <a:latin typeface="+mn-ea"/>
                <a:ea typeface="+mn-ea"/>
              </a:rPr>
              <a:t>절에 의해 하나의 행만을 저장할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PL/SQL</a:t>
            </a:r>
            <a:r>
              <a:rPr lang="ko-KR" altLang="en-US" sz="2400" dirty="0"/>
              <a:t>에서 </a:t>
            </a:r>
            <a:r>
              <a:rPr lang="en-US" altLang="ko-KR" sz="2400" dirty="0"/>
              <a:t>SELECT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827"/>
              </p:ext>
            </p:extLst>
          </p:nvPr>
        </p:nvGraphicFramePr>
        <p:xfrm>
          <a:off x="633673" y="83671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</a:t>
                      </a:r>
                      <a:r>
                        <a:rPr lang="en-US" altLang="ko-KR" sz="1800" i="1" dirty="0" err="1" smtClean="0"/>
                        <a:t>select_list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INTO {</a:t>
                      </a:r>
                      <a:r>
                        <a:rPr lang="en-US" altLang="ko-KR" sz="1800" i="1" dirty="0" smtClean="0"/>
                        <a:t>variable_name1[,variable_name2,..] | </a:t>
                      </a:r>
                      <a:r>
                        <a:rPr lang="en-US" altLang="ko-KR" sz="1800" i="1" dirty="0" err="1" smtClean="0"/>
                        <a:t>record_name</a:t>
                      </a:r>
                      <a:r>
                        <a:rPr lang="en-US" altLang="ko-KR" sz="1800" dirty="0" smtClean="0"/>
                        <a:t>}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</a:t>
                      </a:r>
                      <a:r>
                        <a:rPr lang="en-US" altLang="ko-KR" sz="1800" i="1" dirty="0" err="1" smtClean="0"/>
                        <a:t>table_name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WHERE </a:t>
                      </a:r>
                      <a:r>
                        <a:rPr lang="en-US" altLang="ko-KR" sz="1800" i="1" dirty="0" smtClean="0"/>
                        <a:t>condition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63098"/>
              </p:ext>
            </p:extLst>
          </p:nvPr>
        </p:nvGraphicFramePr>
        <p:xfrm>
          <a:off x="620157" y="2276872"/>
          <a:ext cx="7924800" cy="2909991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구문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select_list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열의 목록이며 행 함수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 함수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표현식을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기술할 수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있음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variable_name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읽어들인 값을 저장하기 위한 스칼라 변수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record_name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읽어 들인 값을 저장하기 위한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PL/SQL RECORD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6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Condition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변수와 상수를 포함하여 열명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상수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비교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연산자로 구성되며 오직 하나의 값을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RETURN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할 수 있는 조건이어야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3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PL/SQL</a:t>
            </a:r>
            <a:r>
              <a:rPr lang="ko-KR" altLang="en-US" sz="2400" dirty="0"/>
              <a:t>에서 </a:t>
            </a:r>
            <a:r>
              <a:rPr lang="en-US" altLang="ko-KR" sz="2400" dirty="0"/>
              <a:t>SELECT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VEMPNO</a:t>
            </a:r>
            <a:r>
              <a:rPr lang="en-US" altLang="ko-KR" sz="2000" b="1" dirty="0">
                <a:latin typeface="+mn-ea"/>
                <a:ea typeface="+mn-ea"/>
              </a:rPr>
              <a:t>, VENAME </a:t>
            </a:r>
            <a:r>
              <a:rPr lang="ko-KR" altLang="en-US" sz="2000" b="1" dirty="0">
                <a:latin typeface="+mn-ea"/>
                <a:ea typeface="+mn-ea"/>
              </a:rPr>
              <a:t>변수는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(EMPNO, ENAME)</a:t>
            </a:r>
            <a:r>
              <a:rPr lang="ko-KR" altLang="en-US" sz="2000" b="1" dirty="0">
                <a:latin typeface="+mn-ea"/>
                <a:ea typeface="+mn-ea"/>
              </a:rPr>
              <a:t>과 동일한 </a:t>
            </a:r>
            <a:r>
              <a:rPr lang="ko-KR" altLang="en-US" sz="2000" b="1" dirty="0" err="1">
                <a:latin typeface="+mn-ea"/>
                <a:ea typeface="+mn-ea"/>
              </a:rPr>
              <a:t>데이터형을</a:t>
            </a:r>
            <a:r>
              <a:rPr lang="ko-KR" altLang="en-US" sz="2000" b="1" dirty="0">
                <a:latin typeface="+mn-ea"/>
                <a:ea typeface="+mn-ea"/>
              </a:rPr>
              <a:t> 갖도록 하기 위해서 </a:t>
            </a:r>
            <a:r>
              <a:rPr lang="en-US" altLang="ko-KR" sz="2000" b="1" dirty="0">
                <a:latin typeface="+mn-ea"/>
                <a:ea typeface="+mn-ea"/>
              </a:rPr>
              <a:t>%TYPE </a:t>
            </a:r>
            <a:r>
              <a:rPr lang="ko-KR" altLang="en-US" sz="2000" b="1" dirty="0">
                <a:latin typeface="+mn-ea"/>
                <a:ea typeface="+mn-ea"/>
              </a:rPr>
              <a:t>속성을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INTO </a:t>
            </a:r>
            <a:r>
              <a:rPr lang="ko-KR" altLang="en-US" sz="2000" b="1" dirty="0">
                <a:latin typeface="+mn-ea"/>
                <a:ea typeface="+mn-ea"/>
              </a:rPr>
              <a:t>절의 변수는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에서 기술한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데이터형뿐만</a:t>
            </a:r>
            <a:r>
              <a:rPr lang="ko-KR" altLang="en-US" sz="2000" b="1" dirty="0">
                <a:latin typeface="+mn-ea"/>
                <a:ea typeface="+mn-ea"/>
              </a:rPr>
              <a:t> 아니라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   수와도 </a:t>
            </a:r>
            <a:r>
              <a:rPr lang="ko-KR" altLang="en-US" sz="2000" b="1" dirty="0">
                <a:latin typeface="+mn-ea"/>
                <a:ea typeface="+mn-ea"/>
              </a:rPr>
              <a:t>일치해야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25858"/>
              </p:ext>
            </p:extLst>
          </p:nvPr>
        </p:nvGraphicFramePr>
        <p:xfrm>
          <a:off x="633673" y="836712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SELECT EMPNO, ENAME INTO VEMPNO, VENAME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FROM EMP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ENAME='SCOTT';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6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PL/SQL</a:t>
            </a:r>
            <a:r>
              <a:rPr lang="ko-KR" altLang="en-US" sz="2400" dirty="0"/>
              <a:t>에서 </a:t>
            </a:r>
            <a:r>
              <a:rPr lang="en-US" altLang="ko-KR" sz="2400" dirty="0"/>
              <a:t>SELECT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테이블에서 사원번호와 이름을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:EXAM02.sql)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" name="_x147238600" descr="EMB000005d85a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28875"/>
            <a:ext cx="73152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Oracle's Procedural Language extension to SQL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smtClean="0">
                <a:latin typeface="+mn-ea"/>
                <a:ea typeface="+mn-ea"/>
              </a:rPr>
              <a:t>약자임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문장에서 </a:t>
            </a:r>
            <a:r>
              <a:rPr lang="ko-KR" altLang="en-US" sz="2000" b="1" dirty="0" smtClean="0">
                <a:latin typeface="+mn-ea"/>
                <a:ea typeface="+mn-ea"/>
              </a:rPr>
              <a:t>변수 정의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조건 처리</a:t>
            </a:r>
            <a:r>
              <a:rPr lang="en-US" altLang="ko-KR" sz="2000" b="1" dirty="0">
                <a:latin typeface="+mn-ea"/>
                <a:ea typeface="+mn-ea"/>
              </a:rPr>
              <a:t>(IF), </a:t>
            </a:r>
            <a:r>
              <a:rPr lang="ko-KR" altLang="en-US" sz="2000" b="1" dirty="0">
                <a:latin typeface="+mn-ea"/>
                <a:ea typeface="+mn-ea"/>
              </a:rPr>
              <a:t>반복처리</a:t>
            </a:r>
            <a:r>
              <a:rPr lang="en-US" altLang="ko-KR" sz="2000" b="1" dirty="0">
                <a:latin typeface="+mn-ea"/>
                <a:ea typeface="+mn-ea"/>
              </a:rPr>
              <a:t>(LOOP, WHILE, FOR)</a:t>
            </a:r>
            <a:r>
              <a:rPr lang="ko-KR" altLang="en-US" sz="2000" b="1" dirty="0">
                <a:latin typeface="+mn-ea"/>
                <a:ea typeface="+mn-ea"/>
              </a:rPr>
              <a:t>등을 지원하며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자체에 내장되어 있는 절차적 언어</a:t>
            </a:r>
            <a:r>
              <a:rPr lang="en-US" altLang="ko-KR" sz="2000" b="1" dirty="0">
                <a:latin typeface="+mn-ea"/>
                <a:ea typeface="+mn-ea"/>
              </a:rPr>
              <a:t>(Procedure Language)</a:t>
            </a:r>
            <a:r>
              <a:rPr lang="ko-KR" altLang="en-US" sz="2000" b="1" dirty="0">
                <a:latin typeface="+mn-ea"/>
                <a:ea typeface="+mn-ea"/>
              </a:rPr>
              <a:t>로서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의 단점을 </a:t>
            </a:r>
            <a:r>
              <a:rPr lang="ko-KR" altLang="en-US" sz="2000" b="1" dirty="0" smtClean="0">
                <a:latin typeface="+mn-ea"/>
                <a:ea typeface="+mn-ea"/>
              </a:rPr>
              <a:t>보완해 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사에서는 데이터베이스 내의 데이터를 조작하기 위해서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과 함께 </a:t>
            </a: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제공해 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PL/SQL</a:t>
            </a:r>
            <a:r>
              <a:rPr lang="ko-KR" altLang="en-US" sz="2400" dirty="0"/>
              <a:t>에서 </a:t>
            </a:r>
            <a:r>
              <a:rPr lang="en-US" altLang="ko-KR" sz="2400" dirty="0"/>
              <a:t>SELECT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작성이 완료한 후에 파일을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&gt; </a:t>
            </a:r>
            <a:r>
              <a:rPr lang="ko-KR" altLang="en-US" sz="2000" b="1" dirty="0">
                <a:latin typeface="+mn-ea"/>
                <a:ea typeface="+mn-ea"/>
              </a:rPr>
              <a:t>프롬프트에 </a:t>
            </a:r>
            <a:r>
              <a:rPr lang="en-US" altLang="ko-KR" sz="2000" b="1" dirty="0">
                <a:latin typeface="+mn-ea"/>
                <a:ea typeface="+mn-ea"/>
              </a:rPr>
              <a:t>@</a:t>
            </a:r>
            <a:r>
              <a:rPr lang="ko-KR" altLang="en-US" sz="2000" b="1" dirty="0">
                <a:latin typeface="+mn-ea"/>
                <a:ea typeface="+mn-ea"/>
              </a:rPr>
              <a:t>파일명을 입력하면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 내부에 기술한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 smtClean="0">
                <a:latin typeface="+mn-ea"/>
                <a:ea typeface="+mn-ea"/>
              </a:rPr>
              <a:t>이    </a:t>
            </a:r>
            <a:r>
              <a:rPr lang="ko-KR" altLang="en-US" sz="2000" b="1" dirty="0">
                <a:latin typeface="+mn-ea"/>
                <a:ea typeface="+mn-ea"/>
              </a:rPr>
              <a:t>실행된 후 결과가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9" name="_x147238840" descr="EMB000005d85a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346176"/>
            <a:ext cx="7454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0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PL/SQL </a:t>
            </a:r>
            <a:r>
              <a:rPr lang="ko-KR" altLang="en-US" sz="2400" dirty="0"/>
              <a:t>테이블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51845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ko-KR" altLang="en-US" sz="2000" b="1" dirty="0" err="1">
                <a:latin typeface="+mn-ea"/>
                <a:ea typeface="+mn-ea"/>
              </a:rPr>
              <a:t>로우에</a:t>
            </a:r>
            <a:r>
              <a:rPr lang="ko-KR" altLang="en-US" sz="2000" b="1" dirty="0">
                <a:latin typeface="+mn-ea"/>
                <a:ea typeface="+mn-ea"/>
              </a:rPr>
              <a:t> 대해 배열처럼 액세스하기 위해 </a:t>
            </a:r>
            <a:r>
              <a:rPr lang="ko-KR" altLang="en-US" sz="2000" b="1" dirty="0" err="1">
                <a:latin typeface="+mn-ea"/>
                <a:ea typeface="+mn-ea"/>
              </a:rPr>
              <a:t>기본키를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배열과 유사하고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        액세스하기 </a:t>
            </a:r>
            <a:r>
              <a:rPr lang="ko-KR" altLang="en-US" sz="2000" b="1" dirty="0">
                <a:latin typeface="+mn-ea"/>
                <a:ea typeface="+mn-ea"/>
              </a:rPr>
              <a:t>위해 </a:t>
            </a:r>
            <a:r>
              <a:rPr lang="en-US" altLang="ko-KR" sz="2000" b="1" dirty="0">
                <a:latin typeface="+mn-ea"/>
                <a:ea typeface="+mn-ea"/>
              </a:rPr>
              <a:t>BINARY_INTEGER </a:t>
            </a:r>
            <a:r>
              <a:rPr lang="en-US" altLang="ko-KR" sz="2000" b="1" dirty="0" smtClean="0">
                <a:latin typeface="+mn-ea"/>
                <a:ea typeface="+mn-ea"/>
              </a:rPr>
              <a:t>       </a:t>
            </a:r>
            <a:r>
              <a:rPr lang="ko-KR" altLang="en-US" sz="2000" b="1" dirty="0" err="1" smtClean="0">
                <a:latin typeface="+mn-ea"/>
                <a:ea typeface="+mn-ea"/>
              </a:rPr>
              <a:t>데이터형의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기본키와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테이블 </a:t>
            </a:r>
            <a:r>
              <a:rPr lang="ko-KR" altLang="en-US" sz="2000" b="1" dirty="0" smtClean="0">
                <a:latin typeface="+mn-ea"/>
                <a:ea typeface="+mn-ea"/>
              </a:rPr>
              <a:t> 요소를 </a:t>
            </a:r>
            <a:r>
              <a:rPr lang="ko-KR" altLang="en-US" sz="2000" b="1" dirty="0">
                <a:latin typeface="+mn-ea"/>
                <a:ea typeface="+mn-ea"/>
              </a:rPr>
              <a:t>저장하는 스칼라 또는 </a:t>
            </a:r>
            <a:r>
              <a:rPr lang="ko-KR" altLang="en-US" sz="2000" b="1" dirty="0" smtClean="0">
                <a:latin typeface="+mn-ea"/>
                <a:ea typeface="+mn-ea"/>
              </a:rPr>
              <a:t>레코드  </a:t>
            </a:r>
            <a:r>
              <a:rPr lang="ko-KR" altLang="en-US" sz="2000" b="1" dirty="0" err="1">
                <a:latin typeface="+mn-ea"/>
                <a:ea typeface="+mn-ea"/>
              </a:rPr>
              <a:t>데이터형의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포함해야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또한 이들은 동적으로 자유롭게 증가할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13990"/>
              </p:ext>
            </p:extLst>
          </p:nvPr>
        </p:nvGraphicFramePr>
        <p:xfrm>
          <a:off x="5765105" y="1219200"/>
          <a:ext cx="3505200" cy="420052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Primary key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Column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. . . . .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. . . . .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SMITH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ALLEN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WARD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. . . . .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. . . . .</a:t>
                      </a:r>
                    </a:p>
                  </a:txBody>
                  <a:tcPr marL="64770" marR="64770" marT="17907" marB="17907" anchor="ctr" horzOverflow="overflow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BINARY_INTEGER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스칼라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PL/SQL </a:t>
            </a:r>
            <a:r>
              <a:rPr lang="ko-KR" altLang="en-US" sz="2400" dirty="0"/>
              <a:t>테이블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57770"/>
              </p:ext>
            </p:extLst>
          </p:nvPr>
        </p:nvGraphicFramePr>
        <p:xfrm>
          <a:off x="633673" y="83671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TYPE </a:t>
                      </a:r>
                      <a:r>
                        <a:rPr lang="en-US" altLang="ko-KR" sz="1800" i="1" dirty="0" err="1" smtClean="0"/>
                        <a:t>table_type_name</a:t>
                      </a:r>
                      <a:r>
                        <a:rPr lang="en-US" altLang="ko-KR" sz="1800" dirty="0" smtClean="0"/>
                        <a:t> IS TABLE OF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{</a:t>
                      </a:r>
                      <a:r>
                        <a:rPr lang="en-US" altLang="ko-KR" sz="1800" i="1" dirty="0" err="1" smtClean="0"/>
                        <a:t>column_type</a:t>
                      </a:r>
                      <a:r>
                        <a:rPr lang="en-US" altLang="ko-KR" sz="1800" i="1" dirty="0" smtClean="0"/>
                        <a:t> | </a:t>
                      </a:r>
                      <a:r>
                        <a:rPr lang="en-US" altLang="ko-KR" sz="1800" i="1" dirty="0" err="1" smtClean="0"/>
                        <a:t>variable</a:t>
                      </a:r>
                      <a:r>
                        <a:rPr lang="en-US" altLang="ko-KR" sz="1800" dirty="0" err="1" smtClean="0"/>
                        <a:t>%TYPE</a:t>
                      </a:r>
                      <a:r>
                        <a:rPr lang="en-US" altLang="ko-KR" sz="1800" dirty="0" smtClean="0"/>
                        <a:t> |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i="1" dirty="0" err="1" smtClean="0"/>
                        <a:t>table.column</a:t>
                      </a:r>
                      <a:r>
                        <a:rPr lang="en-US" altLang="ko-KR" sz="1800" dirty="0" err="1" smtClean="0"/>
                        <a:t>%TYPE</a:t>
                      </a:r>
                      <a:r>
                        <a:rPr lang="en-US" altLang="ko-KR" sz="1800" dirty="0" smtClean="0"/>
                        <a:t>} [NOT NULL]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[INDEX BY BINARY_INTEGER];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identifier </a:t>
                      </a:r>
                      <a:r>
                        <a:rPr lang="en-US" altLang="ko-KR" sz="1800" i="1" dirty="0" err="1" smtClean="0"/>
                        <a:t>table_type_name</a:t>
                      </a:r>
                      <a:r>
                        <a:rPr lang="en-US" altLang="ko-KR" sz="1800" i="1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609942"/>
              </p:ext>
            </p:extLst>
          </p:nvPr>
        </p:nvGraphicFramePr>
        <p:xfrm>
          <a:off x="629345" y="2132856"/>
          <a:ext cx="7848600" cy="233785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구문 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table_type_name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테이블형의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이름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column_type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DATE, NUMBER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과 같은 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스칼라</a:t>
                      </a:r>
                      <a:r>
                        <a:rPr lang="ko-KR" altLang="en-US" sz="1800" b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identifier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테이블을 나타내는 식별자의 이름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9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PL/SQL </a:t>
            </a:r>
            <a:r>
              <a:rPr lang="ko-KR" altLang="en-US" sz="2400" dirty="0"/>
              <a:t>테이블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TABLE </a:t>
            </a:r>
            <a:r>
              <a:rPr lang="ko-KR" altLang="en-US" sz="2000" b="1" dirty="0">
                <a:latin typeface="+mn-ea"/>
                <a:ea typeface="+mn-ea"/>
              </a:rPr>
              <a:t>변수를 사용하여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테이블에서 이름과 업무를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:EXAM03.sql)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1999"/>
              </p:ext>
            </p:extLst>
          </p:nvPr>
        </p:nvGraphicFramePr>
        <p:xfrm>
          <a:off x="633673" y="2439920"/>
          <a:ext cx="8632304" cy="3601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SET SERVEROUTPUT ON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DECLARE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--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테이블 타입을 정의 </a:t>
                      </a:r>
                    </a:p>
                    <a:p>
                      <a:pPr algn="l"/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TYPE  ENAME_TABLE_TYPE IS TABLE OF EMP.ENAME%TYPE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INDEX BY BINARY_INTEGER;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TYPE  JOB_TABLE_TYPE IS TABLE OF EMP.JOB%TYPE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INDEX BY BINARY_INTEGER;</a:t>
                      </a:r>
                    </a:p>
                    <a:p>
                      <a:pPr algn="l"/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--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테이블 타입으로 변수 선언</a:t>
                      </a:r>
                    </a:p>
                    <a:p>
                      <a:pPr algn="l"/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ENAME_TABLE  ENAME_TABLE_TYPE;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JOB_TABLE  JOB_TABLE_TYPE;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I BINARY_INTEGER := 0;</a:t>
                      </a:r>
                      <a:endParaRPr lang="en-US" altLang="ko-KR" sz="1800" b="0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6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PL/SQL </a:t>
            </a:r>
            <a:r>
              <a:rPr lang="ko-KR" altLang="en-US" sz="2400" dirty="0"/>
              <a:t>테이블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3377"/>
              </p:ext>
            </p:extLst>
          </p:nvPr>
        </p:nvGraphicFramePr>
        <p:xfrm>
          <a:off x="633673" y="934568"/>
          <a:ext cx="8632304" cy="41506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BEGIN 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-- EMP </a:t>
                      </a:r>
                      <a:r>
                        <a:rPr lang="ko-KR" altLang="en-US" sz="1800" dirty="0" smtClean="0"/>
                        <a:t>테이블에서 사원이름과 직급을 얻어옴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FOR  K IN (SELECT ENAME, JOB FROM EMP) 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I := I + 1;                --</a:t>
                      </a:r>
                      <a:r>
                        <a:rPr lang="ko-KR" altLang="en-US" sz="1800" dirty="0" smtClean="0"/>
                        <a:t>인덱스 증가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  </a:t>
                      </a:r>
                      <a:r>
                        <a:rPr lang="en-US" altLang="ko-KR" sz="1800" dirty="0" smtClean="0"/>
                        <a:t>ENAME_TABLE(I) := K.ENAME; --</a:t>
                      </a:r>
                      <a:r>
                        <a:rPr lang="ko-KR" altLang="en-US" sz="1800" dirty="0" smtClean="0"/>
                        <a:t>사원이름과 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  </a:t>
                      </a:r>
                      <a:r>
                        <a:rPr lang="en-US" altLang="ko-KR" sz="1800" dirty="0" smtClean="0"/>
                        <a:t>JOB_TABLE(I) := K.JOB;     --</a:t>
                      </a:r>
                      <a:r>
                        <a:rPr lang="ko-KR" altLang="en-US" sz="1800" dirty="0" smtClean="0"/>
                        <a:t>직급을 저장</a:t>
                      </a:r>
                      <a:r>
                        <a:rPr lang="en-US" altLang="ko-KR" sz="1800" dirty="0" smtClean="0"/>
                        <a:t>.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--</a:t>
                      </a:r>
                      <a:r>
                        <a:rPr lang="ko-KR" altLang="en-US" sz="1800" dirty="0" smtClean="0"/>
                        <a:t>테이블에 저장된 내용을 출력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FOR J IN 1..I LOOP         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DBMS_OUTPUT.PUT_LINE(RPAD(ENAME_TABLE(J),12)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|| ' / ' ||  RPAD(JOB_TABLE(J),9));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2.5 PL/SQL RECORD TYPE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RECORD TYPE</a:t>
            </a:r>
            <a:r>
              <a:rPr lang="ko-KR" altLang="en-US" sz="2000" b="1" dirty="0">
                <a:latin typeface="+mn-ea"/>
                <a:ea typeface="+mn-ea"/>
              </a:rPr>
              <a:t>은 프로그램 언어의 구조체와 </a:t>
            </a:r>
            <a:r>
              <a:rPr lang="ko-KR" altLang="en-US" sz="2000" b="1" dirty="0" smtClean="0">
                <a:latin typeface="+mn-ea"/>
                <a:ea typeface="+mn-ea"/>
              </a:rPr>
              <a:t>유사함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RECORD</a:t>
            </a:r>
            <a:r>
              <a:rPr lang="ko-KR" altLang="en-US" sz="2000" b="1" dirty="0" smtClean="0">
                <a:latin typeface="+mn-ea"/>
                <a:ea typeface="+mn-ea"/>
              </a:rPr>
              <a:t>는 </a:t>
            </a:r>
            <a:r>
              <a:rPr lang="en-US" altLang="ko-KR" sz="2000" b="1" dirty="0" smtClean="0">
                <a:latin typeface="+mn-ea"/>
                <a:ea typeface="+mn-ea"/>
              </a:rPr>
              <a:t>FIELD(ITEM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들의 집합을 하나의 논리적 단위로 처리할 수 있게 해 주므로 테이블의 </a:t>
            </a:r>
            <a:r>
              <a:rPr lang="en-US" altLang="ko-KR" sz="2000" b="1" dirty="0">
                <a:latin typeface="+mn-ea"/>
                <a:ea typeface="+mn-ea"/>
              </a:rPr>
              <a:t>ROW</a:t>
            </a:r>
            <a:r>
              <a:rPr lang="ko-KR" altLang="en-US" sz="2000" b="1" dirty="0">
                <a:latin typeface="+mn-ea"/>
                <a:ea typeface="+mn-ea"/>
              </a:rPr>
              <a:t>를 읽어올 때 </a:t>
            </a:r>
            <a:r>
              <a:rPr lang="ko-KR" altLang="en-US" sz="2000" b="1" dirty="0" smtClean="0">
                <a:latin typeface="+mn-ea"/>
                <a:ea typeface="+mn-ea"/>
              </a:rPr>
              <a:t>편리함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52280"/>
              </p:ext>
            </p:extLst>
          </p:nvPr>
        </p:nvGraphicFramePr>
        <p:xfrm>
          <a:off x="633673" y="2439920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TYPE </a:t>
                      </a:r>
                      <a:r>
                        <a:rPr lang="en-US" altLang="ko-KR" sz="1800" i="1" dirty="0" err="1" smtClean="0"/>
                        <a:t>type_name</a:t>
                      </a:r>
                      <a:r>
                        <a:rPr lang="en-US" altLang="ko-KR" sz="1800" dirty="0" smtClean="0"/>
                        <a:t> IS RECORD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i="1" dirty="0" smtClean="0"/>
                        <a:t>field_name1 {</a:t>
                      </a:r>
                      <a:r>
                        <a:rPr lang="en-US" altLang="ko-KR" sz="1800" i="1" dirty="0" err="1" smtClean="0"/>
                        <a:t>scalar_datatype|record_type</a:t>
                      </a:r>
                      <a:r>
                        <a:rPr lang="en-US" altLang="ko-KR" sz="1800" i="1" dirty="0" smtClean="0"/>
                        <a:t>}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[NOT NULL] [{:= | DEFAULT} </a:t>
                      </a:r>
                      <a:r>
                        <a:rPr lang="en-US" altLang="ko-KR" sz="1800" i="1" dirty="0" err="1" smtClean="0"/>
                        <a:t>expr</a:t>
                      </a:r>
                      <a:r>
                        <a:rPr lang="en-US" altLang="ko-KR" sz="1800" dirty="0" smtClean="0"/>
                        <a:t>],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field_name2 {</a:t>
                      </a:r>
                      <a:r>
                        <a:rPr lang="en-US" altLang="ko-KR" sz="1800" i="1" dirty="0" err="1" smtClean="0"/>
                        <a:t>scalar_datatype|record_type</a:t>
                      </a:r>
                      <a:r>
                        <a:rPr lang="en-US" altLang="ko-KR" sz="1800" i="1" dirty="0" smtClean="0"/>
                        <a:t>}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[NOT NULL] [{:= | DEFAULT} </a:t>
                      </a:r>
                      <a:r>
                        <a:rPr lang="en-US" altLang="ko-KR" sz="1800" i="1" dirty="0" err="1" smtClean="0"/>
                        <a:t>expr</a:t>
                      </a:r>
                      <a:r>
                        <a:rPr lang="en-US" altLang="ko-KR" sz="1800" dirty="0" smtClean="0"/>
                        <a:t>],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. . . . . . .);</a:t>
                      </a:r>
                    </a:p>
                    <a:p>
                      <a:pPr algn="l"/>
                      <a:r>
                        <a:rPr lang="en-US" altLang="ko-KR" sz="1800" i="1" dirty="0" err="1" smtClean="0"/>
                        <a:t>identifiee_name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i="1" dirty="0" err="1" smtClean="0"/>
                        <a:t>type_name</a:t>
                      </a:r>
                      <a:r>
                        <a:rPr lang="en-US" altLang="ko-KR" sz="1800" i="1" dirty="0" smtClean="0"/>
                        <a:t>;</a:t>
                      </a:r>
                      <a:endParaRPr lang="en-US" altLang="ko-KR" sz="17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86437"/>
              </p:ext>
            </p:extLst>
          </p:nvPr>
        </p:nvGraphicFramePr>
        <p:xfrm>
          <a:off x="629345" y="4648200"/>
          <a:ext cx="8001000" cy="138906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type_name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RECODE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형의 이름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식별자는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RECODE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선언하기 위해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field_name</a:t>
                      </a:r>
                    </a:p>
                  </a:txBody>
                  <a:tcPr marL="64770" marR="64770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RECODE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내의 </a:t>
                      </a:r>
                      <a:r>
                        <a:rPr lang="ko-KR" altLang="en-US" sz="18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필드명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2.5 PL/SQL RECORD TYPE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개별 필드를 참조하거나 초기화하기 위해 </a:t>
            </a:r>
            <a:r>
              <a:rPr lang="en-US" altLang="ko-KR" sz="2000" b="1" dirty="0">
                <a:latin typeface="+mn-ea"/>
                <a:ea typeface="+mn-ea"/>
              </a:rPr>
              <a:t>"."</a:t>
            </a:r>
            <a:r>
              <a:rPr lang="ko-KR" altLang="en-US" sz="2000" b="1" dirty="0">
                <a:latin typeface="+mn-ea"/>
                <a:ea typeface="+mn-ea"/>
              </a:rPr>
              <a:t>을 사이에 뒤고 레코드 이름과 </a:t>
            </a:r>
            <a:r>
              <a:rPr lang="ko-KR" altLang="en-US" sz="2000" b="1" dirty="0" smtClean="0">
                <a:latin typeface="+mn-ea"/>
                <a:ea typeface="+mn-ea"/>
              </a:rPr>
              <a:t>   필드 </a:t>
            </a:r>
            <a:r>
              <a:rPr lang="ko-KR" altLang="en-US" sz="2000" b="1" dirty="0">
                <a:latin typeface="+mn-ea"/>
                <a:ea typeface="+mn-ea"/>
              </a:rPr>
              <a:t>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64956"/>
              </p:ext>
            </p:extLst>
          </p:nvPr>
        </p:nvGraphicFramePr>
        <p:xfrm>
          <a:off x="633673" y="1988840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err="1" smtClean="0"/>
                        <a:t>Record_name.field_name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1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2.5 PL/SQL RECORD TYPE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사원의 정보를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:EXAM04.sql)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13943"/>
              </p:ext>
            </p:extLst>
          </p:nvPr>
        </p:nvGraphicFramePr>
        <p:xfrm>
          <a:off x="633673" y="2439920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-- </a:t>
                      </a:r>
                      <a:r>
                        <a:rPr lang="ko-KR" altLang="en-US" sz="1800" dirty="0" smtClean="0"/>
                        <a:t>레코드 타입을 정의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TYPE </a:t>
                      </a:r>
                      <a:r>
                        <a:rPr lang="en-US" altLang="ko-KR" sz="1800" dirty="0" err="1" smtClean="0"/>
                        <a:t>emp_record_type</a:t>
                      </a:r>
                      <a:r>
                        <a:rPr lang="en-US" altLang="ko-KR" sz="1800" dirty="0" smtClean="0"/>
                        <a:t> IS RECORD(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v_empno</a:t>
                      </a:r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emp.empno%TYPE</a:t>
                      </a:r>
                      <a:r>
                        <a:rPr lang="en-US" altLang="ko-KR" sz="1800" dirty="0" smtClean="0"/>
                        <a:t>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v_ename</a:t>
                      </a:r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emp.ename%TYPE</a:t>
                      </a:r>
                      <a:r>
                        <a:rPr lang="en-US" altLang="ko-KR" sz="1800" dirty="0" smtClean="0"/>
                        <a:t>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v_job</a:t>
                      </a:r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emp.job%TYPE</a:t>
                      </a:r>
                      <a:r>
                        <a:rPr lang="en-US" altLang="ko-KR" sz="1800" dirty="0" smtClean="0"/>
                        <a:t>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v_deptno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emp.deptno%TYPE</a:t>
                      </a:r>
                      <a:r>
                        <a:rPr lang="en-US" altLang="ko-KR" sz="1800" dirty="0" smtClean="0"/>
                        <a:t>);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-- </a:t>
                      </a:r>
                      <a:r>
                        <a:rPr lang="ko-KR" altLang="en-US" sz="1800" dirty="0" smtClean="0"/>
                        <a:t>레코드로 변수 선언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err="1" smtClean="0"/>
                        <a:t>emp_record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emp_record_type</a:t>
                      </a:r>
                      <a:r>
                        <a:rPr lang="en-US" altLang="ko-KR" sz="1800" dirty="0" smtClean="0"/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3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2.5 PL/SQL RECORD TYPE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4509"/>
              </p:ext>
            </p:extLst>
          </p:nvPr>
        </p:nvGraphicFramePr>
        <p:xfrm>
          <a:off x="633673" y="980728"/>
          <a:ext cx="8632304" cy="49735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-- SCOTT </a:t>
                      </a:r>
                      <a:r>
                        <a:rPr lang="ko-KR" altLang="en-US" sz="1800" dirty="0" smtClean="0"/>
                        <a:t>사원의 정보를 레코드 변수에 저장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SELECT </a:t>
                      </a:r>
                      <a:r>
                        <a:rPr lang="en-US" altLang="ko-KR" sz="1800" dirty="0" err="1" smtClean="0"/>
                        <a:t>empno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ename</a:t>
                      </a:r>
                      <a:r>
                        <a:rPr lang="en-US" altLang="ko-KR" sz="1800" dirty="0" smtClean="0"/>
                        <a:t>, job, </a:t>
                      </a:r>
                      <a:r>
                        <a:rPr lang="en-US" altLang="ko-KR" sz="1800" dirty="0" err="1" smtClean="0"/>
                        <a:t>deptno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INTO </a:t>
                      </a:r>
                      <a:r>
                        <a:rPr lang="en-US" altLang="ko-KR" sz="1800" dirty="0" err="1" smtClean="0"/>
                        <a:t>emp_record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FROM </a:t>
                      </a:r>
                      <a:r>
                        <a:rPr lang="en-US" altLang="ko-KR" sz="1800" dirty="0" err="1" smtClean="0"/>
                        <a:t>emp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WHERE </a:t>
                      </a:r>
                      <a:r>
                        <a:rPr lang="en-US" altLang="ko-KR" sz="1800" dirty="0" err="1" smtClean="0"/>
                        <a:t>ename</a:t>
                      </a:r>
                      <a:r>
                        <a:rPr lang="en-US" altLang="ko-KR" sz="1800" dirty="0" smtClean="0"/>
                        <a:t> = UPPER('SCOTT');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-- </a:t>
                      </a:r>
                      <a:r>
                        <a:rPr lang="ko-KR" altLang="en-US" sz="1800" dirty="0" smtClean="0"/>
                        <a:t>레코드 변수에 저장된 사원 정보를 출력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DBMS_OUTPUT.PUT_LINE('</a:t>
                      </a:r>
                      <a:r>
                        <a:rPr lang="ko-KR" altLang="en-US" sz="1800" dirty="0" smtClean="0"/>
                        <a:t>사원번호 </a:t>
                      </a:r>
                      <a:r>
                        <a:rPr lang="en-US" altLang="ko-KR" sz="1800" dirty="0" smtClean="0"/>
                        <a:t>: ' ||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TO_CHAR(</a:t>
                      </a:r>
                      <a:r>
                        <a:rPr lang="en-US" altLang="ko-KR" sz="1800" dirty="0" err="1" smtClean="0"/>
                        <a:t>emp_record.v_empno</a:t>
                      </a:r>
                      <a:r>
                        <a:rPr lang="en-US" altLang="ko-KR" sz="1800" dirty="0" smtClean="0"/>
                        <a:t>));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</a:t>
                      </a:r>
                      <a:r>
                        <a:rPr lang="ko-KR" altLang="en-US" sz="1800" dirty="0" smtClean="0"/>
                        <a:t>이    </a:t>
                      </a:r>
                      <a:r>
                        <a:rPr lang="ko-KR" altLang="en-US" sz="1800" dirty="0" err="1" smtClean="0"/>
                        <a:t>름</a:t>
                      </a:r>
                      <a:r>
                        <a:rPr lang="en-US" altLang="ko-KR" sz="1800" dirty="0" smtClean="0"/>
                        <a:t>: ' ||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</a:t>
                      </a:r>
                      <a:r>
                        <a:rPr lang="en-US" altLang="ko-KR" sz="1800" dirty="0" err="1" smtClean="0"/>
                        <a:t>emp_record.v_ename</a:t>
                      </a:r>
                      <a:r>
                        <a:rPr lang="en-US" altLang="ko-KR" sz="1800" dirty="0" smtClean="0"/>
                        <a:t>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</a:t>
                      </a:r>
                      <a:r>
                        <a:rPr lang="ko-KR" altLang="en-US" sz="1800" dirty="0" smtClean="0"/>
                        <a:t>담당업무 </a:t>
                      </a:r>
                      <a:r>
                        <a:rPr lang="en-US" altLang="ko-KR" sz="1800" dirty="0" smtClean="0"/>
                        <a:t>: ' ||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</a:t>
                      </a:r>
                      <a:r>
                        <a:rPr lang="en-US" altLang="ko-KR" sz="1800" dirty="0" err="1" smtClean="0"/>
                        <a:t>emp_record.v_job</a:t>
                      </a:r>
                      <a:r>
                        <a:rPr lang="en-US" altLang="ko-KR" sz="1800" dirty="0" smtClean="0"/>
                        <a:t>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</a:t>
                      </a:r>
                      <a:r>
                        <a:rPr lang="ko-KR" altLang="en-US" sz="1800" dirty="0" smtClean="0"/>
                        <a:t>부서번호 </a:t>
                      </a:r>
                      <a:r>
                        <a:rPr lang="en-US" altLang="ko-KR" sz="1800" dirty="0" smtClean="0"/>
                        <a:t>: ' ||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TO_CHAR(</a:t>
                      </a:r>
                      <a:r>
                        <a:rPr lang="en-US" altLang="ko-KR" sz="1800" dirty="0" err="1" smtClean="0"/>
                        <a:t>emp_record.v_deptno</a:t>
                      </a:r>
                      <a:r>
                        <a:rPr lang="en-US" altLang="ko-KR" sz="1800" dirty="0" smtClean="0"/>
                        <a:t>));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/>
              <a:t>선택문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64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기본적으로 모든 문장들은 나열된 순서대로 순차적으로 </a:t>
            </a:r>
            <a:r>
              <a:rPr lang="ko-KR" altLang="en-US" sz="2000" b="1" dirty="0" smtClean="0">
                <a:latin typeface="+mn-ea"/>
                <a:ea typeface="+mn-ea"/>
              </a:rPr>
              <a:t>수행됨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하지만 경우에 따라서는 문장의 흐름을 변경할 필요가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이때 사용하는 것이 </a:t>
            </a:r>
            <a:r>
              <a:rPr lang="en-US" altLang="ko-KR" sz="2000" b="1" dirty="0">
                <a:latin typeface="+mn-ea"/>
                <a:ea typeface="+mn-ea"/>
              </a:rPr>
              <a:t>IF </a:t>
            </a:r>
            <a:r>
              <a:rPr lang="ko-KR" altLang="en-US" sz="2000" b="1" dirty="0" smtClean="0">
                <a:latin typeface="+mn-ea"/>
                <a:ea typeface="+mn-ea"/>
              </a:rPr>
              <a:t>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IF </a:t>
            </a:r>
            <a:r>
              <a:rPr lang="ko-KR" altLang="en-US" sz="2000" b="1" dirty="0">
                <a:latin typeface="+mn-ea"/>
                <a:ea typeface="+mn-ea"/>
              </a:rPr>
              <a:t>문은 조건을 제시해서 만족하느냐 하지 않느냐에 따라 문장을 선택적으로 </a:t>
            </a:r>
            <a:r>
              <a:rPr lang="ko-KR" altLang="en-US" sz="2000" b="1" dirty="0" smtClean="0">
                <a:latin typeface="+mn-ea"/>
                <a:ea typeface="+mn-ea"/>
              </a:rPr>
              <a:t> 수행하기 </a:t>
            </a:r>
            <a:r>
              <a:rPr lang="ko-KR" altLang="en-US" sz="2000" b="1" dirty="0">
                <a:latin typeface="+mn-ea"/>
                <a:ea typeface="+mn-ea"/>
              </a:rPr>
              <a:t>때문에 </a:t>
            </a:r>
            <a:r>
              <a:rPr lang="ko-KR" altLang="en-US" sz="2000" b="1" dirty="0" err="1">
                <a:latin typeface="+mn-ea"/>
                <a:ea typeface="+mn-ea"/>
              </a:rPr>
              <a:t>선택문이라고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가지 형태의 </a:t>
            </a:r>
            <a:r>
              <a:rPr lang="ko-KR" altLang="en-US" sz="2000" b="1" dirty="0" err="1">
                <a:latin typeface="+mn-ea"/>
                <a:ea typeface="+mn-ea"/>
              </a:rPr>
              <a:t>선택문이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 없는 다음과 같은 기능이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위에서 언급한 기능은 절차적 언어에서 제공되는 것으로 효율적으로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사용할 수 있게 </a:t>
            </a:r>
            <a:r>
              <a:rPr lang="ko-KR" altLang="en-US" sz="2000" b="1" dirty="0" smtClean="0">
                <a:latin typeface="+mn-ea"/>
                <a:ea typeface="+mn-ea"/>
              </a:rPr>
              <a:t>해줌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59294"/>
              </p:ext>
            </p:extLst>
          </p:nvPr>
        </p:nvGraphicFramePr>
        <p:xfrm>
          <a:off x="633673" y="1417575"/>
          <a:ext cx="8632304" cy="12702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변수 선언을 할 수 있음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비교 처리를 할 수 있음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반복 처리를 할 수 있음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IF-THEN-END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if </a:t>
            </a:r>
            <a:r>
              <a:rPr lang="ko-KR" altLang="en-US" sz="2000" b="1" dirty="0">
                <a:latin typeface="+mn-ea"/>
                <a:ea typeface="+mn-ea"/>
              </a:rPr>
              <a:t>라는 단어의 사전적인 의미는 “만약 </a:t>
            </a:r>
            <a:r>
              <a:rPr lang="en-US" altLang="ko-KR" sz="2000" b="1" dirty="0">
                <a:latin typeface="+mn-ea"/>
                <a:ea typeface="+mn-ea"/>
              </a:rPr>
              <a:t>~ </a:t>
            </a:r>
            <a:r>
              <a:rPr lang="ko-KR" altLang="en-US" sz="2000" b="1" dirty="0">
                <a:latin typeface="+mn-ea"/>
                <a:ea typeface="+mn-ea"/>
              </a:rPr>
              <a:t>라면</a:t>
            </a:r>
            <a:r>
              <a:rPr lang="ko-KR" altLang="en-US" sz="2000" b="1" dirty="0" smtClean="0">
                <a:latin typeface="+mn-ea"/>
                <a:ea typeface="+mn-ea"/>
              </a:rPr>
              <a:t>”임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의미처럼 </a:t>
            </a:r>
            <a:r>
              <a:rPr lang="en-US" altLang="ko-KR" sz="2000" b="1" dirty="0">
                <a:latin typeface="+mn-ea"/>
                <a:ea typeface="+mn-ea"/>
              </a:rPr>
              <a:t>if</a:t>
            </a:r>
            <a:r>
              <a:rPr lang="ko-KR" altLang="en-US" sz="2000" b="1" dirty="0">
                <a:latin typeface="+mn-ea"/>
                <a:ea typeface="+mn-ea"/>
              </a:rPr>
              <a:t>문은 조건에 따라 어떤 명령을 선택적으로 처리하기 </a:t>
            </a:r>
            <a:r>
              <a:rPr lang="ko-KR" altLang="en-US" sz="2000" b="1" dirty="0" smtClean="0">
                <a:latin typeface="+mn-ea"/>
                <a:ea typeface="+mn-ea"/>
              </a:rPr>
              <a:t>위해  </a:t>
            </a:r>
            <a:r>
              <a:rPr lang="ko-KR" altLang="en-US" sz="2000" b="1" dirty="0">
                <a:latin typeface="+mn-ea"/>
                <a:ea typeface="+mn-ea"/>
              </a:rPr>
              <a:t>사용하는 가장 대표적인 </a:t>
            </a:r>
            <a:r>
              <a:rPr lang="ko-KR" altLang="en-US" sz="2000" b="1" dirty="0" smtClean="0">
                <a:latin typeface="+mn-ea"/>
                <a:ea typeface="+mn-ea"/>
              </a:rPr>
              <a:t>구문임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“</a:t>
            </a:r>
            <a:r>
              <a:rPr lang="ko-KR" altLang="en-US" sz="2000" b="1" dirty="0">
                <a:latin typeface="+mn-ea"/>
                <a:ea typeface="+mn-ea"/>
              </a:rPr>
              <a:t>어떤 경우에 어떤 행동을 해라</a:t>
            </a:r>
            <a:r>
              <a:rPr lang="en-US" altLang="ko-KR" sz="2000" b="1" dirty="0">
                <a:latin typeface="+mn-ea"/>
                <a:ea typeface="+mn-ea"/>
              </a:rPr>
              <a:t>!”</a:t>
            </a:r>
            <a:r>
              <a:rPr lang="ko-KR" altLang="en-US" sz="2000" b="1" dirty="0">
                <a:latin typeface="+mn-ea"/>
                <a:ea typeface="+mn-ea"/>
              </a:rPr>
              <a:t>와 같은 간단한 처리를 할 때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13551"/>
              </p:ext>
            </p:extLst>
          </p:nvPr>
        </p:nvGraphicFramePr>
        <p:xfrm>
          <a:off x="633673" y="2996952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IF condition THEN ..... </a:t>
                      </a:r>
                      <a:r>
                        <a:rPr lang="ko-KR" altLang="en-US" sz="1800" dirty="0" err="1" smtClean="0"/>
                        <a:t>조건문</a:t>
                      </a:r>
                      <a:endParaRPr lang="ko-KR" altLang="en-US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statements; .............. </a:t>
                      </a:r>
                      <a:r>
                        <a:rPr lang="ko-KR" altLang="en-US" sz="1800" dirty="0" smtClean="0"/>
                        <a:t>조건에 만족할 경우 실행되는 문장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IF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8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IF-THEN-END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조건이 </a:t>
            </a:r>
            <a:r>
              <a:rPr lang="en-US" altLang="ko-KR" sz="2000" b="1" dirty="0">
                <a:latin typeface="+mn-ea"/>
                <a:ea typeface="+mn-ea"/>
              </a:rPr>
              <a:t>TRUE</a:t>
            </a:r>
            <a:r>
              <a:rPr lang="ko-KR" altLang="en-US" sz="2000" b="1" dirty="0">
                <a:latin typeface="+mn-ea"/>
                <a:ea typeface="+mn-ea"/>
              </a:rPr>
              <a:t>이면 </a:t>
            </a:r>
            <a:r>
              <a:rPr lang="en-US" altLang="ko-KR" sz="2000" b="1" dirty="0">
                <a:latin typeface="+mn-ea"/>
                <a:ea typeface="+mn-ea"/>
              </a:rPr>
              <a:t>THEN</a:t>
            </a:r>
            <a:r>
              <a:rPr lang="ko-KR" altLang="en-US" sz="2000" b="1" dirty="0">
                <a:latin typeface="+mn-ea"/>
                <a:ea typeface="+mn-ea"/>
              </a:rPr>
              <a:t>이하의 문장을 실행하고 조건이 </a:t>
            </a:r>
            <a:r>
              <a:rPr lang="en-US" altLang="ko-KR" sz="2000" b="1" dirty="0">
                <a:latin typeface="+mn-ea"/>
                <a:ea typeface="+mn-ea"/>
              </a:rPr>
              <a:t>FALSE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이면 </a:t>
            </a:r>
            <a:r>
              <a:rPr lang="en-US" altLang="ko-KR" sz="2000" b="1" dirty="0">
                <a:latin typeface="+mn-ea"/>
                <a:ea typeface="+mn-ea"/>
              </a:rPr>
              <a:t>END IF</a:t>
            </a:r>
            <a:r>
              <a:rPr lang="ko-KR" altLang="en-US" sz="2000" b="1" dirty="0">
                <a:latin typeface="+mn-ea"/>
                <a:ea typeface="+mn-ea"/>
              </a:rPr>
              <a:t>다음 문장을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" name="_x147282920" descr="EMB000005d85a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934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8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IF-THEN-END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사원 번호가 </a:t>
            </a:r>
            <a:r>
              <a:rPr lang="en-US" altLang="ko-KR" sz="2000" b="1" dirty="0">
                <a:latin typeface="+mn-ea"/>
                <a:ea typeface="+mn-ea"/>
              </a:rPr>
              <a:t>7788</a:t>
            </a:r>
            <a:r>
              <a:rPr lang="ko-KR" altLang="en-US" sz="2000" b="1" dirty="0">
                <a:latin typeface="+mn-ea"/>
                <a:ea typeface="+mn-ea"/>
              </a:rPr>
              <a:t>인 사원의 부서 번호를 얻어 와서 부서 번호에 따른 부서명을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IF</a:t>
            </a:r>
            <a:r>
              <a:rPr lang="ko-KR" altLang="en-US" sz="2000" b="1" dirty="0">
                <a:latin typeface="+mn-ea"/>
                <a:ea typeface="+mn-ea"/>
              </a:rPr>
              <a:t>문이 끝났을 때에는 반드시 </a:t>
            </a:r>
            <a:r>
              <a:rPr lang="en-US" altLang="ko-KR" sz="2000" b="1" dirty="0">
                <a:latin typeface="+mn-ea"/>
                <a:ea typeface="+mn-ea"/>
              </a:rPr>
              <a:t>END IF</a:t>
            </a:r>
            <a:r>
              <a:rPr lang="ko-KR" altLang="en-US" sz="2000" b="1" dirty="0">
                <a:latin typeface="+mn-ea"/>
                <a:ea typeface="+mn-ea"/>
              </a:rPr>
              <a:t>를 기술해야 </a:t>
            </a:r>
            <a:r>
              <a:rPr lang="ko-KR" altLang="en-US" sz="2000" b="1" dirty="0" smtClean="0">
                <a:latin typeface="+mn-ea"/>
                <a:ea typeface="+mn-ea"/>
              </a:rPr>
              <a:t> 한다는 </a:t>
            </a:r>
            <a:r>
              <a:rPr lang="ko-KR" altLang="en-US" sz="2000" b="1" dirty="0">
                <a:latin typeface="+mn-ea"/>
                <a:ea typeface="+mn-ea"/>
              </a:rPr>
              <a:t>점에 주의해야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:EXAM05.sql)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97176"/>
              </p:ext>
            </p:extLst>
          </p:nvPr>
        </p:nvGraphicFramePr>
        <p:xfrm>
          <a:off x="633673" y="3140968"/>
          <a:ext cx="8632304" cy="33276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VEMPNO 	 NUMBER(4);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VENAME 	 VARCHAR2(20);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VDEPTNO       EMP.DEPTNO%TYPE;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VDNAME 	 VARCHAR2(20) := NULL;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SELECT EMPNO, ENAME, DEPTNO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INTO VEMPNO,  VENAME, VDEPTNO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FROM  EMP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WHERE EMPNO=7788;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7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IF-THEN-END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54715"/>
              </p:ext>
            </p:extLst>
          </p:nvPr>
        </p:nvGraphicFramePr>
        <p:xfrm>
          <a:off x="633673" y="805052"/>
          <a:ext cx="8632304" cy="52478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 IF (VDEPTNO = 10)  THEN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VDNAME := 'ACCOUNTING';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END IF;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IF (VDEPTNO = 20)  THEN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VDNAME := 'RESEARCH';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END IF;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IF (VDEPTNO = 30)  THEN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VDNAME := 'SALES';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END IF;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IF (VDEPTNO = 40) THEN 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VDNAME := 'OPERATIONS';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END IF;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DBMS_OUTPUT.PUT_LINE('</a:t>
                      </a:r>
                      <a:r>
                        <a:rPr lang="ko-KR" altLang="en-US" sz="1800" dirty="0" err="1" smtClean="0"/>
                        <a:t>사번</a:t>
                      </a:r>
                      <a:r>
                        <a:rPr lang="ko-KR" altLang="en-US" sz="1800" dirty="0" smtClean="0"/>
                        <a:t>    이름    부서명</a:t>
                      </a:r>
                      <a:r>
                        <a:rPr lang="en-US" altLang="ko-KR" sz="1800" dirty="0" smtClean="0"/>
                        <a:t>');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DBMS_OUTPUT.PUT_LINE(VEMPNO || '    ‘ || VENAME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|| '    ‘ || VDNAME);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IF ~ THEN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if </a:t>
            </a:r>
            <a:r>
              <a:rPr lang="ko-KR" altLang="en-US" sz="2000" b="1" dirty="0">
                <a:latin typeface="+mn-ea"/>
                <a:ea typeface="+mn-ea"/>
              </a:rPr>
              <a:t>문 계열 중 가장 일반적으로 많이 사용되는 형식이 </a:t>
            </a:r>
            <a:r>
              <a:rPr lang="en-US" altLang="ko-KR" sz="2000" b="1" dirty="0">
                <a:latin typeface="+mn-ea"/>
                <a:ea typeface="+mn-ea"/>
              </a:rPr>
              <a:t>IF ~ THEN ~ ELSE ~ END IF </a:t>
            </a:r>
            <a:r>
              <a:rPr lang="ko-KR" altLang="en-US" sz="2000" b="1" dirty="0" smtClean="0">
                <a:latin typeface="+mn-ea"/>
                <a:ea typeface="+mn-ea"/>
              </a:rPr>
              <a:t>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문장은 참일 때와 거짓일 때 각각 다른 문장을 수행하도록 지정할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12670"/>
              </p:ext>
            </p:extLst>
          </p:nvPr>
        </p:nvGraphicFramePr>
        <p:xfrm>
          <a:off x="633673" y="2420888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문장</a:t>
                      </a:r>
                      <a:r>
                        <a:rPr lang="en-US" altLang="ko-KR" sz="1800" dirty="0" smtClean="0"/>
                        <a:t>1]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IF condition THEN ....... </a:t>
                      </a:r>
                      <a:r>
                        <a:rPr lang="ko-KR" altLang="en-US" sz="1800" dirty="0" err="1" smtClean="0"/>
                        <a:t>조건문</a:t>
                      </a:r>
                      <a:endParaRPr lang="ko-KR" altLang="en-US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statements; ...... </a:t>
                      </a:r>
                      <a:r>
                        <a:rPr lang="ko-KR" altLang="en-US" sz="1800" dirty="0" smtClean="0"/>
                        <a:t>조건에 만족할 경우 실행되는 문장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문장</a:t>
                      </a:r>
                      <a:r>
                        <a:rPr lang="en-US" altLang="ko-KR" sz="1800" dirty="0" smtClean="0"/>
                        <a:t>2]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ELSE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statements; ...... </a:t>
                      </a:r>
                      <a:r>
                        <a:rPr lang="ko-KR" altLang="en-US" sz="1800" dirty="0" smtClean="0"/>
                        <a:t>조건에 만족하지 않을 경우 실행되는 문장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문장</a:t>
                      </a:r>
                      <a:r>
                        <a:rPr lang="en-US" altLang="ko-KR" sz="1800" dirty="0" smtClean="0"/>
                        <a:t>3]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IF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문장</a:t>
                      </a:r>
                      <a:r>
                        <a:rPr lang="en-US" altLang="ko-KR" sz="1800" dirty="0" smtClean="0"/>
                        <a:t>4]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IF ~ THEN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문장</a:t>
            </a:r>
            <a:r>
              <a:rPr lang="en-US" altLang="ko-KR" sz="2000" b="1" dirty="0">
                <a:latin typeface="+mn-ea"/>
                <a:ea typeface="+mn-ea"/>
              </a:rPr>
              <a:t>1]</a:t>
            </a:r>
            <a:r>
              <a:rPr lang="ko-KR" altLang="en-US" sz="2000" b="1" dirty="0">
                <a:latin typeface="+mn-ea"/>
                <a:ea typeface="+mn-ea"/>
              </a:rPr>
              <a:t>을 수행하고 </a:t>
            </a:r>
            <a:r>
              <a:rPr lang="en-US" altLang="ko-KR" sz="2000" b="1" dirty="0">
                <a:latin typeface="+mn-ea"/>
                <a:ea typeface="+mn-ea"/>
              </a:rPr>
              <a:t>if </a:t>
            </a:r>
            <a:r>
              <a:rPr lang="ko-KR" altLang="en-US" sz="2000" b="1" dirty="0">
                <a:latin typeface="+mn-ea"/>
                <a:ea typeface="+mn-ea"/>
              </a:rPr>
              <a:t>문을 만나면 </a:t>
            </a:r>
            <a:r>
              <a:rPr lang="ko-KR" altLang="en-US" sz="2000" b="1" dirty="0" err="1">
                <a:latin typeface="+mn-ea"/>
                <a:ea typeface="+mn-ea"/>
              </a:rPr>
              <a:t>조건문을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검사함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그리고 그 결과가 참이면 </a:t>
            </a: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문장</a:t>
            </a:r>
            <a:r>
              <a:rPr lang="en-US" altLang="ko-KR" sz="2000" b="1" dirty="0">
                <a:latin typeface="+mn-ea"/>
                <a:ea typeface="+mn-ea"/>
              </a:rPr>
              <a:t>2]</a:t>
            </a:r>
            <a:r>
              <a:rPr lang="ko-KR" altLang="en-US" sz="2000" b="1" dirty="0">
                <a:latin typeface="+mn-ea"/>
                <a:ea typeface="+mn-ea"/>
              </a:rPr>
              <a:t>를 수행하고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거짓이면 </a:t>
            </a: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문장</a:t>
            </a:r>
            <a:r>
              <a:rPr lang="en-US" altLang="ko-KR" sz="2000" b="1" dirty="0">
                <a:latin typeface="+mn-ea"/>
                <a:ea typeface="+mn-ea"/>
              </a:rPr>
              <a:t>3]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그런 후에는 </a:t>
            </a: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문장</a:t>
            </a:r>
            <a:r>
              <a:rPr lang="en-US" altLang="ko-KR" sz="2000" b="1" dirty="0">
                <a:latin typeface="+mn-ea"/>
                <a:ea typeface="+mn-ea"/>
              </a:rPr>
              <a:t>4]</a:t>
            </a:r>
            <a:r>
              <a:rPr lang="ko-KR" altLang="en-US" sz="2000" b="1" dirty="0">
                <a:latin typeface="+mn-ea"/>
                <a:ea typeface="+mn-ea"/>
              </a:rPr>
              <a:t>를 수행하게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" name="_x147282120" descr="EMB000005d85a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010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5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IF ~ THEN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연봉을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커미션을 </a:t>
            </a:r>
            <a:r>
              <a:rPr lang="ko-KR" altLang="en-US" sz="2000" b="1" dirty="0">
                <a:latin typeface="+mn-ea"/>
                <a:ea typeface="+mn-ea"/>
              </a:rPr>
              <a:t>받는 직원은 급여에 </a:t>
            </a:r>
            <a:r>
              <a:rPr lang="en-US" altLang="ko-KR" sz="2000" b="1" dirty="0">
                <a:latin typeface="+mn-ea"/>
                <a:ea typeface="+mn-ea"/>
              </a:rPr>
              <a:t>12</a:t>
            </a:r>
            <a:r>
              <a:rPr lang="ko-KR" altLang="en-US" sz="2000" b="1" dirty="0">
                <a:latin typeface="+mn-ea"/>
                <a:ea typeface="+mn-ea"/>
              </a:rPr>
              <a:t>를 곱한 후 </a:t>
            </a:r>
            <a:r>
              <a:rPr lang="ko-KR" altLang="en-US" sz="2000" b="1" dirty="0" smtClean="0">
                <a:latin typeface="+mn-ea"/>
                <a:ea typeface="+mn-ea"/>
              </a:rPr>
              <a:t>커미션과 </a:t>
            </a:r>
            <a:r>
              <a:rPr lang="ko-KR" altLang="en-US" sz="2000" b="1" dirty="0">
                <a:latin typeface="+mn-ea"/>
                <a:ea typeface="+mn-ea"/>
              </a:rPr>
              <a:t>합산하여 연봉을 구하고 커미션을 받지 않는 직원은 급여에 </a:t>
            </a:r>
            <a:r>
              <a:rPr lang="en-US" altLang="ko-KR" sz="2000" b="1" dirty="0">
                <a:latin typeface="+mn-ea"/>
                <a:ea typeface="+mn-ea"/>
              </a:rPr>
              <a:t>12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곱한 </a:t>
            </a:r>
            <a:r>
              <a:rPr lang="ko-KR" altLang="en-US" sz="2000" b="1" dirty="0">
                <a:latin typeface="+mn-ea"/>
                <a:ea typeface="+mn-ea"/>
              </a:rPr>
              <a:t>것으로만 연봉을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 smtClean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 smtClean="0">
                <a:latin typeface="+mn-ea"/>
                <a:ea typeface="+mn-ea"/>
              </a:rPr>
              <a:t>파일에 다음과 같이 입력함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파일이름</a:t>
            </a:r>
            <a:r>
              <a:rPr lang="en-US" altLang="ko-KR" sz="2000" b="1" dirty="0" smtClean="0">
                <a:latin typeface="+mn-ea"/>
                <a:ea typeface="+mn-ea"/>
              </a:rPr>
              <a:t>:EXAM06.sql)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25086"/>
              </p:ext>
            </p:extLst>
          </p:nvPr>
        </p:nvGraphicFramePr>
        <p:xfrm>
          <a:off x="633673" y="3214848"/>
          <a:ext cx="8632304" cy="27790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VEMP EMP%ROWTYPE;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ANNSAL NUMBER(7,2);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-- SCOTT </a:t>
                      </a:r>
                      <a:r>
                        <a:rPr lang="ko-KR" altLang="en-US" sz="1800" dirty="0" smtClean="0"/>
                        <a:t>사원의 전체 정보를 </a:t>
                      </a:r>
                      <a:r>
                        <a:rPr lang="ko-KR" altLang="en-US" sz="1800" dirty="0" err="1" smtClean="0"/>
                        <a:t>로우</a:t>
                      </a:r>
                      <a:r>
                        <a:rPr lang="ko-KR" altLang="en-US" sz="1800" dirty="0" smtClean="0"/>
                        <a:t> 단위로 얻어와 </a:t>
                      </a:r>
                      <a:r>
                        <a:rPr lang="en-US" altLang="ko-KR" sz="1800" dirty="0" smtClean="0"/>
                        <a:t>VEMP</a:t>
                      </a:r>
                      <a:r>
                        <a:rPr lang="ko-KR" altLang="en-US" sz="1800" dirty="0" smtClean="0"/>
                        <a:t>에 저장한다</a:t>
                      </a:r>
                      <a:r>
                        <a:rPr lang="en-US" altLang="ko-KR" sz="1800" dirty="0" smtClean="0"/>
                        <a:t>.  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SELECT *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INTO VEMP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FROM EMP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WHERE ENAME = 'SCOTT';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04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IF ~ THEN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66067"/>
              </p:ext>
            </p:extLst>
          </p:nvPr>
        </p:nvGraphicFramePr>
        <p:xfrm>
          <a:off x="633673" y="908720"/>
          <a:ext cx="8632304" cy="3601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IF (VEMP.COMM IS NULL) THEN      -- </a:t>
                      </a:r>
                      <a:r>
                        <a:rPr lang="ko-KR" altLang="en-US" sz="1800" dirty="0" smtClean="0"/>
                        <a:t>커미션이 </a:t>
                      </a:r>
                      <a:r>
                        <a:rPr lang="en-US" altLang="ko-KR" sz="1800" dirty="0" smtClean="0"/>
                        <a:t>NULL </a:t>
                      </a:r>
                      <a:r>
                        <a:rPr lang="ko-KR" altLang="en-US" sz="1800" dirty="0" smtClean="0"/>
                        <a:t>이면 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  </a:t>
                      </a:r>
                      <a:r>
                        <a:rPr lang="en-US" altLang="ko-KR" sz="1800" dirty="0" smtClean="0"/>
                        <a:t>ANNSAL := VEMP.SAL * 12;          -- </a:t>
                      </a:r>
                      <a:r>
                        <a:rPr lang="ko-KR" altLang="en-US" sz="1800" dirty="0" smtClean="0"/>
                        <a:t>급여에 </a:t>
                      </a:r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를 곱한다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ELSE                            -- </a:t>
                      </a:r>
                      <a:r>
                        <a:rPr lang="ko-KR" altLang="en-US" sz="1800" dirty="0" smtClean="0"/>
                        <a:t>커미션이 </a:t>
                      </a:r>
                      <a:r>
                        <a:rPr lang="en-US" altLang="ko-KR" sz="1800" dirty="0" smtClean="0"/>
                        <a:t>NULL</a:t>
                      </a:r>
                      <a:r>
                        <a:rPr lang="ko-KR" altLang="en-US" sz="1800" dirty="0" smtClean="0"/>
                        <a:t>이 아니면 </a:t>
                      </a:r>
                    </a:p>
                    <a:p>
                      <a:pPr algn="l"/>
                      <a:r>
                        <a:rPr lang="ko-KR" altLang="en-US" sz="1800" dirty="0" smtClean="0"/>
                        <a:t>    </a:t>
                      </a:r>
                      <a:r>
                        <a:rPr lang="en-US" altLang="ko-KR" sz="1800" dirty="0" smtClean="0"/>
                        <a:t>ANNSAL := VEMP.SAL * 12 + VEMP.COMM;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-- </a:t>
                      </a:r>
                      <a:r>
                        <a:rPr lang="ko-KR" altLang="en-US" sz="1800" dirty="0" smtClean="0"/>
                        <a:t>급여에 </a:t>
                      </a:r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를 곱한 후 커미션과 합산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IF;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DBMS_OUTPUT.PUT_LINE('</a:t>
                      </a:r>
                      <a:r>
                        <a:rPr lang="ko-KR" altLang="en-US" sz="1800" dirty="0" err="1" smtClean="0"/>
                        <a:t>사번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smtClean="0"/>
                        <a:t>이름 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smtClean="0"/>
                        <a:t>연봉</a:t>
                      </a:r>
                      <a:r>
                        <a:rPr lang="en-US" altLang="ko-KR" sz="1800" dirty="0" smtClean="0"/>
                        <a:t>');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DBMS_OUTPUT.PUT_LINE('----------------------');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DBMS_OUTPUT.PUT_LINE(VEMP.EMPNO || '/‘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 || VEMP.ENAME || '/‘ || ANNSAL);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147280200" descr="EMB000005d85a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49080"/>
            <a:ext cx="7242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3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3.3 IF ~ THEN ~ ELSIF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41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IF ~ THEN ~ ELSE ~ END IF </a:t>
            </a:r>
            <a:r>
              <a:rPr lang="ko-KR" altLang="en-US" sz="2000" b="1" dirty="0">
                <a:latin typeface="+mn-ea"/>
                <a:ea typeface="+mn-ea"/>
              </a:rPr>
              <a:t>문은 참 거짓을 선택하는 과정에서 한번만 사용되었지만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이럴 경우 둘 중에 하나를 선택할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그 경우의 수가 둘이 아닌 셋 이상에서 하나를 선택해야 할 </a:t>
            </a:r>
            <a:r>
              <a:rPr lang="ko-KR" altLang="en-US" sz="2000" b="1" dirty="0" smtClean="0">
                <a:latin typeface="+mn-ea"/>
                <a:ea typeface="+mn-ea"/>
              </a:rPr>
              <a:t>경우에는       </a:t>
            </a:r>
            <a:r>
              <a:rPr lang="en-US" altLang="ko-KR" sz="2000" b="1" dirty="0">
                <a:latin typeface="+mn-ea"/>
                <a:ea typeface="+mn-ea"/>
              </a:rPr>
              <a:t>IF ~ THEN ~ ELSIF ~ ELSE ~ END IF </a:t>
            </a:r>
            <a:r>
              <a:rPr lang="ko-KR" altLang="en-US" sz="2000" b="1" dirty="0">
                <a:latin typeface="+mn-ea"/>
                <a:ea typeface="+mn-ea"/>
              </a:rPr>
              <a:t>문을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7399"/>
              </p:ext>
            </p:extLst>
          </p:nvPr>
        </p:nvGraphicFramePr>
        <p:xfrm>
          <a:off x="633673" y="2924944"/>
          <a:ext cx="2948000" cy="2504696"/>
        </p:xfrm>
        <a:graphic>
          <a:graphicData uri="http://schemas.openxmlformats.org/drawingml/2006/table">
            <a:tbl>
              <a:tblPr/>
              <a:tblGrid>
                <a:gridCol w="29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IF </a:t>
                      </a:r>
                      <a:r>
                        <a:rPr lang="en-US" altLang="ko-KR" sz="1800" i="1" dirty="0" smtClean="0"/>
                        <a:t>condition </a:t>
                      </a:r>
                      <a:r>
                        <a:rPr lang="en-US" altLang="ko-KR" sz="1800" dirty="0" smtClean="0"/>
                        <a:t>THEN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     statements;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ELSIF </a:t>
                      </a:r>
                      <a:r>
                        <a:rPr lang="en-US" altLang="ko-KR" sz="1800" i="1" dirty="0" smtClean="0"/>
                        <a:t>condition </a:t>
                      </a:r>
                      <a:r>
                        <a:rPr lang="en-US" altLang="ko-KR" sz="1800" dirty="0" smtClean="0"/>
                        <a:t>THEN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     statements;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ELSIF </a:t>
                      </a:r>
                      <a:r>
                        <a:rPr lang="en-US" altLang="ko-KR" sz="1800" i="1" dirty="0" smtClean="0"/>
                        <a:t>condition </a:t>
                      </a:r>
                      <a:r>
                        <a:rPr lang="en-US" altLang="ko-KR" sz="1800" dirty="0" smtClean="0"/>
                        <a:t>THEN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     statements;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ELSE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     statements;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END IF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07959"/>
              </p:ext>
            </p:extLst>
          </p:nvPr>
        </p:nvGraphicFramePr>
        <p:xfrm>
          <a:off x="3752797" y="2780928"/>
          <a:ext cx="54022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사진" r:id="rId3" imgW="5402160" imgH="3200400" progId="StaticMetafile">
                  <p:embed/>
                </p:oleObj>
              </mc:Choice>
              <mc:Fallback>
                <p:oleObj name="사진" r:id="rId3" imgW="5402160" imgH="320040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752797" y="2780928"/>
                        <a:ext cx="540226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4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3.3 IF ~ THEN ~ ELSIF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함수에서 선택을 위한 </a:t>
            </a: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함수를 학습하면서 부서번호에 대해서 </a:t>
            </a:r>
            <a:r>
              <a:rPr lang="ko-KR" altLang="en-US" sz="2000" b="1" dirty="0" smtClean="0">
                <a:latin typeface="+mn-ea"/>
                <a:ea typeface="+mn-ea"/>
              </a:rPr>
              <a:t>  부서명을 </a:t>
            </a:r>
            <a:r>
              <a:rPr lang="ko-KR" altLang="en-US" sz="2000" b="1" dirty="0">
                <a:latin typeface="+mn-ea"/>
                <a:ea typeface="+mn-ea"/>
              </a:rPr>
              <a:t>지정해 </a:t>
            </a:r>
            <a:r>
              <a:rPr lang="ko-KR" altLang="en-US" sz="2000" b="1" dirty="0" smtClean="0">
                <a:latin typeface="+mn-ea"/>
                <a:ea typeface="+mn-ea"/>
              </a:rPr>
              <a:t>보았음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이곳 </a:t>
            </a: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에서는 </a:t>
            </a: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 대신 </a:t>
            </a:r>
            <a:r>
              <a:rPr lang="en-US" altLang="ko-KR" sz="2000" b="1" dirty="0">
                <a:latin typeface="+mn-ea"/>
                <a:ea typeface="+mn-ea"/>
              </a:rPr>
              <a:t>IF ~ THEN ~ ELSIF ~ ELSE ~ END IF </a:t>
            </a:r>
            <a:r>
              <a:rPr lang="ko-KR" altLang="en-US" sz="2000" b="1" dirty="0">
                <a:latin typeface="+mn-ea"/>
                <a:ea typeface="+mn-ea"/>
              </a:rPr>
              <a:t>구문으로 부서번호에 대한 부서명을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:EXAM07.sql)</a:t>
            </a:r>
          </a:p>
        </p:txBody>
      </p:sp>
      <p:pic>
        <p:nvPicPr>
          <p:cNvPr id="10" name="_x147280440" descr="EMB000005d85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478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0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64113"/>
              </p:ext>
            </p:extLst>
          </p:nvPr>
        </p:nvGraphicFramePr>
        <p:xfrm>
          <a:off x="629345" y="2492896"/>
          <a:ext cx="6480720" cy="2226928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692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 smtClean="0">
                <a:latin typeface="+mn-ea"/>
                <a:ea typeface="+mn-ea"/>
              </a:rPr>
              <a:t>DECLARE~BEGIN~EXCEPTION~END </a:t>
            </a:r>
            <a:r>
              <a:rPr lang="ko-KR" altLang="en-US" sz="2000" b="1" dirty="0">
                <a:latin typeface="+mn-ea"/>
                <a:ea typeface="+mn-ea"/>
              </a:rPr>
              <a:t>순서를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은 다음과 같은 블록</a:t>
            </a:r>
            <a:r>
              <a:rPr lang="en-US" altLang="ko-KR" sz="2000" b="1" dirty="0">
                <a:latin typeface="+mn-ea"/>
                <a:ea typeface="+mn-ea"/>
              </a:rPr>
              <a:t>(BLOCK) </a:t>
            </a:r>
            <a:r>
              <a:rPr lang="ko-KR" altLang="en-US" sz="2000" b="1" dirty="0">
                <a:latin typeface="+mn-ea"/>
                <a:ea typeface="+mn-ea"/>
              </a:rPr>
              <a:t>구조의 언어로서 크게 </a:t>
            </a:r>
            <a:r>
              <a:rPr lang="en-US" altLang="ko-KR" sz="2000" b="1" dirty="0">
                <a:latin typeface="+mn-ea"/>
                <a:ea typeface="+mn-ea"/>
              </a:rPr>
              <a:t>3 </a:t>
            </a:r>
            <a:r>
              <a:rPr lang="ko-KR" altLang="en-US" sz="2000" b="1" dirty="0">
                <a:latin typeface="+mn-ea"/>
                <a:ea typeface="+mn-ea"/>
              </a:rPr>
              <a:t>부분으로 나눌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62441"/>
              </p:ext>
            </p:extLst>
          </p:nvPr>
        </p:nvGraphicFramePr>
        <p:xfrm>
          <a:off x="993713" y="2666407"/>
          <a:ext cx="5756312" cy="570744"/>
        </p:xfrm>
        <a:graphic>
          <a:graphicData uri="http://schemas.openxmlformats.org/drawingml/2006/table">
            <a:tbl>
              <a:tblPr/>
              <a:tblGrid>
                <a:gridCol w="575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4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DECLARE SECTION(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선언부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17639"/>
              </p:ext>
            </p:extLst>
          </p:nvPr>
        </p:nvGraphicFramePr>
        <p:xfrm>
          <a:off x="989385" y="3309159"/>
          <a:ext cx="5756312" cy="570744"/>
        </p:xfrm>
        <a:graphic>
          <a:graphicData uri="http://schemas.openxmlformats.org/drawingml/2006/table">
            <a:tbl>
              <a:tblPr/>
              <a:tblGrid>
                <a:gridCol w="575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4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EXECUTABLE SECTION(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실행부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1016"/>
              </p:ext>
            </p:extLst>
          </p:nvPr>
        </p:nvGraphicFramePr>
        <p:xfrm>
          <a:off x="989385" y="3957231"/>
          <a:ext cx="5756312" cy="570744"/>
        </p:xfrm>
        <a:graphic>
          <a:graphicData uri="http://schemas.openxmlformats.org/drawingml/2006/table">
            <a:tbl>
              <a:tblPr/>
              <a:tblGrid>
                <a:gridCol w="575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4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EXCEPTION SECTION(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예외부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3.3 IF ~ THEN ~ ELSIF ~ ELSE ~ END IF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47397"/>
              </p:ext>
            </p:extLst>
          </p:nvPr>
        </p:nvGraphicFramePr>
        <p:xfrm>
          <a:off x="633673" y="692696"/>
          <a:ext cx="8632304" cy="5887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SET SERVEROUTPUT ON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DECLARE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VEMP EMP%ROWTYPE;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VDNAME VARCHAR2(14);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DBMS_OUTPUT.PUT_LINE('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사번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부서명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');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DBMS_OUTPUT.PUT_LINE('--------------------');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SELECT *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INTO VEMP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FROM EMP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WHERE ENAME='SCOTT';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IF (VEMP.DEPTNO = 10)  THEN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  VDNAME := 'ACCOUNTING';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ELSIF (VEMP.DEPTNO = 20)  THEN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  VDNAME := 'RESEARCH‘;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ELSIF (VEMP.DEPTNO = 30)  THEN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  VDNAME := 'SALES';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ELSIF (VEMP.DEPTNO = 40) THEN 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  VDNAME := 'OPERATIONS';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END IF;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DBMS_OUTPUT.PUT_LINE(VEMP.EMPNO || '/‘ ||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VEMP.ENAME || '/‘ || VDNAME);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END;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9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err="1"/>
              <a:t>반복문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반복문은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반복적으로 여러 번 실행하고자 할 때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에서는 다음과 같이 다양한 </a:t>
            </a:r>
            <a:r>
              <a:rPr lang="ko-KR" altLang="en-US" sz="2000" b="1" dirty="0" err="1">
                <a:latin typeface="+mn-ea"/>
                <a:ea typeface="+mn-ea"/>
              </a:rPr>
              <a:t>반복문이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9000"/>
              </p:ext>
            </p:extLst>
          </p:nvPr>
        </p:nvGraphicFramePr>
        <p:xfrm>
          <a:off x="633673" y="1932416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조건 없이 반복 작업을 제공하기 위한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BASIC LOOP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2. COUNT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를 기본으로 작업의 반복 제어를 제공하는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FOR LOOP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조건을 기본으로 작업의 반복 제어를 제공하기 위한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WHILE LOOP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4. LOOP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를 종료하기 위한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EXIT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7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/>
              <a:t>4.1 BASIC LOOP</a:t>
            </a:r>
            <a:r>
              <a:rPr lang="ko-KR" altLang="en-US" sz="240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가장 </a:t>
            </a:r>
            <a:r>
              <a:rPr lang="ko-KR" altLang="en-US" sz="2000" b="1" dirty="0">
                <a:latin typeface="+mn-ea"/>
                <a:ea typeface="+mn-ea"/>
              </a:rPr>
              <a:t>간단한 루프로 구분 문자로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END LOOP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실행 상의 흐름이 </a:t>
            </a:r>
            <a:r>
              <a:rPr lang="en-US" altLang="ko-KR" sz="2000" b="1" dirty="0">
                <a:latin typeface="+mn-ea"/>
                <a:ea typeface="+mn-ea"/>
              </a:rPr>
              <a:t>END LOOP</a:t>
            </a:r>
            <a:r>
              <a:rPr lang="ko-KR" altLang="en-US" sz="2000" b="1" dirty="0">
                <a:latin typeface="+mn-ea"/>
                <a:ea typeface="+mn-ea"/>
              </a:rPr>
              <a:t>에 도달할 때마다 그와 짝을 이루는 </a:t>
            </a:r>
            <a:r>
              <a:rPr lang="en-US" altLang="ko-KR" sz="2000" b="1" dirty="0">
                <a:latin typeface="+mn-ea"/>
                <a:ea typeface="+mn-ea"/>
              </a:rPr>
              <a:t>LOOP </a:t>
            </a:r>
            <a:r>
              <a:rPr lang="ko-KR" altLang="en-US" sz="2000" b="1" dirty="0">
                <a:latin typeface="+mn-ea"/>
                <a:ea typeface="+mn-ea"/>
              </a:rPr>
              <a:t>문으로 제어가 </a:t>
            </a:r>
            <a:r>
              <a:rPr lang="ko-KR" altLang="en-US" sz="2000" b="1" dirty="0" smtClean="0">
                <a:latin typeface="+mn-ea"/>
                <a:ea typeface="+mn-ea"/>
              </a:rPr>
              <a:t>되돌아감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루프를 무한 루프라 하며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여기서 빠져나가려면 </a:t>
            </a:r>
            <a:r>
              <a:rPr lang="en-US" altLang="ko-KR" sz="2000" b="1" dirty="0">
                <a:latin typeface="+mn-ea"/>
                <a:ea typeface="+mn-ea"/>
              </a:rPr>
              <a:t>EXIT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에 들어갈 때 조건이 이미 일치했다 할지라도 적어도 한번은 문장이 </a:t>
            </a:r>
            <a:r>
              <a:rPr lang="ko-KR" altLang="en-US" sz="2000" b="1" dirty="0" smtClean="0">
                <a:latin typeface="+mn-ea"/>
                <a:ea typeface="+mn-ea"/>
              </a:rPr>
              <a:t>실행됨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95601"/>
              </p:ext>
            </p:extLst>
          </p:nvPr>
        </p:nvGraphicFramePr>
        <p:xfrm>
          <a:off x="633673" y="1340768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statement1;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statement2;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. . . . . .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EXIT [WHERE condition];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LOOP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8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/>
              <a:t>4.1 BASIC LOOP</a:t>
            </a:r>
            <a:r>
              <a:rPr lang="ko-KR" altLang="en-US" sz="240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BASIC LOOP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까지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:EXAM08.sql)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16361"/>
              </p:ext>
            </p:extLst>
          </p:nvPr>
        </p:nvGraphicFramePr>
        <p:xfrm>
          <a:off x="633673" y="2395336"/>
          <a:ext cx="8632304" cy="3601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N NUMBER := 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DBMS_OUTPUT.PUT_LINE( N 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N := N + 1;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IF N &gt; 5 THEN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EXIT;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END IF;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3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FOR LOOP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FOR LOOP</a:t>
            </a:r>
            <a:r>
              <a:rPr lang="ko-KR" altLang="en-US" sz="2000" b="1" dirty="0">
                <a:latin typeface="+mn-ea"/>
                <a:ea typeface="+mn-ea"/>
              </a:rPr>
              <a:t>는 반복되는 횟수가 정해진 </a:t>
            </a:r>
            <a:r>
              <a:rPr lang="ko-KR" altLang="en-US" sz="2000" b="1" dirty="0" err="1">
                <a:latin typeface="+mn-ea"/>
                <a:ea typeface="+mn-ea"/>
              </a:rPr>
              <a:t>반목문을</a:t>
            </a:r>
            <a:r>
              <a:rPr lang="ko-KR" altLang="en-US" sz="2000" b="1" dirty="0">
                <a:latin typeface="+mn-ea"/>
                <a:ea typeface="+mn-ea"/>
              </a:rPr>
              <a:t> 처리하기에 </a:t>
            </a:r>
            <a:r>
              <a:rPr lang="ko-KR" altLang="en-US" sz="2000" b="1" dirty="0" smtClean="0">
                <a:latin typeface="+mn-ea"/>
                <a:ea typeface="+mn-ea"/>
              </a:rPr>
              <a:t>용이함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57391"/>
              </p:ext>
            </p:extLst>
          </p:nvPr>
        </p:nvGraphicFramePr>
        <p:xfrm>
          <a:off x="633673" y="1340768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FOR </a:t>
                      </a:r>
                      <a:r>
                        <a:rPr lang="en-US" altLang="ko-KR" sz="1800" i="1" dirty="0" err="1" smtClean="0"/>
                        <a:t>index_counter</a:t>
                      </a:r>
                      <a:r>
                        <a:rPr lang="en-US" altLang="ko-KR" sz="1800" i="1" dirty="0" smtClean="0"/>
                        <a:t>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 [REVERSE] </a:t>
                      </a:r>
                      <a:r>
                        <a:rPr lang="en-US" altLang="ko-KR" sz="1800" i="1" dirty="0" smtClean="0"/>
                        <a:t>lower_bound..</a:t>
                      </a:r>
                      <a:r>
                        <a:rPr lang="en-US" altLang="ko-KR" sz="1800" i="1" dirty="0" err="1" smtClean="0"/>
                        <a:t>upper_bound</a:t>
                      </a:r>
                      <a:r>
                        <a:rPr lang="en-US" altLang="ko-KR" sz="1800" dirty="0" smtClean="0"/>
                        <a:t> LOOP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statement1;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i="1" dirty="0" smtClean="0"/>
                        <a:t>  statement2;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. . . . . .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LOOP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93370"/>
              </p:ext>
            </p:extLst>
          </p:nvPr>
        </p:nvGraphicFramePr>
        <p:xfrm>
          <a:off x="629345" y="3284984"/>
          <a:ext cx="8077200" cy="25515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구문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index_counter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upper_bound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lower_bound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도달할 때까지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LOOP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반복함으로써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씩 자동적으로 증가하거나 감소되는 값을 가진 암시적으로 선언된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REVERSE 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upper_bound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lower_bound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까지 반복함으로써 인덱스가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씩 감소되도록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lower_bound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index_counter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값의 범위에 대한 하단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바운드값을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지정함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upper_bound</a:t>
                      </a: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index_counter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값의 범위에 대한 상단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바운드값을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지정함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FOR LOOP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FOR LOOP </a:t>
            </a:r>
            <a:r>
              <a:rPr lang="ko-KR" altLang="en-US" sz="2000" b="1" dirty="0">
                <a:latin typeface="+mn-ea"/>
                <a:ea typeface="+mn-ea"/>
              </a:rPr>
              <a:t>문에서 사용되는 인덱스는 정수로 자동 선언되므로 따로 </a:t>
            </a:r>
            <a:r>
              <a:rPr lang="ko-KR" altLang="en-US" sz="2000" b="1" dirty="0" smtClean="0">
                <a:latin typeface="+mn-ea"/>
                <a:ea typeface="+mn-ea"/>
              </a:rPr>
              <a:t>선언할  </a:t>
            </a:r>
            <a:r>
              <a:rPr lang="ko-KR" altLang="en-US" sz="2000" b="1" dirty="0">
                <a:latin typeface="+mn-ea"/>
                <a:ea typeface="+mn-ea"/>
              </a:rPr>
              <a:t>필요가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FOR </a:t>
            </a:r>
            <a:r>
              <a:rPr lang="en-US" altLang="ko-KR" sz="2000" b="1" dirty="0">
                <a:latin typeface="+mn-ea"/>
                <a:ea typeface="+mn-ea"/>
              </a:rPr>
              <a:t>LOOP </a:t>
            </a:r>
            <a:r>
              <a:rPr lang="ko-KR" altLang="en-US" sz="2000" b="1" dirty="0">
                <a:latin typeface="+mn-ea"/>
                <a:ea typeface="+mn-ea"/>
              </a:rPr>
              <a:t>문은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을 반복할 때마다 자동적으로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씩 증가 또는 </a:t>
            </a:r>
            <a:r>
              <a:rPr lang="ko-KR" altLang="en-US" sz="2000" b="1" dirty="0" smtClean="0">
                <a:latin typeface="+mn-ea"/>
                <a:ea typeface="+mn-ea"/>
              </a:rPr>
              <a:t>감소함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REVERSE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씩 감소함을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5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FOR LOOP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FOR LOOP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까지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:EXAM09.sql)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77049"/>
              </p:ext>
            </p:extLst>
          </p:nvPr>
        </p:nvGraphicFramePr>
        <p:xfrm>
          <a:off x="633673" y="2323328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FOR N IN 1..5 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DBMS_OUTPUT.PUT_LINE( N 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4.3 WHILE LOOP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제어 조건이 </a:t>
            </a:r>
            <a:r>
              <a:rPr lang="en-US" altLang="ko-KR" sz="2000" b="1" dirty="0">
                <a:latin typeface="+mn-ea"/>
                <a:ea typeface="+mn-ea"/>
              </a:rPr>
              <a:t>TRUE</a:t>
            </a:r>
            <a:r>
              <a:rPr lang="ko-KR" altLang="en-US" sz="2000" b="1" dirty="0">
                <a:latin typeface="+mn-ea"/>
                <a:ea typeface="+mn-ea"/>
              </a:rPr>
              <a:t>인 동안만 일련의 문장을 반복하기 위해 </a:t>
            </a:r>
            <a:r>
              <a:rPr lang="en-US" altLang="ko-KR" sz="2000" b="1" dirty="0">
                <a:latin typeface="+mn-ea"/>
                <a:ea typeface="+mn-ea"/>
              </a:rPr>
              <a:t>WHILE LOOP </a:t>
            </a:r>
            <a:r>
              <a:rPr lang="ko-KR" altLang="en-US" sz="2000" b="1" dirty="0">
                <a:latin typeface="+mn-ea"/>
                <a:ea typeface="+mn-ea"/>
              </a:rPr>
              <a:t>문장을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조건은 </a:t>
            </a:r>
            <a:r>
              <a:rPr lang="ko-KR" altLang="en-US" sz="2000" b="1" dirty="0">
                <a:latin typeface="+mn-ea"/>
                <a:ea typeface="+mn-ea"/>
              </a:rPr>
              <a:t>반복이 시작될 때 체크하게 되어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내의 문장이 한 번도 수행되지 않을 경우도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을 시작할 때 조건이 </a:t>
            </a:r>
            <a:r>
              <a:rPr lang="en-US" altLang="ko-KR" sz="2000" b="1" dirty="0">
                <a:latin typeface="+mn-ea"/>
                <a:ea typeface="+mn-ea"/>
              </a:rPr>
              <a:t>FALSE</a:t>
            </a:r>
            <a:r>
              <a:rPr lang="ko-KR" altLang="en-US" sz="2000" b="1" dirty="0">
                <a:latin typeface="+mn-ea"/>
                <a:ea typeface="+mn-ea"/>
              </a:rPr>
              <a:t>이면 반복 문장을 탈출하게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76180"/>
              </p:ext>
            </p:extLst>
          </p:nvPr>
        </p:nvGraphicFramePr>
        <p:xfrm>
          <a:off x="633673" y="3212976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WHILE </a:t>
                      </a:r>
                      <a:r>
                        <a:rPr lang="en-US" altLang="ko-KR" sz="1800" i="1" dirty="0" smtClean="0"/>
                        <a:t>condition</a:t>
                      </a:r>
                      <a:r>
                        <a:rPr lang="en-US" altLang="ko-KR" sz="1800" dirty="0" smtClean="0"/>
                        <a:t> LOOP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statement1;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i="1" dirty="0" smtClean="0"/>
                        <a:t>  statement2;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. . . . . .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LOOP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4.3 WHILE LOOP </a:t>
            </a:r>
            <a:r>
              <a:rPr lang="ko-KR" altLang="en-US" sz="2400" dirty="0"/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WHILE LOOP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까지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:EXAM10.sql)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70320"/>
              </p:ext>
            </p:extLst>
          </p:nvPr>
        </p:nvGraphicFramePr>
        <p:xfrm>
          <a:off x="633673" y="2276872"/>
          <a:ext cx="8632304" cy="27790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N NUMBER := 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WHILE N &lt;= 5 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DBMS_OUTPUT.PUT_LINE( N 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N := N + 1;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8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선언부</a:t>
            </a:r>
            <a:r>
              <a:rPr lang="en-US" altLang="ko-KR" sz="2000" b="1" dirty="0">
                <a:latin typeface="+mn-ea"/>
                <a:ea typeface="+mn-ea"/>
              </a:rPr>
              <a:t>(DECLARE SECTION)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에서 사용하는 모든 변수나 상수를 선언하는 부분으로서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en-US" altLang="ko-KR" sz="2000" b="1" dirty="0" smtClean="0">
                <a:latin typeface="+mn-ea"/>
                <a:ea typeface="+mn-ea"/>
              </a:rPr>
              <a:t>DECLARE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시작함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실행부</a:t>
            </a:r>
            <a:r>
              <a:rPr lang="en-US" altLang="ko-KR" sz="2000" b="1" dirty="0">
                <a:latin typeface="+mn-ea"/>
                <a:ea typeface="+mn-ea"/>
              </a:rPr>
              <a:t>(EXECUTABLE SECTION)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절차적 형식으로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문을 실행할 수 있도록 절차적 언어의 요소인 </a:t>
            </a:r>
            <a:r>
              <a:rPr lang="ko-KR" altLang="en-US" sz="2000" b="1" dirty="0" err="1">
                <a:latin typeface="+mn-ea"/>
                <a:ea typeface="+mn-ea"/>
              </a:rPr>
              <a:t>제어문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반복문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함수 정의 등 </a:t>
            </a:r>
            <a:r>
              <a:rPr lang="ko-KR" altLang="en-US" sz="2000" b="1" dirty="0" err="1">
                <a:latin typeface="+mn-ea"/>
                <a:ea typeface="+mn-ea"/>
              </a:rPr>
              <a:t>로직을</a:t>
            </a:r>
            <a:r>
              <a:rPr lang="ko-KR" altLang="en-US" sz="2000" b="1" dirty="0">
                <a:latin typeface="+mn-ea"/>
                <a:ea typeface="+mn-ea"/>
              </a:rPr>
              <a:t> 기술할 수 있는 부분으로 </a:t>
            </a:r>
            <a:r>
              <a:rPr lang="en-US" altLang="ko-KR" sz="2000" b="1" dirty="0">
                <a:latin typeface="+mn-ea"/>
                <a:ea typeface="+mn-ea"/>
              </a:rPr>
              <a:t>BEGIN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시작함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예외 처리</a:t>
            </a:r>
            <a:r>
              <a:rPr lang="en-US" altLang="ko-KR" sz="2000" b="1" dirty="0">
                <a:latin typeface="+mn-ea"/>
                <a:ea typeface="+mn-ea"/>
              </a:rPr>
              <a:t>(EXCEPTION SECTION)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문이 실행되는 중에 에러가 발생할 수 있는데 이를 예외 사항이라고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이러한 </a:t>
            </a:r>
            <a:r>
              <a:rPr lang="ko-KR" altLang="en-US" sz="2000" b="1" dirty="0">
                <a:latin typeface="+mn-ea"/>
                <a:ea typeface="+mn-ea"/>
              </a:rPr>
              <a:t>예외 사항이 발생했을 때 이를 해결하기 위한 문장을 기술할 수 있는 부분으로 </a:t>
            </a:r>
            <a:r>
              <a:rPr lang="en-US" altLang="ko-KR" sz="2000" b="1" dirty="0">
                <a:latin typeface="+mn-ea"/>
                <a:ea typeface="+mn-ea"/>
              </a:rPr>
              <a:t>EXCEPTION 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시작함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프로그램의 작성 요령은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95225"/>
              </p:ext>
            </p:extLst>
          </p:nvPr>
        </p:nvGraphicFramePr>
        <p:xfrm>
          <a:off x="633673" y="1417575"/>
          <a:ext cx="8632304" cy="43741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블록 내에서는 한 문장이 종료할 때마다 세미콜론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(;)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을 사용함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END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뒤에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;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을 사용하여 하나의 블록이 끝났다는 것을 명시함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블록의 작성은 편집기를 통해 파일로 작성할 수도 있고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프롬프트에서      바로 작성할 수도 있음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SQL*PLUS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환경에서는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DELCLARE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BEGIN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이라는 키워드로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블럭이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시작하는 것을 알 수 있음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단일 행 주석은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--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이고 여러 행 주석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/* */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임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쿼리문을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수행하기 위해서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가 반드시 입력되어야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블록은 행에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가 있으면 종결된 것으로 간주함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PL/SQL </a:t>
            </a:r>
            <a:r>
              <a:rPr lang="ko-KR" altLang="en-US" sz="2400" dirty="0"/>
              <a:t>구조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'Hello World!'</a:t>
            </a:r>
            <a:r>
              <a:rPr lang="ko-KR" altLang="en-US" sz="2000" b="1" dirty="0">
                <a:latin typeface="+mn-ea"/>
                <a:ea typeface="+mn-ea"/>
              </a:rPr>
              <a:t>를 출력하는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오라클의</a:t>
            </a:r>
            <a:r>
              <a:rPr lang="ko-KR" altLang="en-US" sz="2000" b="1" dirty="0">
                <a:latin typeface="+mn-ea"/>
                <a:ea typeface="+mn-ea"/>
              </a:rPr>
              <a:t> 환경 변수 </a:t>
            </a:r>
            <a:r>
              <a:rPr lang="en-US" altLang="ko-KR" sz="2000" b="1" dirty="0">
                <a:latin typeface="+mn-ea"/>
                <a:ea typeface="+mn-ea"/>
              </a:rPr>
              <a:t>SERVEROUTPUT</a:t>
            </a:r>
            <a:r>
              <a:rPr lang="ko-KR" altLang="en-US" sz="2000" b="1" dirty="0">
                <a:latin typeface="+mn-ea"/>
                <a:ea typeface="+mn-ea"/>
              </a:rPr>
              <a:t>는 오라클에서 제공해주는 프로시저를 </a:t>
            </a:r>
            <a:r>
              <a:rPr lang="ko-KR" altLang="en-US" sz="2000" b="1" dirty="0" smtClean="0">
                <a:latin typeface="+mn-ea"/>
                <a:ea typeface="+mn-ea"/>
              </a:rPr>
              <a:t>   사용하여 </a:t>
            </a:r>
            <a:r>
              <a:rPr lang="ko-KR" altLang="en-US" sz="2000" b="1" dirty="0">
                <a:latin typeface="+mn-ea"/>
                <a:ea typeface="+mn-ea"/>
              </a:rPr>
              <a:t>출력해 주는 내용을 화면에 보여주도록 설정하는 환경 </a:t>
            </a:r>
            <a:r>
              <a:rPr lang="ko-KR" altLang="en-US" sz="2000" b="1" dirty="0" smtClean="0">
                <a:latin typeface="+mn-ea"/>
                <a:ea typeface="+mn-ea"/>
              </a:rPr>
              <a:t>변수임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디폴트값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OFF</a:t>
            </a:r>
            <a:r>
              <a:rPr lang="ko-KR" altLang="en-US" sz="2000" b="1" dirty="0">
                <a:latin typeface="+mn-ea"/>
                <a:ea typeface="+mn-ea"/>
              </a:rPr>
              <a:t>이기에 </a:t>
            </a:r>
            <a:r>
              <a:rPr lang="en-US" altLang="ko-KR" sz="2000" b="1" dirty="0">
                <a:latin typeface="+mn-ea"/>
                <a:ea typeface="+mn-ea"/>
              </a:rPr>
              <a:t>ON</a:t>
            </a:r>
            <a:r>
              <a:rPr lang="ko-KR" altLang="en-US" sz="2000" b="1" dirty="0">
                <a:latin typeface="+mn-ea"/>
                <a:ea typeface="+mn-ea"/>
              </a:rPr>
              <a:t>으로 변경해야만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화면 출력을 위해서는 </a:t>
            </a:r>
            <a:r>
              <a:rPr lang="en-US" altLang="ko-KR" sz="2000" b="1" dirty="0">
                <a:latin typeface="+mn-ea"/>
                <a:ea typeface="+mn-ea"/>
              </a:rPr>
              <a:t>PUT_LINE</a:t>
            </a:r>
            <a:r>
              <a:rPr lang="ko-KR" altLang="en-US" sz="2000" b="1" dirty="0">
                <a:latin typeface="+mn-ea"/>
                <a:ea typeface="+mn-ea"/>
              </a:rPr>
              <a:t>이란 프로시저를 </a:t>
            </a:r>
            <a:r>
              <a:rPr lang="ko-KR" altLang="en-US" sz="2000" b="1" dirty="0" smtClean="0">
                <a:latin typeface="+mn-ea"/>
                <a:ea typeface="+mn-ea"/>
              </a:rPr>
              <a:t>이용함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PUT_LINE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ko-KR" altLang="en-US" sz="2000" b="1" dirty="0" err="1">
                <a:latin typeface="+mn-ea"/>
                <a:ea typeface="+mn-ea"/>
              </a:rPr>
              <a:t>오라클이</a:t>
            </a:r>
            <a:r>
              <a:rPr lang="ko-KR" altLang="en-US" sz="2000" b="1" dirty="0">
                <a:latin typeface="+mn-ea"/>
                <a:ea typeface="+mn-ea"/>
              </a:rPr>
              <a:t> 제공해주는 프로시저로 </a:t>
            </a:r>
            <a:r>
              <a:rPr lang="en-US" altLang="ko-KR" sz="2000" b="1" dirty="0">
                <a:latin typeface="+mn-ea"/>
                <a:ea typeface="+mn-ea"/>
              </a:rPr>
              <a:t>DBMS_OUTPUT </a:t>
            </a:r>
            <a:r>
              <a:rPr lang="ko-KR" altLang="en-US" sz="2000" b="1" dirty="0">
                <a:latin typeface="+mn-ea"/>
                <a:ea typeface="+mn-ea"/>
              </a:rPr>
              <a:t>패키지에 묶여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따라서 </a:t>
            </a:r>
            <a:r>
              <a:rPr lang="en-US" altLang="ko-KR" sz="2000" b="1" dirty="0">
                <a:latin typeface="+mn-ea"/>
                <a:ea typeface="+mn-ea"/>
              </a:rPr>
              <a:t>DBMS_OUTPUT.PUT_LINE</a:t>
            </a:r>
            <a:r>
              <a:rPr lang="ko-KR" altLang="en-US" sz="2000" b="1" dirty="0">
                <a:latin typeface="+mn-ea"/>
                <a:ea typeface="+mn-ea"/>
              </a:rPr>
              <a:t>과 같이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4105"/>
              </p:ext>
            </p:extLst>
          </p:nvPr>
        </p:nvGraphicFramePr>
        <p:xfrm>
          <a:off x="633673" y="2780928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SERVEROUTPUT ON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86575"/>
              </p:ext>
            </p:extLst>
          </p:nvPr>
        </p:nvGraphicFramePr>
        <p:xfrm>
          <a:off x="629345" y="5464256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DBMS_OUTPUT.PUT_LINE('Hello World!');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변수선언과 </a:t>
            </a:r>
            <a:r>
              <a:rPr lang="ko-KR" altLang="en-US" sz="2400" dirty="0" err="1"/>
              <a:t>대입문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err="1">
                <a:latin typeface="+mn-ea"/>
                <a:ea typeface="+mn-ea"/>
              </a:rPr>
              <a:t>선언부에서는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실행부에서</a:t>
            </a:r>
            <a:r>
              <a:rPr lang="ko-KR" altLang="en-US" sz="2000" b="1" dirty="0">
                <a:latin typeface="+mn-ea"/>
                <a:ea typeface="+mn-ea"/>
              </a:rPr>
              <a:t> 사용할 변수를 </a:t>
            </a:r>
            <a:r>
              <a:rPr lang="ko-KR" altLang="en-US" sz="2000" b="1" dirty="0" smtClean="0">
                <a:latin typeface="+mn-ea"/>
                <a:ea typeface="+mn-ea"/>
              </a:rPr>
              <a:t>선언함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변수를 선언할 때 </a:t>
            </a:r>
            <a:r>
              <a:rPr lang="ko-KR" altLang="en-US" sz="2000" b="1" dirty="0" err="1">
                <a:latin typeface="+mn-ea"/>
                <a:ea typeface="+mn-ea"/>
              </a:rPr>
              <a:t>변수명</a:t>
            </a:r>
            <a:r>
              <a:rPr lang="ko-KR" altLang="en-US" sz="2000" b="1" dirty="0">
                <a:latin typeface="+mn-ea"/>
                <a:ea typeface="+mn-ea"/>
              </a:rPr>
              <a:t> 다음에 </a:t>
            </a:r>
            <a:r>
              <a:rPr lang="ko-KR" altLang="en-US" sz="2000" b="1" dirty="0" err="1">
                <a:latin typeface="+mn-ea"/>
                <a:ea typeface="+mn-ea"/>
              </a:rPr>
              <a:t>자료형을</a:t>
            </a:r>
            <a:r>
              <a:rPr lang="ko-KR" altLang="en-US" sz="2000" b="1" dirty="0">
                <a:latin typeface="+mn-ea"/>
                <a:ea typeface="+mn-ea"/>
              </a:rPr>
              <a:t>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PL/SOL</a:t>
            </a:r>
            <a:r>
              <a:rPr lang="ko-KR" altLang="en-US" sz="2000" b="1" dirty="0">
                <a:latin typeface="+mn-ea"/>
                <a:ea typeface="+mn-ea"/>
              </a:rPr>
              <a:t>에서 변수 선언할 때 사용되는 </a:t>
            </a:r>
            <a:r>
              <a:rPr lang="ko-KR" altLang="en-US" sz="2000" b="1" dirty="0" err="1">
                <a:latin typeface="+mn-ea"/>
                <a:ea typeface="+mn-ea"/>
              </a:rPr>
              <a:t>자료형은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 사용하던 </a:t>
            </a:r>
            <a:r>
              <a:rPr lang="ko-KR" altLang="en-US" sz="2000" b="1" dirty="0" err="1">
                <a:latin typeface="+mn-ea"/>
                <a:ea typeface="+mn-ea"/>
              </a:rPr>
              <a:t>자료형과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거의 유사함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4105"/>
              </p:ext>
            </p:extLst>
          </p:nvPr>
        </p:nvGraphicFramePr>
        <p:xfrm>
          <a:off x="633673" y="2780928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1" dirty="0" smtClean="0"/>
                        <a:t>identifier </a:t>
                      </a:r>
                      <a:r>
                        <a:rPr lang="en-US" altLang="ko-KR" sz="1800" dirty="0" smtClean="0"/>
                        <a:t>[CONSTANT] </a:t>
                      </a:r>
                      <a:r>
                        <a:rPr lang="en-US" altLang="ko-KR" sz="1800" i="1" dirty="0" err="1" smtClean="0"/>
                        <a:t>datatype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dirty="0" smtClean="0"/>
                        <a:t>[NOT NULL]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[:= | DEFAULT </a:t>
                      </a:r>
                      <a:r>
                        <a:rPr lang="en-US" altLang="ko-KR" sz="1800" i="1" dirty="0" smtClean="0"/>
                        <a:t>expression</a:t>
                      </a:r>
                      <a:r>
                        <a:rPr lang="en-US" altLang="ko-KR" sz="1800" dirty="0" smtClean="0"/>
                        <a:t>];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18351"/>
              </p:ext>
            </p:extLst>
          </p:nvPr>
        </p:nvGraphicFramePr>
        <p:xfrm>
          <a:off x="629345" y="3657600"/>
          <a:ext cx="7467600" cy="2263776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구문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identifier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변수의 이름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CONSTANT 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변수의 값을 변경할 수 없도록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제약함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datatype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자료형을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값을 반드시 포함하도록 하기 위해 변수를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제약함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Expression</a:t>
                      </a: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Literal,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다른 변수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연산자나 함수를 포함하는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3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변수선언과 </a:t>
            </a:r>
            <a:r>
              <a:rPr lang="ko-KR" altLang="en-US" sz="2400" dirty="0" err="1"/>
              <a:t>대입문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수행하고 난 후에 얻어진 결과를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단위로 변수에 저장할 경우 </a:t>
            </a:r>
            <a:r>
              <a:rPr lang="ko-KR" altLang="en-US" sz="2000" b="1" dirty="0" smtClean="0">
                <a:latin typeface="+mn-ea"/>
                <a:ea typeface="+mn-ea"/>
              </a:rPr>
              <a:t>  다음과 </a:t>
            </a:r>
            <a:r>
              <a:rPr lang="ko-KR" altLang="en-US" sz="2000" b="1" dirty="0">
                <a:latin typeface="+mn-ea"/>
                <a:ea typeface="+mn-ea"/>
              </a:rPr>
              <a:t>같이 </a:t>
            </a:r>
            <a:r>
              <a:rPr lang="ko-KR" altLang="en-US" sz="2000" b="1" dirty="0" smtClean="0">
                <a:latin typeface="+mn-ea"/>
                <a:ea typeface="+mn-ea"/>
              </a:rPr>
              <a:t>선언함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PL/SOL</a:t>
            </a:r>
            <a:r>
              <a:rPr lang="ko-KR" altLang="en-US" sz="2000" b="1" dirty="0">
                <a:latin typeface="+mn-ea"/>
                <a:ea typeface="+mn-ea"/>
              </a:rPr>
              <a:t>에서 변수를 선언할 때 위와 같이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 사용하던 </a:t>
            </a:r>
            <a:r>
              <a:rPr lang="ko-KR" altLang="en-US" sz="2000" b="1" dirty="0" err="1">
                <a:latin typeface="+mn-ea"/>
                <a:ea typeface="+mn-ea"/>
              </a:rPr>
              <a:t>자료형과</a:t>
            </a:r>
            <a:r>
              <a:rPr lang="ko-KR" altLang="en-US" sz="2000" b="1" dirty="0">
                <a:latin typeface="+mn-ea"/>
                <a:ea typeface="+mn-ea"/>
              </a:rPr>
              <a:t> 유사하게 선언하는 것을 스칼라</a:t>
            </a:r>
            <a:r>
              <a:rPr lang="en-US" altLang="ko-KR" sz="2000" b="1" dirty="0">
                <a:latin typeface="+mn-ea"/>
                <a:ea typeface="+mn-ea"/>
              </a:rPr>
              <a:t>(SCALAR) </a:t>
            </a:r>
            <a:r>
              <a:rPr lang="ko-KR" altLang="en-US" sz="2000" b="1" dirty="0">
                <a:latin typeface="+mn-ea"/>
                <a:ea typeface="+mn-ea"/>
              </a:rPr>
              <a:t>변수라고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숫자를 저장하기 위해서 </a:t>
            </a:r>
            <a:r>
              <a:rPr lang="en-US" altLang="ko-KR" sz="2000" b="1" dirty="0">
                <a:latin typeface="+mn-ea"/>
                <a:ea typeface="+mn-ea"/>
              </a:rPr>
              <a:t>VEMPNO </a:t>
            </a:r>
            <a:r>
              <a:rPr lang="ko-KR" altLang="en-US" sz="2000" b="1" dirty="0">
                <a:latin typeface="+mn-ea"/>
                <a:ea typeface="+mn-ea"/>
              </a:rPr>
              <a:t>변수는 </a:t>
            </a:r>
            <a:r>
              <a:rPr lang="en-US" altLang="ko-KR" sz="2000" b="1" dirty="0">
                <a:latin typeface="+mn-ea"/>
                <a:ea typeface="+mn-ea"/>
              </a:rPr>
              <a:t>NUMBER</a:t>
            </a:r>
            <a:r>
              <a:rPr lang="ko-KR" altLang="en-US" sz="2000" b="1" dirty="0">
                <a:latin typeface="+mn-ea"/>
                <a:ea typeface="+mn-ea"/>
              </a:rPr>
              <a:t>로 선언하고 </a:t>
            </a:r>
            <a:r>
              <a:rPr lang="en-US" altLang="ko-KR" sz="2000" b="1" dirty="0">
                <a:latin typeface="+mn-ea"/>
                <a:ea typeface="+mn-ea"/>
              </a:rPr>
              <a:t>VENAME </a:t>
            </a:r>
            <a:r>
              <a:rPr lang="en-US" altLang="ko-KR" sz="2000" b="1" dirty="0" smtClean="0">
                <a:latin typeface="+mn-ea"/>
                <a:ea typeface="+mn-ea"/>
              </a:rPr>
              <a:t>   </a:t>
            </a:r>
            <a:r>
              <a:rPr lang="ko-KR" altLang="en-US" sz="2000" b="1" dirty="0" smtClean="0">
                <a:latin typeface="+mn-ea"/>
                <a:ea typeface="+mn-ea"/>
              </a:rPr>
              <a:t>변수는 </a:t>
            </a:r>
            <a:r>
              <a:rPr lang="ko-KR" altLang="en-US" sz="2000" b="1" dirty="0">
                <a:latin typeface="+mn-ea"/>
                <a:ea typeface="+mn-ea"/>
              </a:rPr>
              <a:t>문자를 저장하려면 </a:t>
            </a:r>
            <a:r>
              <a:rPr lang="en-US" altLang="ko-KR" sz="2000" b="1" dirty="0">
                <a:latin typeface="+mn-ea"/>
                <a:ea typeface="+mn-ea"/>
              </a:rPr>
              <a:t>VARCHAR2</a:t>
            </a:r>
            <a:r>
              <a:rPr lang="ko-KR" altLang="en-US" sz="2000" b="1" dirty="0">
                <a:latin typeface="+mn-ea"/>
                <a:ea typeface="+mn-ea"/>
              </a:rPr>
              <a:t>를 사용해서 </a:t>
            </a:r>
            <a:r>
              <a:rPr lang="ko-KR" altLang="en-US" sz="2000" b="1" dirty="0" smtClean="0">
                <a:latin typeface="+mn-ea"/>
                <a:ea typeface="+mn-ea"/>
              </a:rPr>
              <a:t>선언함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92764"/>
              </p:ext>
            </p:extLst>
          </p:nvPr>
        </p:nvGraphicFramePr>
        <p:xfrm>
          <a:off x="633673" y="1844824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VEMPNO NUMBER(4);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VENAME VARCHAR2(10);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49631" y="139032"/>
            <a:ext cx="171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PL/SQL </a:t>
            </a:r>
            <a:r>
              <a:rPr lang="ko-KR" altLang="en-US" sz="1400" b="1" dirty="0" smtClean="0">
                <a:latin typeface="+mn-ea"/>
                <a:ea typeface="+mn-ea"/>
              </a:rPr>
              <a:t>기초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28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3398</Words>
  <Application>Microsoft Office PowerPoint</Application>
  <PresentationFormat>사용자 지정</PresentationFormat>
  <Paragraphs>591</Paragraphs>
  <Slides>48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547</cp:revision>
  <cp:lastPrinted>2016-04-03T23:53:51Z</cp:lastPrinted>
  <dcterms:created xsi:type="dcterms:W3CDTF">2010-01-22T01:09:25Z</dcterms:created>
  <dcterms:modified xsi:type="dcterms:W3CDTF">2023-05-23T02:28:06Z</dcterms:modified>
</cp:coreProperties>
</file>