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3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4" r:id="rId33"/>
    <p:sldId id="300" r:id="rId34"/>
    <p:sldId id="301" r:id="rId35"/>
    <p:sldId id="302" r:id="rId36"/>
    <p:sldId id="305" r:id="rId37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33" d="100"/>
          <a:sy n="133" d="100"/>
        </p:scale>
        <p:origin x="414" y="120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- 15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저장 프로시저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함수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커서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1.1 </a:t>
            </a:r>
            <a:r>
              <a:rPr lang="ko-KR" altLang="en-US" sz="2400" dirty="0"/>
              <a:t>저장 프로시저의 오류 원인 살피기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프로시저를 작성시 오류가 발생하면 이를 수정하기 위한 방법을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PROC01.sql </a:t>
            </a:r>
            <a:r>
              <a:rPr lang="ko-KR" altLang="en-US" sz="2000" b="1" dirty="0">
                <a:latin typeface="+mn-ea"/>
                <a:ea typeface="+mn-ea"/>
              </a:rPr>
              <a:t>파일을 열어서 다음과 같이 수정한 후 다시 </a:t>
            </a:r>
            <a:r>
              <a:rPr lang="en-US" altLang="ko-KR" sz="2000" b="1" dirty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:PROC01.sql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SQL&gt; </a:t>
            </a:r>
            <a:r>
              <a:rPr lang="ko-KR" altLang="en-US" sz="2000" b="1" dirty="0">
                <a:latin typeface="+mn-ea"/>
                <a:ea typeface="+mn-ea"/>
              </a:rPr>
              <a:t>프롬프트에 </a:t>
            </a:r>
            <a:r>
              <a:rPr lang="en-US" altLang="ko-KR" sz="2000" b="1" dirty="0">
                <a:latin typeface="+mn-ea"/>
                <a:ea typeface="+mn-ea"/>
              </a:rPr>
              <a:t>@</a:t>
            </a:r>
            <a:r>
              <a:rPr lang="ko-KR" altLang="en-US" sz="2000" b="1" dirty="0">
                <a:latin typeface="+mn-ea"/>
                <a:ea typeface="+mn-ea"/>
              </a:rPr>
              <a:t>파일명을 입력하여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 내부에 기술한 </a:t>
            </a: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 실행하면 </a:t>
            </a:r>
            <a:r>
              <a:rPr lang="ko-KR" altLang="en-US" sz="2000" b="1" dirty="0">
                <a:latin typeface="+mn-ea"/>
                <a:ea typeface="+mn-ea"/>
              </a:rPr>
              <a:t>‘경고</a:t>
            </a:r>
            <a:r>
              <a:rPr lang="en-US" altLang="ko-KR" sz="2000" b="1" dirty="0">
                <a:latin typeface="+mn-ea"/>
                <a:ea typeface="+mn-ea"/>
              </a:rPr>
              <a:t>: </a:t>
            </a:r>
            <a:r>
              <a:rPr lang="ko-KR" altLang="en-US" sz="2000" b="1" dirty="0">
                <a:latin typeface="+mn-ea"/>
                <a:ea typeface="+mn-ea"/>
              </a:rPr>
              <a:t>컴파일 오류와 함께 프로시저가 생성되었습니다’와 같은 메시지가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33980"/>
              </p:ext>
            </p:extLst>
          </p:nvPr>
        </p:nvGraphicFramePr>
        <p:xfrm>
          <a:off x="633673" y="234888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OR REPLACE PROCEDURE DEL_ALL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DELETE FROM EMP01;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1.1 </a:t>
            </a:r>
            <a:r>
              <a:rPr lang="ko-KR" altLang="en-US" sz="2400" dirty="0"/>
              <a:t>저장 프로시저의 오류 원인 살피기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발생한 오류에 대한 정보를 알고 싶을 때에는 </a:t>
            </a:r>
            <a:r>
              <a:rPr lang="en-US" altLang="ko-KR" sz="2000" b="1" dirty="0">
                <a:latin typeface="+mn-ea"/>
                <a:ea typeface="+mn-ea"/>
              </a:rPr>
              <a:t>SHOW ERROR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내용을 </a:t>
            </a:r>
            <a:r>
              <a:rPr lang="ko-KR" altLang="en-US" sz="2000" b="1" dirty="0">
                <a:latin typeface="+mn-ea"/>
                <a:ea typeface="+mn-ea"/>
              </a:rPr>
              <a:t>수정한 후 프로시저를 재 생성하여 </a:t>
            </a:r>
            <a:r>
              <a:rPr lang="ko-KR" altLang="en-US" sz="2000" b="1" dirty="0" smtClean="0">
                <a:latin typeface="+mn-ea"/>
                <a:ea typeface="+mn-ea"/>
              </a:rPr>
              <a:t>실행시킴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01325"/>
              </p:ext>
            </p:extLst>
          </p:nvPr>
        </p:nvGraphicFramePr>
        <p:xfrm>
          <a:off x="633673" y="1412776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SHOW ERROR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6661320" descr="EMB000014d425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253208"/>
            <a:ext cx="7427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6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저장 프로시저 조회하기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프로시저를 작성한 후 사용자가 저장 프로시저가 생성되었는지 확인하려면 </a:t>
            </a:r>
            <a:r>
              <a:rPr lang="en-US" altLang="ko-KR" sz="2000" b="1" dirty="0">
                <a:latin typeface="+mn-ea"/>
                <a:ea typeface="+mn-ea"/>
              </a:rPr>
              <a:t>USER_SOURCE </a:t>
            </a:r>
            <a:r>
              <a:rPr lang="ko-KR" altLang="en-US" sz="2000" b="1" dirty="0">
                <a:latin typeface="+mn-ea"/>
                <a:ea typeface="+mn-ea"/>
              </a:rPr>
              <a:t>살펴보면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USER_SOURCE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ko-KR" altLang="en-US" sz="2000" b="1" dirty="0" smtClean="0">
                <a:latin typeface="+mn-ea"/>
                <a:ea typeface="+mn-ea"/>
              </a:rPr>
              <a:t>구조임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USER_SOURCE</a:t>
            </a:r>
            <a:r>
              <a:rPr lang="ko-KR" altLang="en-US" sz="2000" b="1" dirty="0">
                <a:latin typeface="+mn-ea"/>
                <a:ea typeface="+mn-ea"/>
              </a:rPr>
              <a:t>의 내용을 조회하면 어떤 저장 프로시저가 생성되어 </a:t>
            </a:r>
            <a:r>
              <a:rPr lang="ko-KR" altLang="en-US" sz="2000" b="1" dirty="0" err="1" smtClean="0">
                <a:latin typeface="+mn-ea"/>
                <a:ea typeface="+mn-ea"/>
              </a:rPr>
              <a:t>있는지와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해당 프로시저의 내용이 무엇인지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4514"/>
              </p:ext>
            </p:extLst>
          </p:nvPr>
        </p:nvGraphicFramePr>
        <p:xfrm>
          <a:off x="633673" y="2276872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DESC USER_SOURCE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9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저장 프로시저의 매개 변수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DEL_ALL </a:t>
            </a:r>
            <a:r>
              <a:rPr lang="ko-KR" altLang="en-US" sz="2000" b="1" dirty="0">
                <a:latin typeface="+mn-ea"/>
                <a:ea typeface="+mn-ea"/>
              </a:rPr>
              <a:t>저장 프로시저는 사원 테이블의 모든 내용을 </a:t>
            </a:r>
            <a:r>
              <a:rPr lang="ko-KR" altLang="en-US" sz="2000" b="1" dirty="0" smtClean="0">
                <a:latin typeface="+mn-ea"/>
                <a:ea typeface="+mn-ea"/>
              </a:rPr>
              <a:t>삭제함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특정 사원만을 삭제하려면 어떻게 해야 할까요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프로시저를 생성할 때 </a:t>
            </a:r>
            <a:r>
              <a:rPr lang="ko-KR" altLang="en-US" sz="2000" b="1" dirty="0" smtClean="0">
                <a:latin typeface="+mn-ea"/>
                <a:ea typeface="+mn-ea"/>
              </a:rPr>
              <a:t>삭제하고자 하는 </a:t>
            </a:r>
            <a:r>
              <a:rPr lang="ko-KR" altLang="en-US" sz="2000" b="1" dirty="0">
                <a:latin typeface="+mn-ea"/>
                <a:ea typeface="+mn-ea"/>
              </a:rPr>
              <a:t>사원의 이름이나 사원 </a:t>
            </a:r>
            <a:r>
              <a:rPr lang="ko-KR" altLang="en-US" sz="2000" b="1" dirty="0" smtClean="0">
                <a:latin typeface="+mn-ea"/>
                <a:ea typeface="+mn-ea"/>
              </a:rPr>
              <a:t>번호를     </a:t>
            </a:r>
            <a:r>
              <a:rPr lang="ko-KR" altLang="en-US" sz="2000" b="1" dirty="0">
                <a:latin typeface="+mn-ea"/>
                <a:ea typeface="+mn-ea"/>
              </a:rPr>
              <a:t>프로시저에 전달해 주어 이와 일치하는 사원을 삭제하면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프로시저에 값을 전달해 주기 위해서 매개 변수를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41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저장 프로시저의 매개 변수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매개변수가 있는 저장프로시저는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정의함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</a:t>
            </a:r>
            <a:r>
              <a:rPr lang="en-US" altLang="ko-KR" sz="2000" b="1" dirty="0" smtClean="0">
                <a:latin typeface="+mn-ea"/>
                <a:ea typeface="+mn-ea"/>
              </a:rPr>
              <a:t>PROC02.sql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저장 </a:t>
            </a:r>
            <a:r>
              <a:rPr lang="ko-KR" altLang="en-US" sz="2000" b="1" dirty="0">
                <a:latin typeface="+mn-ea"/>
                <a:ea typeface="+mn-ea"/>
              </a:rPr>
              <a:t>프로시저 이름인 </a:t>
            </a:r>
            <a:r>
              <a:rPr lang="en-US" altLang="ko-KR" sz="2000" b="1" dirty="0">
                <a:latin typeface="+mn-ea"/>
                <a:ea typeface="+mn-ea"/>
              </a:rPr>
              <a:t>DEL_ENAME </a:t>
            </a:r>
            <a:r>
              <a:rPr lang="ko-KR" altLang="en-US" sz="2000" b="1" dirty="0">
                <a:latin typeface="+mn-ea"/>
                <a:ea typeface="+mn-ea"/>
              </a:rPr>
              <a:t>다음에 </a:t>
            </a:r>
            <a:r>
              <a:rPr lang="en-US" altLang="ko-KR" sz="2000" b="1" dirty="0">
                <a:latin typeface="+mn-ea"/>
                <a:ea typeface="+mn-ea"/>
              </a:rPr>
              <a:t>( )</a:t>
            </a:r>
            <a:r>
              <a:rPr lang="ko-KR" altLang="en-US" sz="2000" b="1" dirty="0">
                <a:latin typeface="+mn-ea"/>
                <a:ea typeface="+mn-ea"/>
              </a:rPr>
              <a:t>를 추가하여 그 안에 선언한 변수가 매개 </a:t>
            </a:r>
            <a:r>
              <a:rPr lang="ko-KR" altLang="en-US" sz="2000" b="1" dirty="0" smtClean="0">
                <a:latin typeface="+mn-ea"/>
                <a:ea typeface="+mn-ea"/>
              </a:rPr>
              <a:t>변수임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 </a:t>
            </a:r>
            <a:r>
              <a:rPr lang="ko-KR" altLang="en-US" sz="2000" b="1" dirty="0">
                <a:latin typeface="+mn-ea"/>
                <a:ea typeface="+mn-ea"/>
              </a:rPr>
              <a:t>매개변수에 값은 프로시저를 호출할 때 전달해 </a:t>
            </a:r>
            <a:r>
              <a:rPr lang="ko-KR" altLang="en-US" sz="2000" b="1" dirty="0" smtClean="0">
                <a:latin typeface="+mn-ea"/>
                <a:ea typeface="+mn-ea"/>
              </a:rPr>
              <a:t>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43309"/>
              </p:ext>
            </p:extLst>
          </p:nvPr>
        </p:nvGraphicFramePr>
        <p:xfrm>
          <a:off x="633673" y="1484784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OR REPLACE PROCEDURE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DEL_ENAME(VENAME EMP01.ENAME%TYPE)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DELETE FROM EMP01 WHERE ENAME=VENAME;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39251"/>
              </p:ext>
            </p:extLst>
          </p:nvPr>
        </p:nvGraphicFramePr>
        <p:xfrm>
          <a:off x="629345" y="4941168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@PROC02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EXECUTE DEL_ENAME('SMITH');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ko-KR" sz="2400" dirty="0"/>
              <a:t>IN, OUT, INOUT </a:t>
            </a:r>
            <a:r>
              <a:rPr lang="ko-KR" altLang="en-US" sz="2400" dirty="0"/>
              <a:t>매개 변수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PROCEDURE</a:t>
            </a:r>
            <a:r>
              <a:rPr lang="ko-KR" altLang="en-US" sz="2000" b="1" dirty="0">
                <a:latin typeface="+mn-ea"/>
                <a:ea typeface="+mn-ea"/>
              </a:rPr>
              <a:t>로 프로시저를 생성할 때 </a:t>
            </a:r>
            <a:r>
              <a:rPr lang="en-US" altLang="ko-KR" sz="2000" b="1" dirty="0">
                <a:latin typeface="+mn-ea"/>
                <a:ea typeface="+mn-ea"/>
              </a:rPr>
              <a:t>MODE</a:t>
            </a:r>
            <a:r>
              <a:rPr lang="ko-KR" altLang="en-US" sz="2000" b="1" dirty="0">
                <a:latin typeface="+mn-ea"/>
                <a:ea typeface="+mn-ea"/>
              </a:rPr>
              <a:t>를 지정하여 매개변수를 선언할 수 있는데 </a:t>
            </a:r>
            <a:r>
              <a:rPr lang="en-US" altLang="ko-KR" sz="2000" b="1" dirty="0">
                <a:latin typeface="+mn-ea"/>
                <a:ea typeface="+mn-ea"/>
              </a:rPr>
              <a:t>MODE </a:t>
            </a:r>
            <a:r>
              <a:rPr lang="ko-KR" altLang="en-US" sz="2000" b="1" dirty="0">
                <a:latin typeface="+mn-ea"/>
                <a:ea typeface="+mn-ea"/>
              </a:rPr>
              <a:t>에 </a:t>
            </a:r>
            <a:r>
              <a:rPr lang="en-US" altLang="ko-KR" sz="2000" b="1" dirty="0">
                <a:latin typeface="+mn-ea"/>
                <a:ea typeface="+mn-ea"/>
              </a:rPr>
              <a:t>IN, OUT, INOUT </a:t>
            </a:r>
            <a:r>
              <a:rPr lang="ko-KR" altLang="en-US" sz="2000" b="1" dirty="0">
                <a:latin typeface="+mn-ea"/>
                <a:ea typeface="+mn-ea"/>
              </a:rPr>
              <a:t>세 가지를 기술할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IN </a:t>
            </a:r>
            <a:r>
              <a:rPr lang="ko-KR" altLang="en-US" sz="2000" b="1" dirty="0">
                <a:latin typeface="+mn-ea"/>
                <a:ea typeface="+mn-ea"/>
              </a:rPr>
              <a:t>데이터를 전달 받을 때 쓰고 </a:t>
            </a:r>
            <a:r>
              <a:rPr lang="en-US" altLang="ko-KR" sz="2000" b="1" dirty="0">
                <a:latin typeface="+mn-ea"/>
                <a:ea typeface="+mn-ea"/>
              </a:rPr>
              <a:t>OUT</a:t>
            </a:r>
            <a:r>
              <a:rPr lang="ko-KR" altLang="en-US" sz="2000" b="1" dirty="0">
                <a:latin typeface="+mn-ea"/>
                <a:ea typeface="+mn-ea"/>
              </a:rPr>
              <a:t>은 수행된 결과를 받아갈 때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INOUT</a:t>
            </a:r>
            <a:r>
              <a:rPr lang="ko-KR" altLang="en-US" sz="2000" b="1" dirty="0">
                <a:latin typeface="+mn-ea"/>
                <a:ea typeface="+mn-ea"/>
              </a:rPr>
              <a:t>은 두 가지 목적에 모두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</a:t>
            </a:r>
            <a:r>
              <a:rPr lang="en-US" altLang="ko-KR" sz="2000" b="1" dirty="0">
                <a:latin typeface="+mn-ea"/>
                <a:ea typeface="+mn-ea"/>
              </a:rPr>
              <a:t>MODE</a:t>
            </a:r>
            <a:r>
              <a:rPr lang="ko-KR" altLang="en-US" sz="2000" b="1" dirty="0">
                <a:latin typeface="+mn-ea"/>
                <a:ea typeface="+mn-ea"/>
              </a:rPr>
              <a:t>를 지정하면 어떠한 기능이 부여되는지 자세히 살펴보기로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00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4.1 IN </a:t>
            </a:r>
            <a:r>
              <a:rPr lang="ko-KR" altLang="en-US" sz="2400" dirty="0"/>
              <a:t>매개 변수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앞선 예제 중에서 매개변수로 사원의 이름을 전달받아서 해당 사원을 삭제하는 프로시저인 </a:t>
            </a:r>
            <a:r>
              <a:rPr lang="en-US" altLang="ko-KR" sz="2000" b="1" dirty="0">
                <a:latin typeface="+mn-ea"/>
                <a:ea typeface="+mn-ea"/>
              </a:rPr>
              <a:t>DEL_ENAME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작성해보았음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DEL_ENAME </a:t>
            </a:r>
            <a:r>
              <a:rPr lang="ko-KR" altLang="en-US" sz="2000" b="1" dirty="0">
                <a:latin typeface="+mn-ea"/>
                <a:ea typeface="+mn-ea"/>
              </a:rPr>
              <a:t>프로시저에서 사용된 매개변수는 프로시저를 호출할 때 기술한 값을 프로시저 내부에서 받아서 사용하고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이렇게 </a:t>
            </a:r>
            <a:r>
              <a:rPr lang="ko-KR" altLang="en-US" sz="2000" b="1" dirty="0">
                <a:latin typeface="+mn-ea"/>
                <a:ea typeface="+mn-ea"/>
              </a:rPr>
              <a:t>프로시저 </a:t>
            </a:r>
            <a:r>
              <a:rPr lang="ko-KR" altLang="en-US" sz="2000" b="1" dirty="0" smtClean="0">
                <a:latin typeface="+mn-ea"/>
                <a:ea typeface="+mn-ea"/>
              </a:rPr>
              <a:t>호출 시 </a:t>
            </a:r>
            <a:r>
              <a:rPr lang="ko-KR" altLang="en-US" sz="2000" b="1" dirty="0">
                <a:latin typeface="+mn-ea"/>
                <a:ea typeface="+mn-ea"/>
              </a:rPr>
              <a:t>넘겨준 값을 받아오기 위한 매개변수는 </a:t>
            </a:r>
            <a:r>
              <a:rPr lang="en-US" altLang="ko-KR" sz="2000" b="1" dirty="0">
                <a:latin typeface="+mn-ea"/>
                <a:ea typeface="+mn-ea"/>
              </a:rPr>
              <a:t>MODE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en-US" altLang="ko-KR" sz="2000" b="1" dirty="0">
                <a:latin typeface="+mn-ea"/>
                <a:ea typeface="+mn-ea"/>
              </a:rPr>
              <a:t>IN</a:t>
            </a:r>
            <a:r>
              <a:rPr lang="ko-KR" altLang="en-US" sz="2000" b="1" dirty="0">
                <a:latin typeface="+mn-ea"/>
                <a:ea typeface="+mn-ea"/>
              </a:rPr>
              <a:t>으로 지정해서 </a:t>
            </a:r>
            <a:r>
              <a:rPr lang="ko-KR" altLang="en-US" sz="2000" b="1" dirty="0" smtClean="0">
                <a:latin typeface="+mn-ea"/>
                <a:ea typeface="+mn-ea"/>
              </a:rPr>
              <a:t>선언함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00733"/>
              </p:ext>
            </p:extLst>
          </p:nvPr>
        </p:nvGraphicFramePr>
        <p:xfrm>
          <a:off x="629345" y="2708920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EXECUTE DEL_ENAME('SMITH');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89362"/>
              </p:ext>
            </p:extLst>
          </p:nvPr>
        </p:nvGraphicFramePr>
        <p:xfrm>
          <a:off x="629345" y="3645024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CREATE</a:t>
                      </a:r>
                      <a:r>
                        <a:rPr lang="en-US" altLang="ko-KR" sz="1800" b="1" baseline="0" dirty="0" smtClean="0"/>
                        <a:t> PROCEDURE DEL_ENAME(VENAME EMP01.ENAME%TYPE)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645569" y="321297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005609" y="3212976"/>
            <a:ext cx="244827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96079"/>
              </p:ext>
            </p:extLst>
          </p:nvPr>
        </p:nvGraphicFramePr>
        <p:xfrm>
          <a:off x="629345" y="5517232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CREATE PROCEDURE DEL_ENAME(VENAME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EMP01.ENAME%TYPE)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1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4.2 OUT </a:t>
            </a:r>
            <a:r>
              <a:rPr lang="ko-KR" altLang="en-US" sz="2400" dirty="0"/>
              <a:t>매개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프로시저에 구한 결과 값을 얻어 내기 위해서는 </a:t>
            </a:r>
            <a:r>
              <a:rPr lang="en-US" altLang="ko-KR" sz="2000" b="1" dirty="0">
                <a:latin typeface="+mn-ea"/>
                <a:ea typeface="+mn-ea"/>
              </a:rPr>
              <a:t>MODE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en-US" altLang="ko-KR" sz="2000" b="1" dirty="0">
                <a:latin typeface="+mn-ea"/>
                <a:ea typeface="+mn-ea"/>
              </a:rPr>
              <a:t>OUT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지정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저장 프로시저를 생성할 때 </a:t>
            </a:r>
            <a:r>
              <a:rPr lang="en-US" altLang="ko-KR" sz="2000" b="1" dirty="0" smtClean="0">
                <a:latin typeface="+mn-ea"/>
                <a:ea typeface="+mn-ea"/>
              </a:rPr>
              <a:t>IN, OUT </a:t>
            </a:r>
            <a:r>
              <a:rPr lang="ko-KR" altLang="en-US" sz="2000" b="1" dirty="0" smtClean="0">
                <a:latin typeface="+mn-ea"/>
                <a:ea typeface="+mn-ea"/>
              </a:rPr>
              <a:t>매개변수를 사용한 예임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사원 </a:t>
            </a:r>
            <a:r>
              <a:rPr lang="ko-KR" altLang="en-US" sz="2000" b="1" dirty="0">
                <a:latin typeface="+mn-ea"/>
                <a:ea typeface="+mn-ea"/>
              </a:rPr>
              <a:t>번호로 특정 고객을 조회할 것이기 때문에 사원 번호를 </a:t>
            </a:r>
            <a:r>
              <a:rPr lang="en-US" altLang="ko-KR" sz="2000" b="1" dirty="0">
                <a:latin typeface="+mn-ea"/>
                <a:ea typeface="+mn-ea"/>
              </a:rPr>
              <a:t>IN</a:t>
            </a:r>
            <a:r>
              <a:rPr lang="ko-KR" altLang="en-US" sz="2000" b="1" dirty="0">
                <a:latin typeface="+mn-ea"/>
                <a:ea typeface="+mn-ea"/>
              </a:rPr>
              <a:t>으로 지정하고 조회해서 얻은 고객의 정보 중에서 고객의 이름과 급여와 담당 업무를 얻어오기 위해서 이름과 급여와 </a:t>
            </a:r>
            <a:r>
              <a:rPr lang="ko-KR" altLang="en-US" sz="2000" b="1" dirty="0" smtClean="0">
                <a:latin typeface="+mn-ea"/>
                <a:ea typeface="+mn-ea"/>
              </a:rPr>
              <a:t>담당업무 컬럼을 </a:t>
            </a:r>
            <a:r>
              <a:rPr lang="en-US" altLang="ko-KR" sz="2000" b="1" dirty="0">
                <a:latin typeface="+mn-ea"/>
                <a:ea typeface="+mn-ea"/>
              </a:rPr>
              <a:t>OUT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지정하였음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66020"/>
              </p:ext>
            </p:extLst>
          </p:nvPr>
        </p:nvGraphicFramePr>
        <p:xfrm>
          <a:off x="629345" y="1819272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i="0" dirty="0" smtClean="0"/>
                        <a:t>CREATE OR REPLACE PROCEDURE SEL_EMPNO</a:t>
                      </a:r>
                    </a:p>
                    <a:p>
                      <a:pPr algn="l"/>
                      <a:r>
                        <a:rPr lang="en-US" altLang="ko-KR" sz="1800" b="1" i="0" dirty="0" smtClean="0"/>
                        <a:t>( VEMPNO IN EMP.EMPNO%TYPE,</a:t>
                      </a:r>
                    </a:p>
                    <a:p>
                      <a:pPr algn="l"/>
                      <a:r>
                        <a:rPr lang="en-US" altLang="ko-KR" sz="1800" b="1" i="0" dirty="0" smtClean="0"/>
                        <a:t>  VENAME OUT EMP.ENAME%TYPE,</a:t>
                      </a:r>
                    </a:p>
                    <a:p>
                      <a:pPr algn="l"/>
                      <a:r>
                        <a:rPr lang="en-US" altLang="ko-KR" sz="1800" b="1" i="0" dirty="0" smtClean="0"/>
                        <a:t>  VSAL OUT EMP.SAL%TYPE,</a:t>
                      </a:r>
                    </a:p>
                    <a:p>
                      <a:pPr algn="l"/>
                      <a:r>
                        <a:rPr lang="en-US" altLang="ko-KR" sz="1800" b="1" i="0" dirty="0" smtClean="0"/>
                        <a:t>  VJOB OUT EMP.JOB%TYPE</a:t>
                      </a:r>
                    </a:p>
                    <a:p>
                      <a:pPr algn="l"/>
                      <a:r>
                        <a:rPr lang="en-US" altLang="ko-KR" sz="1800" b="1" i="0" dirty="0" smtClean="0"/>
                        <a:t>)</a:t>
                      </a:r>
                      <a:endParaRPr lang="en-US" altLang="ko-KR" sz="1800" b="1" i="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4.2 OUT </a:t>
            </a:r>
            <a:r>
              <a:rPr lang="ko-KR" altLang="en-US" sz="2400" dirty="0"/>
              <a:t>매개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프로시저 </a:t>
            </a:r>
            <a:r>
              <a:rPr lang="en-US" altLang="ko-KR" sz="2000" b="1" dirty="0">
                <a:latin typeface="+mn-ea"/>
                <a:ea typeface="+mn-ea"/>
              </a:rPr>
              <a:t>SEL_EMPNO</a:t>
            </a:r>
            <a:r>
              <a:rPr lang="ko-KR" altLang="en-US" sz="2000" b="1" dirty="0">
                <a:latin typeface="+mn-ea"/>
                <a:ea typeface="+mn-ea"/>
              </a:rPr>
              <a:t>를 호출할 때에도 이전과 마찬가지로 </a:t>
            </a:r>
            <a:r>
              <a:rPr lang="en-US" altLang="ko-KR" sz="2000" b="1" dirty="0" smtClean="0">
                <a:latin typeface="+mn-ea"/>
                <a:ea typeface="+mn-ea"/>
              </a:rPr>
              <a:t>EXECUTE      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ko-KR" altLang="en-US" sz="2000" b="1" dirty="0" smtClean="0">
                <a:latin typeface="+mn-ea"/>
                <a:ea typeface="+mn-ea"/>
              </a:rPr>
              <a:t>실행시킴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OUT </a:t>
            </a:r>
            <a:r>
              <a:rPr lang="ko-KR" altLang="en-US" sz="2000" b="1" dirty="0">
                <a:latin typeface="+mn-ea"/>
                <a:ea typeface="+mn-ea"/>
              </a:rPr>
              <a:t>매개변수에는 값을 받아오기 위해서는 </a:t>
            </a:r>
            <a:r>
              <a:rPr lang="ko-KR" altLang="en-US" sz="2000" b="1" dirty="0" smtClean="0">
                <a:latin typeface="+mn-ea"/>
                <a:ea typeface="+mn-ea"/>
              </a:rPr>
              <a:t>프로시저  호출 시 </a:t>
            </a:r>
            <a:r>
              <a:rPr lang="ko-KR" altLang="en-US" sz="2000" b="1" dirty="0">
                <a:latin typeface="+mn-ea"/>
                <a:ea typeface="+mn-ea"/>
              </a:rPr>
              <a:t>변수 앞에 ‘</a:t>
            </a:r>
            <a:r>
              <a:rPr lang="en-US" altLang="ko-KR" sz="2000" b="1" dirty="0">
                <a:latin typeface="+mn-ea"/>
                <a:ea typeface="+mn-ea"/>
              </a:rPr>
              <a:t>:’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덧붙임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:</a:t>
            </a:r>
            <a:r>
              <a:rPr lang="ko-KR" altLang="en-US" sz="2000" b="1" dirty="0">
                <a:latin typeface="+mn-ea"/>
                <a:ea typeface="+mn-ea"/>
              </a:rPr>
              <a:t>를 덧붙여주는 변수는 미리 다음과 같이 선언되어 있어야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위와 같이 선언한 변수를 </a:t>
            </a:r>
            <a:r>
              <a:rPr lang="ko-KR" altLang="en-US" sz="2000" b="1" dirty="0" err="1">
                <a:latin typeface="+mn-ea"/>
                <a:ea typeface="+mn-ea"/>
              </a:rPr>
              <a:t>바인드</a:t>
            </a:r>
            <a:r>
              <a:rPr lang="ko-KR" altLang="en-US" sz="2000" b="1" dirty="0">
                <a:latin typeface="+mn-ea"/>
                <a:ea typeface="+mn-ea"/>
              </a:rPr>
              <a:t> 변수라고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7830"/>
              </p:ext>
            </p:extLst>
          </p:nvPr>
        </p:nvGraphicFramePr>
        <p:xfrm>
          <a:off x="629345" y="2716735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r>
                        <a:rPr lang="da-DK" altLang="ko-KR" sz="1800" b="1" dirty="0" smtClean="0"/>
                        <a:t>EXECUTE SEL_EMPNO(7788, :VAR_ENAME, :VAR_SAL, :VAR_JOB)</a:t>
                      </a:r>
                      <a:endParaRPr lang="da-DK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379"/>
              </p:ext>
            </p:extLst>
          </p:nvPr>
        </p:nvGraphicFramePr>
        <p:xfrm>
          <a:off x="629345" y="4306231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VARIABLE VAR_ENAME VARCHAR2(15);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VARIABLE VAR_SAL NUMBER;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VARIABLE VAR_JOB VARCHAR2(9);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4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4.2 OUT </a:t>
            </a:r>
            <a:r>
              <a:rPr lang="ko-KR" altLang="en-US" sz="2400" dirty="0"/>
              <a:t>매개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84701"/>
              </p:ext>
            </p:extLst>
          </p:nvPr>
        </p:nvGraphicFramePr>
        <p:xfrm>
          <a:off x="629345" y="1267184"/>
          <a:ext cx="8632304" cy="36019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</a:t>
                      </a:r>
                      <a:r>
                        <a:rPr lang="en-US" altLang="ko-KR" sz="1800" baseline="0" dirty="0" smtClean="0"/>
                        <a:t> OR REPLACE PROCEDURE SEL_EMPNO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( VEMPNO IN    EMP.EMPNO%TYPE,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VENAME OUT  EMP.ENAME%TYPE,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  VSAL      OUT  EMP.SAL%TYPE,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  VJOB      OUT  EMP.JOB%TYPE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)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IS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 SELECT</a:t>
                      </a:r>
                      <a:r>
                        <a:rPr lang="en-US" altLang="ko-KR" sz="1800" baseline="0" dirty="0" smtClean="0"/>
                        <a:t> ENAME, SAL, JOB INTO VENAME, VSAL, VJOB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         FROM EMP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         WHERE EMPNO=VEMPNO;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09608"/>
              </p:ext>
            </p:extLst>
          </p:nvPr>
        </p:nvGraphicFramePr>
        <p:xfrm>
          <a:off x="629345" y="4973912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@PROC03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VARIABLE VAR_ENAME VARCHAR2(15);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VARIABLE VAR_SAL NUMBER;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VARIABLE VAR_JOB VARCHAR2(9);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EXECUTE SEL_EMPNO(7788, :VAR_ENAME, :VAR_SAL, :VAR_JOB)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PRINT VAR_ENAME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PROC03.SQL</a:t>
            </a:r>
            <a:endParaRPr lang="en-US" altLang="ko-KR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9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저장 프로시저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지금까지 실습한 예제는 한번 실행하면 결과값을 돌려주고 끝나는 </a:t>
            </a:r>
            <a:r>
              <a:rPr lang="ko-KR" altLang="en-US" sz="2000" b="1" dirty="0" smtClean="0">
                <a:latin typeface="+mn-ea"/>
                <a:ea typeface="+mn-ea"/>
              </a:rPr>
              <a:t>예제였음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경우에 따라서는 우리가 만든 </a:t>
            </a:r>
            <a:r>
              <a:rPr lang="en-US" altLang="ko-KR" sz="2000" b="1" dirty="0">
                <a:latin typeface="+mn-ea"/>
                <a:ea typeface="+mn-ea"/>
              </a:rPr>
              <a:t>PL/SQL</a:t>
            </a:r>
            <a:r>
              <a:rPr lang="ko-KR" altLang="en-US" sz="2000" b="1" dirty="0">
                <a:latin typeface="+mn-ea"/>
                <a:ea typeface="+mn-ea"/>
              </a:rPr>
              <a:t>을 저장해 놓고 필요한 경우 </a:t>
            </a:r>
            <a:r>
              <a:rPr lang="ko-KR" altLang="en-US" sz="2000" b="1" dirty="0" smtClean="0">
                <a:latin typeface="+mn-ea"/>
                <a:ea typeface="+mn-ea"/>
              </a:rPr>
              <a:t>호출하여   </a:t>
            </a:r>
            <a:r>
              <a:rPr lang="ko-KR" altLang="en-US" sz="2000" b="1" dirty="0">
                <a:latin typeface="+mn-ea"/>
                <a:ea typeface="+mn-ea"/>
              </a:rPr>
              <a:t>사용할 수 있으면 할 때가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오라클은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사용자가 만든 </a:t>
            </a: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문을 </a:t>
            </a:r>
            <a:r>
              <a:rPr lang="ko-KR" altLang="en-US" sz="2000" b="1" dirty="0" smtClean="0">
                <a:latin typeface="+mn-ea"/>
                <a:ea typeface="+mn-ea"/>
              </a:rPr>
              <a:t>데이터베이스에 </a:t>
            </a:r>
            <a:r>
              <a:rPr lang="ko-KR" altLang="en-US" sz="2000" b="1" dirty="0">
                <a:latin typeface="+mn-ea"/>
                <a:ea typeface="+mn-ea"/>
              </a:rPr>
              <a:t>저장 할 수 있도록 저장프로시저라는 것을 </a:t>
            </a:r>
            <a:r>
              <a:rPr lang="ko-KR" altLang="en-US" sz="2000" b="1" dirty="0" smtClean="0">
                <a:latin typeface="+mn-ea"/>
                <a:ea typeface="+mn-ea"/>
              </a:rPr>
              <a:t>제공함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이렇게 저장 프로시저를 사용하면 복잡한 </a:t>
            </a:r>
            <a:r>
              <a:rPr lang="en-US" altLang="ko-KR" sz="2000" b="1" dirty="0">
                <a:latin typeface="+mn-ea"/>
                <a:ea typeface="+mn-ea"/>
              </a:rPr>
              <a:t>DML </a:t>
            </a:r>
            <a:r>
              <a:rPr lang="ko-KR" altLang="en-US" sz="2000" b="1" dirty="0" smtClean="0">
                <a:latin typeface="+mn-ea"/>
                <a:ea typeface="+mn-ea"/>
              </a:rPr>
              <a:t>문들을 </a:t>
            </a:r>
            <a:r>
              <a:rPr lang="ko-KR" altLang="en-US" sz="2000" b="1" dirty="0">
                <a:latin typeface="+mn-ea"/>
                <a:ea typeface="+mn-ea"/>
              </a:rPr>
              <a:t>필요할 때마다 다시 </a:t>
            </a:r>
            <a:r>
              <a:rPr lang="ko-KR" altLang="en-US" sz="2000" b="1" dirty="0" smtClean="0">
                <a:latin typeface="+mn-ea"/>
                <a:ea typeface="+mn-ea"/>
              </a:rPr>
              <a:t>      입력할 </a:t>
            </a:r>
            <a:r>
              <a:rPr lang="ko-KR" altLang="en-US" sz="2000" b="1" dirty="0">
                <a:latin typeface="+mn-ea"/>
                <a:ea typeface="+mn-ea"/>
              </a:rPr>
              <a:t>필요 없이 간단하게 호출만 해서 복잡한 </a:t>
            </a:r>
            <a:r>
              <a:rPr lang="en-US" altLang="ko-KR" sz="2000" b="1" dirty="0">
                <a:latin typeface="+mn-ea"/>
                <a:ea typeface="+mn-ea"/>
              </a:rPr>
              <a:t>DML </a:t>
            </a:r>
            <a:r>
              <a:rPr lang="ko-KR" altLang="en-US" sz="2000" b="1" dirty="0">
                <a:latin typeface="+mn-ea"/>
                <a:ea typeface="+mn-ea"/>
              </a:rPr>
              <a:t>문의 실행 결과를 얻을 수 </a:t>
            </a:r>
            <a:r>
              <a:rPr lang="ko-KR" altLang="en-US" sz="2000" b="1" dirty="0" smtClean="0">
                <a:latin typeface="+mn-ea"/>
                <a:ea typeface="+mn-ea"/>
              </a:rPr>
              <a:t>     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프로시저를 사용하면 성능도 향상되고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호환성 문제도 </a:t>
            </a:r>
            <a:r>
              <a:rPr lang="ko-KR" altLang="en-US" sz="2000" b="1" dirty="0" smtClean="0">
                <a:latin typeface="+mn-ea"/>
                <a:ea typeface="+mn-ea"/>
              </a:rPr>
              <a:t>해결됨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05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저장 함수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함수는 저장 프로시저와 거의 유사한 용도로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차이점이라곤 함수는 실행 결과를 되돌려 받을 수 있다는 </a:t>
            </a:r>
            <a:r>
              <a:rPr lang="ko-KR" altLang="en-US" sz="2000" b="1" dirty="0" smtClean="0">
                <a:latin typeface="+mn-ea"/>
                <a:ea typeface="+mn-ea"/>
              </a:rPr>
              <a:t>점임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저장 함수를 만드는 기본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56610"/>
              </p:ext>
            </p:extLst>
          </p:nvPr>
        </p:nvGraphicFramePr>
        <p:xfrm>
          <a:off x="629345" y="2348880"/>
          <a:ext cx="8632304" cy="30533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[OR REPLACE ] FUNCTION </a:t>
                      </a:r>
                      <a:r>
                        <a:rPr lang="en-US" altLang="ko-KR" sz="1800" dirty="0" err="1" smtClean="0"/>
                        <a:t>function_name</a:t>
                      </a:r>
                      <a:r>
                        <a:rPr lang="en-US" altLang="ko-KR" sz="1800" dirty="0" smtClean="0"/>
                        <a:t>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( argument1 [mode] </a:t>
                      </a:r>
                      <a:r>
                        <a:rPr lang="en-US" altLang="ko-KR" sz="1800" dirty="0" err="1" smtClean="0"/>
                        <a:t>data_taye</a:t>
                      </a:r>
                      <a:r>
                        <a:rPr lang="en-US" altLang="ko-KR" sz="1800" dirty="0" smtClean="0"/>
                        <a:t>,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argument2 [mode] </a:t>
                      </a:r>
                      <a:r>
                        <a:rPr lang="en-US" altLang="ko-KR" sz="1800" dirty="0" err="1" smtClean="0"/>
                        <a:t>data_taye</a:t>
                      </a:r>
                      <a:r>
                        <a:rPr lang="en-US" altLang="ko-KR" sz="1800" dirty="0" smtClean="0"/>
                        <a:t> . . .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)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IS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RETURN </a:t>
                      </a:r>
                      <a:r>
                        <a:rPr lang="en-US" altLang="ko-KR" sz="1800" dirty="0" err="1" smtClean="0"/>
                        <a:t>data_type</a:t>
                      </a:r>
                      <a:r>
                        <a:rPr lang="en-US" altLang="ko-KR" sz="1800" dirty="0" smtClean="0"/>
                        <a:t>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statement1;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statement2;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RETURN </a:t>
                      </a:r>
                      <a:r>
                        <a:rPr lang="en-US" altLang="ko-KR" sz="1800" dirty="0" err="1" smtClean="0"/>
                        <a:t>variable_name</a:t>
                      </a:r>
                      <a:r>
                        <a:rPr lang="en-US" altLang="ko-KR" sz="1800" dirty="0" smtClean="0"/>
                        <a:t>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저장 함수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프로시저를 만들 때에는 </a:t>
            </a:r>
            <a:r>
              <a:rPr lang="en-US" altLang="ko-KR" sz="2000" b="1" dirty="0">
                <a:latin typeface="+mn-ea"/>
                <a:ea typeface="+mn-ea"/>
              </a:rPr>
              <a:t>PROCEDURE</a:t>
            </a:r>
            <a:r>
              <a:rPr lang="ko-KR" altLang="en-US" sz="2000" b="1" dirty="0">
                <a:latin typeface="+mn-ea"/>
                <a:ea typeface="+mn-ea"/>
              </a:rPr>
              <a:t>라고 기술하지만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함수를 만들 때에는 </a:t>
            </a:r>
            <a:r>
              <a:rPr lang="en-US" altLang="ko-KR" sz="2000" b="1" dirty="0">
                <a:latin typeface="+mn-ea"/>
                <a:ea typeface="+mn-ea"/>
              </a:rPr>
              <a:t>FUNCTION</a:t>
            </a:r>
            <a:r>
              <a:rPr lang="ko-KR" altLang="en-US" sz="2000" b="1" dirty="0">
                <a:latin typeface="+mn-ea"/>
                <a:ea typeface="+mn-ea"/>
              </a:rPr>
              <a:t>이라고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함수는 결과를 되돌려 받기 위해서 함수가 되돌려 받게 되는 자료 형과 되돌려 받을 값을 기술해야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함수는 </a:t>
            </a:r>
            <a:r>
              <a:rPr lang="ko-KR" altLang="en-US" sz="2000" b="1" dirty="0" smtClean="0">
                <a:latin typeface="+mn-ea"/>
                <a:ea typeface="+mn-ea"/>
              </a:rPr>
              <a:t>호출결과를 </a:t>
            </a:r>
            <a:r>
              <a:rPr lang="ko-KR" altLang="en-US" sz="2000" b="1" dirty="0">
                <a:latin typeface="+mn-ea"/>
                <a:ea typeface="+mn-ea"/>
              </a:rPr>
              <a:t>얻어오기 위해서 호출 방식에 있어서도 저장 </a:t>
            </a:r>
            <a:r>
              <a:rPr lang="ko-KR" altLang="en-US" sz="2000" b="1" dirty="0" err="1">
                <a:latin typeface="+mn-ea"/>
                <a:ea typeface="+mn-ea"/>
              </a:rPr>
              <a:t>프로서저와</a:t>
            </a:r>
            <a:r>
              <a:rPr lang="ko-KR" altLang="en-US" sz="2000" b="1" dirty="0">
                <a:latin typeface="+mn-ea"/>
                <a:ea typeface="+mn-ea"/>
              </a:rPr>
              <a:t> 차이점이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54994"/>
              </p:ext>
            </p:extLst>
          </p:nvPr>
        </p:nvGraphicFramePr>
        <p:xfrm>
          <a:off x="629345" y="3692001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r>
                        <a:rPr lang="en-US" altLang="ko-KR" sz="1800" b="1" dirty="0" smtClean="0"/>
                        <a:t>EXECUTE :</a:t>
                      </a:r>
                      <a:r>
                        <a:rPr lang="en-US" altLang="ko-KR" sz="1800" b="1" dirty="0" err="1" smtClean="0"/>
                        <a:t>varable_name</a:t>
                      </a:r>
                      <a:r>
                        <a:rPr lang="en-US" altLang="ko-KR" sz="1800" b="1" dirty="0" smtClean="0"/>
                        <a:t> := </a:t>
                      </a:r>
                      <a:r>
                        <a:rPr lang="en-US" altLang="ko-KR" sz="1800" b="1" dirty="0" err="1" smtClean="0"/>
                        <a:t>function_name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en-US" altLang="ko-KR" sz="1800" b="1" dirty="0" err="1" smtClean="0"/>
                        <a:t>argument_list</a:t>
                      </a:r>
                      <a:r>
                        <a:rPr lang="en-US" altLang="ko-KR" sz="1800" b="1" dirty="0" smtClean="0"/>
                        <a:t>);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2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저장 함수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특별 보너스를 지급하기 위한 저장 함수를 </a:t>
            </a:r>
            <a:r>
              <a:rPr lang="ko-KR" altLang="en-US" sz="2000" b="1" dirty="0" smtClean="0">
                <a:latin typeface="+mn-ea"/>
                <a:ea typeface="+mn-ea"/>
              </a:rPr>
              <a:t>작성함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보너스는 </a:t>
            </a:r>
            <a:r>
              <a:rPr lang="ko-KR" altLang="en-US" sz="2000" b="1" dirty="0">
                <a:latin typeface="+mn-ea"/>
                <a:ea typeface="+mn-ea"/>
              </a:rPr>
              <a:t>급여의 </a:t>
            </a:r>
            <a:r>
              <a:rPr lang="en-US" altLang="ko-KR" sz="2000" b="1" dirty="0">
                <a:latin typeface="+mn-ea"/>
                <a:ea typeface="+mn-ea"/>
              </a:rPr>
              <a:t>200%</a:t>
            </a:r>
            <a:r>
              <a:rPr lang="ko-KR" altLang="en-US" sz="2000" b="1" dirty="0">
                <a:latin typeface="+mn-ea"/>
                <a:ea typeface="+mn-ea"/>
              </a:rPr>
              <a:t>를 지급한다고 </a:t>
            </a:r>
            <a:r>
              <a:rPr lang="ko-KR" altLang="en-US" sz="2000" b="1" dirty="0" smtClean="0">
                <a:latin typeface="+mn-ea"/>
                <a:ea typeface="+mn-ea"/>
              </a:rPr>
              <a:t>가정함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:PROC04.SQL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07596"/>
              </p:ext>
            </p:extLst>
          </p:nvPr>
        </p:nvGraphicFramePr>
        <p:xfrm>
          <a:off x="629345" y="2708920"/>
          <a:ext cx="8632304" cy="36019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OR REPLACE FUNCTION CAL_BONUS(VEMPNO IN EMP.EMPNO%TYPE )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RETURN NUMBER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VSAL NUMBER(7, 2);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SELECT SAL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INTO VSAL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FROM EMP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WHERE EMPNO = VEMPNO;</a:t>
                      </a:r>
                    </a:p>
                    <a:p>
                      <a:pPr algn="l"/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RETURN (VSAL * 200); 	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저장 함수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함수의 결과 값을 저장할 변수를 선언한 후에 아래와 같이 함수 </a:t>
            </a:r>
            <a:r>
              <a:rPr lang="ko-KR" altLang="en-US" sz="2000" b="1" dirty="0" smtClean="0">
                <a:latin typeface="+mn-ea"/>
                <a:ea typeface="+mn-ea"/>
              </a:rPr>
              <a:t>호출함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 변수의 값을 출력하여 구해진 보너스를 확인함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저장 함수를 호출하는 문장을 </a:t>
            </a:r>
            <a:r>
              <a:rPr lang="en-US" altLang="ko-KR" sz="2000" b="1" dirty="0" smtClean="0">
                <a:latin typeface="+mn-ea"/>
                <a:ea typeface="+mn-ea"/>
              </a:rPr>
              <a:t>SQL</a:t>
            </a:r>
            <a:r>
              <a:rPr lang="ko-KR" altLang="en-US" sz="2000" b="1" dirty="0" smtClean="0">
                <a:latin typeface="+mn-ea"/>
                <a:ea typeface="+mn-ea"/>
              </a:rPr>
              <a:t>문에 포함할 수 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26036"/>
              </p:ext>
            </p:extLst>
          </p:nvPr>
        </p:nvGraphicFramePr>
        <p:xfrm>
          <a:off x="629345" y="1484784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@PROC04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VARIABLE VAR_RES NUMBER;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EXECUTE :VAR_RES := CAL_BONUS(7788);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31296"/>
              </p:ext>
            </p:extLst>
          </p:nvPr>
        </p:nvGraphicFramePr>
        <p:xfrm>
          <a:off x="638001" y="3140968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PRINT</a:t>
                      </a:r>
                      <a:r>
                        <a:rPr lang="en-US" altLang="ko-KR" sz="1800" baseline="0" dirty="0" smtClean="0"/>
                        <a:t> VAR_RES</a:t>
                      </a:r>
                      <a:endParaRPr lang="en-US" altLang="ko-KR" sz="1800" dirty="0" smtClean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99621"/>
              </p:ext>
            </p:extLst>
          </p:nvPr>
        </p:nvGraphicFramePr>
        <p:xfrm>
          <a:off x="629345" y="4484089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</a:t>
                      </a:r>
                      <a:r>
                        <a:rPr lang="en-US" altLang="ko-KR" sz="1800" baseline="0" dirty="0" smtClean="0"/>
                        <a:t> SAL, CAL_BONUS(7788)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FROM EMP</a:t>
                      </a:r>
                    </a:p>
                    <a:p>
                      <a:pPr algn="l"/>
                      <a:r>
                        <a:rPr lang="en-US" altLang="ko-KR" sz="1800" baseline="0" dirty="0" smtClean="0"/>
                        <a:t>WHERE EMPNO = 7788;</a:t>
                      </a:r>
                      <a:endParaRPr lang="en-US" altLang="ko-KR" sz="1800" dirty="0" smtClean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/>
              <a:t>커서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앞선 </a:t>
            </a: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예제에서는 처리 결과가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개의 행인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문만을 </a:t>
            </a:r>
            <a:r>
              <a:rPr lang="ko-KR" altLang="en-US" sz="2000" b="1" dirty="0" smtClean="0">
                <a:latin typeface="+mn-ea"/>
                <a:ea typeface="+mn-ea"/>
              </a:rPr>
              <a:t>다루었음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하지만 대부분의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문은 수행 후 반환되는 행의 개수가 한 개 </a:t>
            </a:r>
            <a:r>
              <a:rPr lang="ko-KR" altLang="en-US" sz="2000" b="1" dirty="0" smtClean="0">
                <a:latin typeface="+mn-ea"/>
                <a:ea typeface="+mn-ea"/>
              </a:rPr>
              <a:t>이상임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처리 결과가 여러 개의 행으로 구해지는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문을 처리하려면 </a:t>
            </a:r>
            <a:r>
              <a:rPr lang="ko-KR" altLang="en-US" sz="2000" b="1" dirty="0" smtClean="0">
                <a:latin typeface="+mn-ea"/>
                <a:ea typeface="+mn-ea"/>
              </a:rPr>
              <a:t>커서를 </a:t>
            </a:r>
            <a:r>
              <a:rPr lang="ko-KR" altLang="en-US" sz="2000" b="1" dirty="0">
                <a:latin typeface="+mn-ea"/>
                <a:ea typeface="+mn-ea"/>
              </a:rPr>
              <a:t>이용해야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2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/>
              <a:t>커서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65151"/>
              </p:ext>
            </p:extLst>
          </p:nvPr>
        </p:nvGraphicFramePr>
        <p:xfrm>
          <a:off x="629345" y="836712"/>
          <a:ext cx="8632304" cy="30533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DECLARE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-- </a:t>
                      </a:r>
                      <a:r>
                        <a:rPr lang="ko-KR" altLang="en-US" sz="1800" dirty="0" smtClean="0"/>
                        <a:t>커서 선언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CURSOR </a:t>
                      </a:r>
                      <a:r>
                        <a:rPr lang="en-US" altLang="ko-KR" sz="1800" dirty="0" err="1" smtClean="0"/>
                        <a:t>cursor_name</a:t>
                      </a:r>
                      <a:r>
                        <a:rPr lang="en-US" altLang="ko-KR" sz="1800" dirty="0" smtClean="0"/>
                        <a:t> IS statement;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-- </a:t>
                      </a:r>
                      <a:r>
                        <a:rPr lang="ko-KR" altLang="en-US" sz="1800" dirty="0" smtClean="0"/>
                        <a:t>커서 열기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OPEN </a:t>
                      </a:r>
                      <a:r>
                        <a:rPr lang="en-US" altLang="ko-KR" sz="1800" dirty="0" err="1" smtClean="0"/>
                        <a:t>cursor_name</a:t>
                      </a:r>
                      <a:r>
                        <a:rPr lang="en-US" altLang="ko-KR" sz="1800" dirty="0" smtClean="0"/>
                        <a:t>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--</a:t>
                      </a:r>
                      <a:r>
                        <a:rPr lang="ko-KR" altLang="en-US" sz="1800" dirty="0" smtClean="0"/>
                        <a:t>커서로부터 데이터를 읽어와 변수에 저장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FECTCH </a:t>
                      </a:r>
                      <a:r>
                        <a:rPr lang="en-US" altLang="ko-KR" sz="1800" dirty="0" err="1" smtClean="0"/>
                        <a:t>cur_name</a:t>
                      </a:r>
                      <a:r>
                        <a:rPr lang="en-US" altLang="ko-KR" sz="1800" dirty="0" smtClean="0"/>
                        <a:t> INTO </a:t>
                      </a:r>
                      <a:r>
                        <a:rPr lang="en-US" altLang="ko-KR" sz="1800" dirty="0" err="1" smtClean="0"/>
                        <a:t>variable_name</a:t>
                      </a:r>
                      <a:r>
                        <a:rPr lang="en-US" altLang="ko-KR" sz="1800" dirty="0" smtClean="0"/>
                        <a:t>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--</a:t>
                      </a:r>
                      <a:r>
                        <a:rPr lang="ko-KR" altLang="en-US" sz="1800" dirty="0" smtClean="0"/>
                        <a:t>커서 닫기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CLOSE </a:t>
                      </a:r>
                      <a:r>
                        <a:rPr lang="en-US" altLang="ko-KR" sz="1800" dirty="0" err="1" smtClean="0"/>
                        <a:t>cursor_name</a:t>
                      </a:r>
                      <a:r>
                        <a:rPr lang="en-US" altLang="ko-KR" sz="1800" dirty="0" smtClean="0"/>
                        <a:t>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0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DECLARE </a:t>
            </a:r>
            <a:r>
              <a:rPr lang="en-US" altLang="ko-KR" sz="2400" dirty="0"/>
              <a:t>CURSOR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명시적으로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를 선언하기 위해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문장을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97584"/>
              </p:ext>
            </p:extLst>
          </p:nvPr>
        </p:nvGraphicFramePr>
        <p:xfrm>
          <a:off x="629345" y="1387745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800" dirty="0" smtClean="0"/>
                        <a:t>CURSOR </a:t>
                      </a:r>
                      <a:r>
                        <a:rPr lang="en-US" altLang="ko-KR" sz="1800" i="1" dirty="0" err="1" smtClean="0"/>
                        <a:t>cursor_name</a:t>
                      </a:r>
                      <a:r>
                        <a:rPr lang="en-US" altLang="ko-KR" sz="1800" dirty="0" smtClean="0"/>
                        <a:t> IS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1800" i="1" dirty="0" err="1" smtClean="0"/>
                        <a:t>select_statement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73035"/>
              </p:ext>
            </p:extLst>
          </p:nvPr>
        </p:nvGraphicFramePr>
        <p:xfrm>
          <a:off x="629345" y="2356584"/>
          <a:ext cx="7848600" cy="1424166"/>
        </p:xfrm>
        <a:graphic>
          <a:graphicData uri="http://schemas.openxmlformats.org/drawingml/2006/table">
            <a:tbl>
              <a:tblPr/>
              <a:tblGrid>
                <a:gridCol w="218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구문 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cursor_name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PL/SQL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식별자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select_statement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INTO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절이 없는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문장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6.2 </a:t>
            </a:r>
            <a:r>
              <a:rPr lang="en-US" altLang="ko-KR" sz="2400" dirty="0"/>
              <a:t>OPEN CURSOR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질의를 수행하고 검색 조건을 충족하는 모든 행으로 구성된 결과 셋을 생성하기 위해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en-US" altLang="ko-KR" sz="2000" b="1" dirty="0" smtClean="0">
                <a:latin typeface="+mn-ea"/>
                <a:ea typeface="+mn-ea"/>
              </a:rPr>
              <a:t>OPEN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는 이제 결과 셋에서 첫 번째 </a:t>
            </a:r>
            <a:r>
              <a:rPr lang="ko-KR" altLang="en-US" sz="2000" b="1" dirty="0" smtClean="0">
                <a:latin typeface="+mn-ea"/>
                <a:ea typeface="+mn-ea"/>
              </a:rPr>
              <a:t>행을 가리킴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 </a:t>
            </a:r>
            <a:r>
              <a:rPr lang="ko-KR" altLang="en-US" sz="2000" b="1" dirty="0">
                <a:latin typeface="+mn-ea"/>
                <a:ea typeface="+mn-ea"/>
              </a:rPr>
              <a:t>테이블의 모든 내용을 조회하는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문과 연결된 커서 </a:t>
            </a:r>
            <a:r>
              <a:rPr lang="en-US" altLang="ko-KR" sz="2000" b="1" dirty="0">
                <a:latin typeface="+mn-ea"/>
                <a:ea typeface="+mn-ea"/>
              </a:rPr>
              <a:t>C1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오픈함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C1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err="1">
                <a:latin typeface="+mn-ea"/>
                <a:ea typeface="+mn-ea"/>
              </a:rPr>
              <a:t>오픈하면</a:t>
            </a:r>
            <a:r>
              <a:rPr lang="ko-KR" altLang="en-US" sz="2000" b="1" dirty="0">
                <a:latin typeface="+mn-ea"/>
                <a:ea typeface="+mn-ea"/>
              </a:rPr>
              <a:t> 검색 조건에 만족하는 모든 행으로 구성된 결과 셋이 구해지고 부서 테이블의 첫 번째 행을 가리키게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6533"/>
              </p:ext>
            </p:extLst>
          </p:nvPr>
        </p:nvGraphicFramePr>
        <p:xfrm>
          <a:off x="629345" y="2251841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dirty="0" smtClean="0"/>
                        <a:t>OPEN </a:t>
                      </a:r>
                      <a:r>
                        <a:rPr lang="en-US" altLang="ko-KR" sz="1800" b="0" i="1" dirty="0" err="1" smtClean="0"/>
                        <a:t>cursor_name</a:t>
                      </a:r>
                      <a:r>
                        <a:rPr lang="en-US" altLang="ko-KR" sz="1800" b="0" dirty="0" smtClean="0"/>
                        <a:t>;</a:t>
                      </a:r>
                      <a:endParaRPr lang="en-US" altLang="ko-KR" sz="1800" b="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02692"/>
              </p:ext>
            </p:extLst>
          </p:nvPr>
        </p:nvGraphicFramePr>
        <p:xfrm>
          <a:off x="629345" y="3717032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OPEN C1;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6.3 </a:t>
            </a:r>
            <a:r>
              <a:rPr lang="en-US" altLang="ko-KR" sz="2400" dirty="0"/>
              <a:t>FETCH CURSOR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FETCH </a:t>
            </a:r>
            <a:r>
              <a:rPr lang="ko-KR" altLang="en-US" sz="2000" b="1" dirty="0">
                <a:latin typeface="+mn-ea"/>
                <a:ea typeface="+mn-ea"/>
              </a:rPr>
              <a:t>문은 결과 셋에서 </a:t>
            </a:r>
            <a:r>
              <a:rPr lang="ko-KR" altLang="en-US" sz="2000" b="1" dirty="0" err="1">
                <a:latin typeface="+mn-ea"/>
                <a:ea typeface="+mn-ea"/>
              </a:rPr>
              <a:t>로우</a:t>
            </a:r>
            <a:r>
              <a:rPr lang="ko-KR" altLang="en-US" sz="2000" b="1" dirty="0">
                <a:latin typeface="+mn-ea"/>
                <a:ea typeface="+mn-ea"/>
              </a:rPr>
              <a:t> 단위로 데이터를 읽어 </a:t>
            </a:r>
            <a:r>
              <a:rPr lang="ko-KR" altLang="en-US" sz="2000" b="1" dirty="0" smtClean="0">
                <a:latin typeface="+mn-ea"/>
                <a:ea typeface="+mn-ea"/>
              </a:rPr>
              <a:t>들임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각 </a:t>
            </a:r>
            <a:r>
              <a:rPr lang="ko-KR" altLang="en-US" sz="2000" b="1" dirty="0">
                <a:latin typeface="+mn-ea"/>
                <a:ea typeface="+mn-ea"/>
              </a:rPr>
              <a:t>인출</a:t>
            </a:r>
            <a:r>
              <a:rPr lang="en-US" altLang="ko-KR" sz="2000" b="1" dirty="0">
                <a:latin typeface="+mn-ea"/>
                <a:ea typeface="+mn-ea"/>
              </a:rPr>
              <a:t>(FETCH) </a:t>
            </a:r>
            <a:r>
              <a:rPr lang="ko-KR" altLang="en-US" sz="2000" b="1" dirty="0">
                <a:latin typeface="+mn-ea"/>
                <a:ea typeface="+mn-ea"/>
              </a:rPr>
              <a:t>후에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는 결과 셋에서 다음 행으로 </a:t>
            </a:r>
            <a:r>
              <a:rPr lang="ko-KR" altLang="en-US" sz="2000" b="1" dirty="0" smtClean="0">
                <a:latin typeface="+mn-ea"/>
                <a:ea typeface="+mn-ea"/>
              </a:rPr>
              <a:t>이동함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FETCH </a:t>
            </a:r>
            <a:r>
              <a:rPr lang="ko-KR" altLang="en-US" sz="2000" b="1" dirty="0">
                <a:latin typeface="+mn-ea"/>
                <a:ea typeface="+mn-ea"/>
              </a:rPr>
              <a:t>문장은 현재 행에 대한 정보를 얻어 와서 </a:t>
            </a:r>
            <a:r>
              <a:rPr lang="en-US" altLang="ko-KR" sz="2000" b="1" dirty="0">
                <a:latin typeface="+mn-ea"/>
                <a:ea typeface="+mn-ea"/>
              </a:rPr>
              <a:t>INTO </a:t>
            </a:r>
            <a:r>
              <a:rPr lang="ko-KR" altLang="en-US" sz="2000" b="1" dirty="0">
                <a:latin typeface="+mn-ea"/>
                <a:ea typeface="+mn-ea"/>
              </a:rPr>
              <a:t>뒤에 기술한 </a:t>
            </a:r>
            <a:r>
              <a:rPr lang="ko-KR" altLang="en-US" sz="2000" b="1" dirty="0" smtClean="0">
                <a:latin typeface="+mn-ea"/>
                <a:ea typeface="+mn-ea"/>
              </a:rPr>
              <a:t>변수에    </a:t>
            </a:r>
            <a:r>
              <a:rPr lang="ko-KR" altLang="en-US" sz="2000" b="1" dirty="0">
                <a:latin typeface="+mn-ea"/>
                <a:ea typeface="+mn-ea"/>
              </a:rPr>
              <a:t>저장한 후 다음 행으로 </a:t>
            </a:r>
            <a:r>
              <a:rPr lang="ko-KR" altLang="en-US" sz="2000" b="1" dirty="0" smtClean="0">
                <a:latin typeface="+mn-ea"/>
                <a:ea typeface="+mn-ea"/>
              </a:rPr>
              <a:t>이동함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얻어진 </a:t>
            </a:r>
            <a:r>
              <a:rPr lang="ko-KR" altLang="en-US" sz="2000" b="1" dirty="0">
                <a:latin typeface="+mn-ea"/>
                <a:ea typeface="+mn-ea"/>
              </a:rPr>
              <a:t>여러 개의 </a:t>
            </a:r>
            <a:r>
              <a:rPr lang="ko-KR" altLang="en-US" sz="2000" b="1" dirty="0" err="1">
                <a:latin typeface="+mn-ea"/>
                <a:ea typeface="+mn-ea"/>
              </a:rPr>
              <a:t>로우에</a:t>
            </a:r>
            <a:r>
              <a:rPr lang="ko-KR" altLang="en-US" sz="2000" b="1" dirty="0">
                <a:latin typeface="+mn-ea"/>
                <a:ea typeface="+mn-ea"/>
              </a:rPr>
              <a:t> 대한 결과값을 모두 처리하려면 </a:t>
            </a:r>
            <a:r>
              <a:rPr lang="ko-KR" altLang="en-US" sz="2000" b="1" dirty="0" err="1">
                <a:latin typeface="+mn-ea"/>
                <a:ea typeface="+mn-ea"/>
              </a:rPr>
              <a:t>반복문에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FETCH </a:t>
            </a:r>
            <a:r>
              <a:rPr lang="ko-KR" altLang="en-US" sz="2000" b="1" dirty="0">
                <a:latin typeface="+mn-ea"/>
                <a:ea typeface="+mn-ea"/>
              </a:rPr>
              <a:t>문을 기술해야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07638"/>
              </p:ext>
            </p:extLst>
          </p:nvPr>
        </p:nvGraphicFramePr>
        <p:xfrm>
          <a:off x="629345" y="1844824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FETCH </a:t>
                      </a:r>
                      <a:r>
                        <a:rPr lang="en-US" altLang="ko-KR" sz="1800" i="1" dirty="0" err="1" smtClean="0"/>
                        <a:t>cursor_name</a:t>
                      </a:r>
                      <a:r>
                        <a:rPr lang="en-US" altLang="ko-KR" sz="1800" dirty="0" smtClean="0"/>
                        <a:t> INTO {</a:t>
                      </a:r>
                      <a:r>
                        <a:rPr lang="en-US" altLang="ko-KR" sz="1800" i="1" dirty="0" smtClean="0"/>
                        <a:t>variable1[,variable2, . . . .]</a:t>
                      </a:r>
                      <a:r>
                        <a:rPr lang="en-US" altLang="ko-KR" sz="1800" dirty="0" smtClean="0"/>
                        <a:t>};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37780"/>
              </p:ext>
            </p:extLst>
          </p:nvPr>
        </p:nvGraphicFramePr>
        <p:xfrm>
          <a:off x="629345" y="4528152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LOOP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  FETCH C1 INTO VDEPT.DEPTNO, VDEPT.DNAME, VDEPT.LOC;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  EXIT WHEN C1%NOTFOUND;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END LOOP;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1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6.3 </a:t>
            </a:r>
            <a:r>
              <a:rPr lang="en-US" altLang="ko-KR" sz="2400" dirty="0"/>
              <a:t>FETCH CURSOR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커서가 끝에 위치하게 되면 </a:t>
            </a:r>
            <a:r>
              <a:rPr lang="ko-KR" altLang="en-US" sz="2000" b="1" dirty="0" err="1">
                <a:latin typeface="+mn-ea"/>
                <a:ea typeface="+mn-ea"/>
              </a:rPr>
              <a:t>반복문을</a:t>
            </a:r>
            <a:r>
              <a:rPr lang="ko-KR" altLang="en-US" sz="2000" b="1" dirty="0">
                <a:latin typeface="+mn-ea"/>
                <a:ea typeface="+mn-ea"/>
              </a:rPr>
              <a:t> 탈출해야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단순 </a:t>
            </a:r>
            <a:r>
              <a:rPr lang="en-US" altLang="ko-KR" sz="2000" b="1" dirty="0">
                <a:latin typeface="+mn-ea"/>
                <a:ea typeface="+mn-ea"/>
              </a:rPr>
              <a:t>LOOP</a:t>
            </a:r>
            <a:r>
              <a:rPr lang="ko-KR" altLang="en-US" sz="2000" b="1" dirty="0">
                <a:latin typeface="+mn-ea"/>
                <a:ea typeface="+mn-ea"/>
              </a:rPr>
              <a:t>는 내부에 </a:t>
            </a:r>
            <a:r>
              <a:rPr lang="en-US" altLang="ko-KR" sz="2000" b="1" dirty="0">
                <a:latin typeface="+mn-ea"/>
                <a:ea typeface="+mn-ea"/>
              </a:rPr>
              <a:t>EXIT WHEN </a:t>
            </a:r>
            <a:r>
              <a:rPr lang="ko-KR" altLang="en-US" sz="2000" b="1" dirty="0">
                <a:latin typeface="+mn-ea"/>
                <a:ea typeface="+mn-ea"/>
              </a:rPr>
              <a:t>문장을 포함하고 있다가 </a:t>
            </a:r>
            <a:r>
              <a:rPr lang="en-US" altLang="ko-KR" sz="2000" b="1" dirty="0">
                <a:latin typeface="+mn-ea"/>
                <a:ea typeface="+mn-ea"/>
              </a:rPr>
              <a:t>EXIT WHEN </a:t>
            </a:r>
            <a:r>
              <a:rPr lang="ko-KR" altLang="en-US" sz="2000" b="1" dirty="0">
                <a:latin typeface="+mn-ea"/>
                <a:ea typeface="+mn-ea"/>
              </a:rPr>
              <a:t>다음에 기술한 조건에 만족하면 단순 </a:t>
            </a:r>
            <a:r>
              <a:rPr lang="en-US" altLang="ko-KR" sz="2000" b="1" dirty="0" smtClean="0">
                <a:latin typeface="+mn-ea"/>
                <a:ea typeface="+mn-ea"/>
              </a:rPr>
              <a:t>LOOP</a:t>
            </a:r>
            <a:r>
              <a:rPr lang="ko-KR" altLang="en-US" sz="2000" b="1" dirty="0" smtClean="0">
                <a:latin typeface="+mn-ea"/>
                <a:ea typeface="+mn-ea"/>
              </a:rPr>
              <a:t>을 </a:t>
            </a:r>
            <a:r>
              <a:rPr lang="ko-KR" altLang="en-US" sz="2000" b="1" dirty="0">
                <a:latin typeface="+mn-ea"/>
                <a:ea typeface="+mn-ea"/>
              </a:rPr>
              <a:t>탈출하게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반복문을</a:t>
            </a:r>
            <a:r>
              <a:rPr lang="ko-KR" altLang="en-US" sz="2000" b="1" dirty="0">
                <a:latin typeface="+mn-ea"/>
                <a:ea typeface="+mn-ea"/>
              </a:rPr>
              <a:t> 탈출할 조건으로 “</a:t>
            </a:r>
            <a:r>
              <a:rPr lang="en-US" altLang="ko-KR" sz="2000" b="1" dirty="0">
                <a:latin typeface="+mn-ea"/>
                <a:ea typeface="+mn-ea"/>
              </a:rPr>
              <a:t>C1%NOTFOUND“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기술하였음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NOTFOUND</a:t>
            </a:r>
            <a:r>
              <a:rPr lang="ko-KR" altLang="en-US" sz="2000" b="1" dirty="0">
                <a:latin typeface="+mn-ea"/>
                <a:ea typeface="+mn-ea"/>
              </a:rPr>
              <a:t>는 커서의 상태를 알려주는 속성 중에 하나인데 커서 영역의 자료가 모두 </a:t>
            </a:r>
            <a:r>
              <a:rPr lang="en-US" altLang="ko-KR" sz="2000" b="1" dirty="0">
                <a:latin typeface="+mn-ea"/>
                <a:ea typeface="+mn-ea"/>
              </a:rPr>
              <a:t>FETCH</a:t>
            </a:r>
            <a:r>
              <a:rPr lang="ko-KR" altLang="en-US" sz="2000" b="1" dirty="0">
                <a:latin typeface="+mn-ea"/>
                <a:ea typeface="+mn-ea"/>
              </a:rPr>
              <a:t>됐다면 </a:t>
            </a:r>
            <a:r>
              <a:rPr lang="en-US" altLang="ko-KR" sz="2000" b="1" dirty="0">
                <a:latin typeface="+mn-ea"/>
                <a:ea typeface="+mn-ea"/>
              </a:rPr>
              <a:t>TRUE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되돌려 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커서 </a:t>
            </a:r>
            <a:r>
              <a:rPr lang="en-US" altLang="ko-KR" sz="2000" b="1" dirty="0">
                <a:latin typeface="+mn-ea"/>
                <a:ea typeface="+mn-ea"/>
              </a:rPr>
              <a:t>C1</a:t>
            </a:r>
            <a:r>
              <a:rPr lang="ko-KR" altLang="en-US" sz="2000" b="1" dirty="0">
                <a:latin typeface="+mn-ea"/>
                <a:ea typeface="+mn-ea"/>
              </a:rPr>
              <a:t>영역의 자료가 모두 </a:t>
            </a:r>
            <a:r>
              <a:rPr lang="en-US" altLang="ko-KR" sz="2000" b="1" dirty="0">
                <a:latin typeface="+mn-ea"/>
                <a:ea typeface="+mn-ea"/>
              </a:rPr>
              <a:t>FETCH </a:t>
            </a:r>
            <a:r>
              <a:rPr lang="ko-KR" altLang="en-US" sz="2000" b="1" dirty="0">
                <a:latin typeface="+mn-ea"/>
                <a:ea typeface="+mn-ea"/>
              </a:rPr>
              <a:t>되면 </a:t>
            </a:r>
            <a:r>
              <a:rPr lang="ko-KR" altLang="en-US" sz="2000" b="1" dirty="0" err="1">
                <a:latin typeface="+mn-ea"/>
                <a:ea typeface="+mn-ea"/>
              </a:rPr>
              <a:t>반복문을</a:t>
            </a:r>
            <a:r>
              <a:rPr lang="ko-KR" altLang="en-US" sz="2000" b="1" dirty="0">
                <a:latin typeface="+mn-ea"/>
                <a:ea typeface="+mn-ea"/>
              </a:rPr>
              <a:t> 탈출하게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9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저장 프로시저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프로시저를 생성하기 위한 </a:t>
            </a:r>
            <a:r>
              <a:rPr lang="en-US" altLang="ko-KR" sz="2000" b="1" dirty="0">
                <a:latin typeface="+mn-ea"/>
                <a:ea typeface="+mn-ea"/>
              </a:rPr>
              <a:t>CREATE PROCEDURE</a:t>
            </a:r>
            <a:r>
              <a:rPr lang="ko-KR" altLang="en-US" sz="2000" b="1" dirty="0">
                <a:latin typeface="+mn-ea"/>
                <a:ea typeface="+mn-ea"/>
              </a:rPr>
              <a:t>의 형식은 다음과 </a:t>
            </a:r>
            <a:r>
              <a:rPr lang="ko-KR" altLang="en-US" sz="2000" b="1" dirty="0" smtClean="0">
                <a:latin typeface="+mn-ea"/>
                <a:ea typeface="+mn-ea"/>
              </a:rPr>
              <a:t>같음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11877"/>
              </p:ext>
            </p:extLst>
          </p:nvPr>
        </p:nvGraphicFramePr>
        <p:xfrm>
          <a:off x="633673" y="1417575"/>
          <a:ext cx="8632304" cy="33276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CREATE [OR REPLACE ] PROCEDURE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prcedure_name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( argument1 [mode]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data_taye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argument2 [mode]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data_taye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. . .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IS 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local_variable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declaration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BEGIN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statement1;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statement2;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. . .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END;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7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6.4 </a:t>
            </a:r>
            <a:r>
              <a:rPr lang="ko-KR" altLang="en-US" sz="2400" dirty="0"/>
              <a:t>커서의 상태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FETCH </a:t>
            </a:r>
            <a:r>
              <a:rPr lang="ko-KR" altLang="en-US" sz="2000" b="1" dirty="0">
                <a:latin typeface="+mn-ea"/>
                <a:ea typeface="+mn-ea"/>
              </a:rPr>
              <a:t>문을 설명하면서 커서의 속성 중에 </a:t>
            </a:r>
            <a:r>
              <a:rPr lang="en-US" altLang="ko-KR" sz="2000" b="1" dirty="0">
                <a:latin typeface="+mn-ea"/>
                <a:ea typeface="+mn-ea"/>
              </a:rPr>
              <a:t>NOTFOUND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언급하였는데       </a:t>
            </a:r>
            <a:r>
              <a:rPr lang="ko-KR" altLang="en-US" sz="2000" b="1" dirty="0" err="1">
                <a:latin typeface="+mn-ea"/>
                <a:ea typeface="+mn-ea"/>
              </a:rPr>
              <a:t>오라클에서는</a:t>
            </a:r>
            <a:r>
              <a:rPr lang="ko-KR" altLang="en-US" sz="2000" b="1" dirty="0">
                <a:latin typeface="+mn-ea"/>
                <a:ea typeface="+mn-ea"/>
              </a:rPr>
              <a:t> 이외에도 다양한 커서의 속성을 통해 커서의 상태를 알려주는데 이 속성을 이용해서 커서를 제어해야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48273"/>
              </p:ext>
            </p:extLst>
          </p:nvPr>
        </p:nvGraphicFramePr>
        <p:xfrm>
          <a:off x="629345" y="2456879"/>
          <a:ext cx="7315200" cy="2130425"/>
        </p:xfrm>
        <a:graphic>
          <a:graphicData uri="http://schemas.openxmlformats.org/drawingml/2006/table">
            <a:tbl>
              <a:tblPr/>
              <a:tblGrid>
                <a:gridCol w="203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속성 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%NOTFOUND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커서 영역의 자료가 모두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FETCH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됐었다면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%FOUND 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커서 영역에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FETCH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되지 않은 자료가 있다면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%ISOPEN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커서가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OPEN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된 상태이면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%ROWCOUNT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커서가 얻어 온 레코드의 개수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2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6.5 </a:t>
            </a:r>
            <a:r>
              <a:rPr lang="en-US" altLang="ko-KR" sz="2400" dirty="0"/>
              <a:t>CLOSE CURSOR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CLOSE</a:t>
            </a:r>
            <a:r>
              <a:rPr lang="ko-KR" altLang="en-US" sz="2000" b="1" dirty="0">
                <a:latin typeface="+mn-ea"/>
                <a:ea typeface="+mn-ea"/>
              </a:rPr>
              <a:t>문장은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를 사용할 수 없게 하고 결과 셋의 정의를 </a:t>
            </a:r>
            <a:r>
              <a:rPr lang="ko-KR" altLang="en-US" sz="2000" b="1" dirty="0" smtClean="0">
                <a:latin typeface="+mn-ea"/>
                <a:ea typeface="+mn-ea"/>
              </a:rPr>
              <a:t>해제함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문장이 다 처리된 완성 후에는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닫음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필요하다면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를 다시 열수도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044"/>
              </p:ext>
            </p:extLst>
          </p:nvPr>
        </p:nvGraphicFramePr>
        <p:xfrm>
          <a:off x="629345" y="2323849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CLOSE </a:t>
                      </a:r>
                      <a:r>
                        <a:rPr lang="en-US" altLang="ko-KR" sz="1800" dirty="0" err="1" smtClean="0"/>
                        <a:t>cursor_name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1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6.6 </a:t>
            </a:r>
            <a:r>
              <a:rPr lang="ko-KR" altLang="en-US" sz="2400" dirty="0" smtClean="0"/>
              <a:t>부서 </a:t>
            </a:r>
            <a:r>
              <a:rPr lang="ko-KR" altLang="en-US" sz="2400" dirty="0"/>
              <a:t>테이블의 모든 내용을 조회하기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79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커서를 사용하여 부서 테이블의 모든 내용을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:PROC05.SQL)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24273"/>
              </p:ext>
            </p:extLst>
          </p:nvPr>
        </p:nvGraphicFramePr>
        <p:xfrm>
          <a:off x="629345" y="2323849"/>
          <a:ext cx="8632304" cy="27790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CREATE OR REPLACE PROCEDURE CURSOR_SAMPLE01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IS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 VDEPT DEPT%ROWTYPE;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 CURSOR C1 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 IS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 SELECT * 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FROM  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DEPT; 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 DBMS_OUTPUT.PUT_LINE('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부서번호 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부서명 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지역명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'); 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 DBMS_OUTPUT.PUT_LINE('-----------------------');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 OPEN C1;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6.6 </a:t>
            </a:r>
            <a:r>
              <a:rPr lang="ko-KR" altLang="en-US" sz="2400" dirty="0" smtClean="0"/>
              <a:t>부서 </a:t>
            </a:r>
            <a:r>
              <a:rPr lang="ko-KR" altLang="en-US" sz="2400" dirty="0"/>
              <a:t>테이블의 모든 내용을 조회하기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96642"/>
              </p:ext>
            </p:extLst>
          </p:nvPr>
        </p:nvGraphicFramePr>
        <p:xfrm>
          <a:off x="629345" y="836712"/>
          <a:ext cx="8632304" cy="30533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LOOP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FETCH C1 INTO VDEPT.DEPTNO, VDEPT.DNAME, VDEPT.LOC;</a:t>
                      </a:r>
                    </a:p>
                    <a:p>
                      <a:pPr algn="l"/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    EXIT WHEN C1%NOTFOUND;</a:t>
                      </a:r>
                    </a:p>
                    <a:p>
                      <a:pPr algn="l"/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    DBMS_OUTPUT.PUT_LINE(VDEPT.DEPTNO||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    '  </a:t>
                      </a:r>
                      <a:r>
                        <a:rPr lang="en-US" altLang="ko-KR" sz="1800" dirty="0" smtClean="0"/>
                        <a:t>‘ || VDEPT.DNAME || '  ‘ || VDEPT.LOC</a:t>
                      </a:r>
                      <a:r>
                        <a:rPr lang="en-US" altLang="ko-KR" sz="1800" dirty="0" smtClean="0"/>
                        <a:t>);  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 LOOP;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CLOSE C1;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77369"/>
              </p:ext>
            </p:extLst>
          </p:nvPr>
        </p:nvGraphicFramePr>
        <p:xfrm>
          <a:off x="629345" y="4264096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@PROC05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EXECUTE CURSOR_SAMPLE01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6.7 </a:t>
            </a:r>
            <a:r>
              <a:rPr lang="en-US" altLang="ko-KR" sz="2400" dirty="0"/>
              <a:t>CURSOR</a:t>
            </a:r>
            <a:r>
              <a:rPr lang="ko-KR" altLang="en-US" sz="2400" dirty="0"/>
              <a:t>와 </a:t>
            </a:r>
            <a:r>
              <a:rPr lang="en-US" altLang="ko-KR" sz="2400" dirty="0"/>
              <a:t>FOR LOOP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CURSOR FOR LOOP</a:t>
            </a:r>
            <a:r>
              <a:rPr lang="ko-KR" altLang="en-US" sz="2000" b="1" dirty="0">
                <a:latin typeface="+mn-ea"/>
                <a:ea typeface="+mn-ea"/>
              </a:rPr>
              <a:t>는 명시적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에서 행을 </a:t>
            </a:r>
            <a:r>
              <a:rPr lang="ko-KR" altLang="en-US" sz="2000" b="1" dirty="0" smtClean="0">
                <a:latin typeface="+mn-ea"/>
                <a:ea typeface="+mn-ea"/>
              </a:rPr>
              <a:t>처리함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LOOP</a:t>
            </a:r>
            <a:r>
              <a:rPr lang="ko-KR" altLang="en-US" sz="2000" b="1" dirty="0">
                <a:latin typeface="+mn-ea"/>
                <a:ea typeface="+mn-ea"/>
              </a:rPr>
              <a:t>에서 각 반복마다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를 열고 행을 인출</a:t>
            </a:r>
            <a:r>
              <a:rPr lang="en-US" altLang="ko-KR" sz="2000" b="1" dirty="0">
                <a:latin typeface="+mn-ea"/>
                <a:ea typeface="+mn-ea"/>
              </a:rPr>
              <a:t>(FETCH)</a:t>
            </a:r>
            <a:r>
              <a:rPr lang="ko-KR" altLang="en-US" sz="2000" b="1" dirty="0">
                <a:latin typeface="+mn-ea"/>
                <a:ea typeface="+mn-ea"/>
              </a:rPr>
              <a:t>하고 모든 행이 처리되면 자동으로 </a:t>
            </a:r>
            <a:r>
              <a:rPr lang="en-US" altLang="ko-KR" sz="2000" b="1" dirty="0">
                <a:latin typeface="+mn-ea"/>
                <a:ea typeface="+mn-ea"/>
              </a:rPr>
              <a:t>CURSOR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en-US" altLang="ko-KR" sz="2000" b="1" dirty="0">
                <a:latin typeface="+mn-ea"/>
                <a:ea typeface="+mn-ea"/>
              </a:rPr>
              <a:t>CLOSE</a:t>
            </a:r>
            <a:r>
              <a:rPr lang="ko-KR" altLang="en-US" sz="2000" b="1" dirty="0">
                <a:latin typeface="+mn-ea"/>
                <a:ea typeface="+mn-ea"/>
              </a:rPr>
              <a:t>되므로 사용하기가 </a:t>
            </a:r>
            <a:r>
              <a:rPr lang="ko-KR" altLang="en-US" sz="2000" b="1" dirty="0" smtClean="0">
                <a:latin typeface="+mn-ea"/>
                <a:ea typeface="+mn-ea"/>
              </a:rPr>
              <a:t>편리함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OPEN ~ FETCH ~ CLOSE</a:t>
            </a:r>
            <a:r>
              <a:rPr lang="ko-KR" altLang="en-US" sz="2000" b="1" dirty="0">
                <a:latin typeface="+mn-ea"/>
                <a:ea typeface="+mn-ea"/>
              </a:rPr>
              <a:t>가 없이 </a:t>
            </a:r>
            <a:r>
              <a:rPr lang="en-US" altLang="ko-KR" sz="2000" b="1" dirty="0">
                <a:latin typeface="+mn-ea"/>
                <a:ea typeface="+mn-ea"/>
              </a:rPr>
              <a:t>FOR ~ LOOP ~ END LOOP</a:t>
            </a:r>
            <a:r>
              <a:rPr lang="ko-KR" altLang="en-US" sz="2000" b="1" dirty="0">
                <a:latin typeface="+mn-ea"/>
                <a:ea typeface="+mn-ea"/>
              </a:rPr>
              <a:t>문을 사용하여 보다 간단하게 커서를 </a:t>
            </a:r>
            <a:r>
              <a:rPr lang="ko-KR" altLang="en-US" sz="2000" b="1" dirty="0" smtClean="0">
                <a:latin typeface="+mn-ea"/>
                <a:ea typeface="+mn-ea"/>
              </a:rPr>
              <a:t>처리함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88237"/>
              </p:ext>
            </p:extLst>
          </p:nvPr>
        </p:nvGraphicFramePr>
        <p:xfrm>
          <a:off x="629345" y="2323849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FOR </a:t>
                      </a:r>
                      <a:r>
                        <a:rPr lang="en-US" altLang="ko-KR" sz="1800" i="1" dirty="0" err="1" smtClean="0"/>
                        <a:t>record_name</a:t>
                      </a:r>
                      <a:r>
                        <a:rPr lang="en-US" altLang="ko-KR" sz="1800" i="1" dirty="0" smtClean="0"/>
                        <a:t> </a:t>
                      </a:r>
                      <a:r>
                        <a:rPr lang="en-US" altLang="ko-KR" sz="1800" dirty="0" smtClean="0"/>
                        <a:t>IN </a:t>
                      </a:r>
                      <a:r>
                        <a:rPr lang="en-US" altLang="ko-KR" sz="1800" i="1" dirty="0" err="1" smtClean="0"/>
                        <a:t>cursor_name</a:t>
                      </a:r>
                      <a:r>
                        <a:rPr lang="en-US" altLang="ko-KR" sz="1800" i="1" dirty="0" smtClean="0"/>
                        <a:t> </a:t>
                      </a:r>
                      <a:r>
                        <a:rPr lang="en-US" altLang="ko-KR" sz="1800" dirty="0" smtClean="0"/>
                        <a:t>LOOP</a:t>
                      </a:r>
                    </a:p>
                    <a:p>
                      <a:pPr algn="l"/>
                      <a:r>
                        <a:rPr lang="en-US" altLang="ko-KR" sz="1800" i="1" dirty="0" smtClean="0"/>
                        <a:t>  statement1;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i="1" dirty="0" smtClean="0"/>
                        <a:t>  statement2;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i="1" dirty="0" smtClean="0"/>
                        <a:t>  . . .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END LOOP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3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6.7 </a:t>
            </a:r>
            <a:r>
              <a:rPr lang="en-US" altLang="ko-KR" sz="2400" dirty="0"/>
              <a:t>CURSOR</a:t>
            </a:r>
            <a:r>
              <a:rPr lang="ko-KR" altLang="en-US" sz="2400" dirty="0"/>
              <a:t>와 </a:t>
            </a:r>
            <a:r>
              <a:rPr lang="en-US" altLang="ko-KR" sz="2400" dirty="0"/>
              <a:t>FOR LOOP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커서를 사용하여 부서 테이블의 모든 내용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:PROC06.SQL)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72687"/>
              </p:ext>
            </p:extLst>
          </p:nvPr>
        </p:nvGraphicFramePr>
        <p:xfrm>
          <a:off x="629345" y="2323849"/>
          <a:ext cx="8632304" cy="44249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OR REPLACE PROCEDURE CURSOR_SAMPLE02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VDEPT DEPT%ROWTYPE;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CURSOR C1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IS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SELECT * FROM DEPT;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DBMS_OUTPUT.PUT_LINE('</a:t>
                      </a:r>
                      <a:r>
                        <a:rPr lang="ko-KR" altLang="en-US" sz="1800" dirty="0" smtClean="0"/>
                        <a:t>부서번호 </a:t>
                      </a:r>
                      <a:r>
                        <a:rPr lang="en-US" altLang="ko-KR" sz="1800" dirty="0" smtClean="0"/>
                        <a:t>/ </a:t>
                      </a:r>
                      <a:r>
                        <a:rPr lang="ko-KR" altLang="en-US" sz="1800" dirty="0" smtClean="0"/>
                        <a:t>부서명 </a:t>
                      </a:r>
                      <a:r>
                        <a:rPr lang="en-US" altLang="ko-KR" sz="1800" dirty="0" smtClean="0"/>
                        <a:t>/ </a:t>
                      </a:r>
                      <a:r>
                        <a:rPr lang="ko-KR" altLang="en-US" sz="1800" dirty="0" err="1" smtClean="0"/>
                        <a:t>지역명</a:t>
                      </a:r>
                      <a:r>
                        <a:rPr lang="en-US" altLang="ko-KR" sz="1800" dirty="0" smtClean="0"/>
                        <a:t>'); </a:t>
                      </a:r>
                      <a:endParaRPr lang="ko-KR" altLang="en-US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DBMS_OUTPUT.PUT_LINE('----------------------------');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FOR VDEPT IN C1 LOOP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EXIT WHEN C1%NOTFOUND;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</a:t>
                      </a:r>
                      <a:r>
                        <a:rPr lang="en-US" altLang="ko-KR" sz="1800" dirty="0" smtClean="0"/>
                        <a:t>DBMS_OUTPUT.PUT_LINE(VDEPT.DEPTNO ||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      ' </a:t>
                      </a:r>
                      <a:r>
                        <a:rPr lang="en-US" altLang="ko-KR" sz="1800" dirty="0" smtClean="0"/>
                        <a:t>‘ || VDEPT.DNAME || ' ‘ || VDEPT.LOC</a:t>
                      </a:r>
                      <a:r>
                        <a:rPr lang="en-US" altLang="ko-KR" sz="1800" dirty="0" smtClean="0"/>
                        <a:t>);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END LOOP;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1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6.7 </a:t>
            </a:r>
            <a:r>
              <a:rPr lang="en-US" altLang="ko-KR" sz="2400" dirty="0"/>
              <a:t>CURSOR</a:t>
            </a:r>
            <a:r>
              <a:rPr lang="ko-KR" altLang="en-US" sz="2400" dirty="0"/>
              <a:t>와 </a:t>
            </a:r>
            <a:r>
              <a:rPr lang="en-US" altLang="ko-KR" sz="2400" dirty="0"/>
              <a:t>FOR LOOP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51179"/>
              </p:ext>
            </p:extLst>
          </p:nvPr>
        </p:nvGraphicFramePr>
        <p:xfrm>
          <a:off x="633673" y="908720"/>
          <a:ext cx="8632304" cy="673103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@PROC06</a:t>
                      </a:r>
                    </a:p>
                    <a:p>
                      <a:pPr algn="l"/>
                      <a:r>
                        <a:rPr lang="en-US" altLang="ko-KR" sz="1800" smtClean="0"/>
                        <a:t>EXECUTE CURSOR_SAMPLE02</a:t>
                      </a:r>
                      <a:endParaRPr lang="en-US" altLang="ko-KR" sz="1800" dirty="0" smtClean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0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저장 프로시저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 프로시저를 생성하려면 </a:t>
            </a:r>
            <a:r>
              <a:rPr lang="en-US" altLang="ko-KR" sz="2000" b="1" dirty="0">
                <a:latin typeface="+mn-ea"/>
                <a:ea typeface="+mn-ea"/>
              </a:rPr>
              <a:t>CREATE PROCEDURE </a:t>
            </a:r>
            <a:r>
              <a:rPr lang="ko-KR" altLang="en-US" sz="2000" b="1" dirty="0">
                <a:latin typeface="+mn-ea"/>
                <a:ea typeface="+mn-ea"/>
              </a:rPr>
              <a:t>다음에 새롭게 </a:t>
            </a:r>
            <a:r>
              <a:rPr lang="ko-KR" altLang="en-US" sz="2000" b="1" dirty="0" smtClean="0">
                <a:latin typeface="+mn-ea"/>
                <a:ea typeface="+mn-ea"/>
              </a:rPr>
              <a:t>생성하고자 하는 </a:t>
            </a:r>
            <a:r>
              <a:rPr lang="ko-KR" altLang="en-US" sz="2000" b="1" dirty="0">
                <a:latin typeface="+mn-ea"/>
                <a:ea typeface="+mn-ea"/>
              </a:rPr>
              <a:t>프로시저 이름을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이렇게 해서 생성한 저장 프로시저는 여러 번 반복해서 호출해서 사용할 수 있다는 장점이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생성된 저장 프로시저를 제거하기 위해서는 </a:t>
            </a:r>
            <a:r>
              <a:rPr lang="en-US" altLang="ko-KR" sz="2000" b="1" dirty="0">
                <a:latin typeface="+mn-ea"/>
                <a:ea typeface="+mn-ea"/>
              </a:rPr>
              <a:t>DROP PROCEDURE </a:t>
            </a:r>
            <a:r>
              <a:rPr lang="ko-KR" altLang="en-US" sz="2000" b="1" dirty="0">
                <a:latin typeface="+mn-ea"/>
                <a:ea typeface="+mn-ea"/>
              </a:rPr>
              <a:t>다음에 제거하고자 하는 프로시저 이름을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OR REPLACE </a:t>
            </a:r>
            <a:r>
              <a:rPr lang="ko-KR" altLang="en-US" sz="2000" b="1" dirty="0">
                <a:latin typeface="+mn-ea"/>
                <a:ea typeface="+mn-ea"/>
              </a:rPr>
              <a:t>옵션은 </a:t>
            </a:r>
            <a:r>
              <a:rPr lang="ko-KR" altLang="en-US" sz="2000" b="1" dirty="0" smtClean="0">
                <a:latin typeface="+mn-ea"/>
                <a:ea typeface="+mn-ea"/>
              </a:rPr>
              <a:t>이미 </a:t>
            </a:r>
            <a:r>
              <a:rPr lang="ko-KR" altLang="en-US" sz="2000" b="1" dirty="0">
                <a:latin typeface="+mn-ea"/>
                <a:ea typeface="+mn-ea"/>
              </a:rPr>
              <a:t>같은 이름으로 저장 프로시저를 생성할 </a:t>
            </a:r>
            <a:r>
              <a:rPr lang="ko-KR" altLang="en-US" sz="2000" b="1" dirty="0" smtClean="0">
                <a:latin typeface="+mn-ea"/>
                <a:ea typeface="+mn-ea"/>
              </a:rPr>
              <a:t>경우        </a:t>
            </a:r>
            <a:r>
              <a:rPr lang="ko-KR" altLang="en-US" sz="2000" b="1" dirty="0">
                <a:latin typeface="+mn-ea"/>
                <a:ea typeface="+mn-ea"/>
              </a:rPr>
              <a:t>기존 프로시저는 삭제하고 지금 새롭게 기술한 내용으로 재 생성하도록 하는 </a:t>
            </a:r>
            <a:r>
              <a:rPr lang="ko-KR" altLang="en-US" sz="2000" b="1" dirty="0" smtClean="0">
                <a:latin typeface="+mn-ea"/>
                <a:ea typeface="+mn-ea"/>
              </a:rPr>
              <a:t>옵션임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51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저장 프로시저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프로시저는 어떤 값을 전달받아서 그 값에 의해서 서로 다른 결과물을 </a:t>
            </a:r>
            <a:r>
              <a:rPr lang="ko-KR" altLang="en-US" sz="2000" b="1" dirty="0" smtClean="0">
                <a:latin typeface="+mn-ea"/>
                <a:ea typeface="+mn-ea"/>
              </a:rPr>
              <a:t>          구하게 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값을 프로시저에 전달하기 위해서 프로시저 이름 다음에 괄호로 둘러 </a:t>
            </a:r>
            <a:r>
              <a:rPr lang="ko-KR" altLang="en-US" sz="2000" b="1" dirty="0" smtClean="0">
                <a:latin typeface="+mn-ea"/>
                <a:ea typeface="+mn-ea"/>
              </a:rPr>
              <a:t>싼  </a:t>
            </a:r>
            <a:r>
              <a:rPr lang="ko-KR" altLang="en-US" sz="2000" b="1" dirty="0">
                <a:latin typeface="+mn-ea"/>
                <a:ea typeface="+mn-ea"/>
              </a:rPr>
              <a:t>부분에 전달 받을 값을 저장할 변수를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이를 </a:t>
            </a:r>
            <a:r>
              <a:rPr lang="en-US" altLang="ko-KR" sz="2000" b="1" dirty="0">
                <a:latin typeface="+mn-ea"/>
                <a:ea typeface="+mn-ea"/>
              </a:rPr>
              <a:t>ARGUMENT </a:t>
            </a:r>
            <a:r>
              <a:rPr lang="ko-KR" altLang="en-US" sz="2000" b="1" dirty="0">
                <a:latin typeface="+mn-ea"/>
                <a:ea typeface="+mn-ea"/>
              </a:rPr>
              <a:t>우리나라 말로 매개 변수라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프로시저는 매개 변수의 값에 따라 서로 다른 동작을 수행하게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[MODE] 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IN</a:t>
            </a:r>
            <a:r>
              <a:rPr lang="ko-KR" altLang="en-US" sz="2000" b="1" dirty="0">
                <a:latin typeface="+mn-ea"/>
                <a:ea typeface="+mn-ea"/>
              </a:rPr>
              <a:t>과 </a:t>
            </a:r>
            <a:r>
              <a:rPr lang="en-US" altLang="ko-KR" sz="2000" b="1" dirty="0">
                <a:latin typeface="+mn-ea"/>
                <a:ea typeface="+mn-ea"/>
              </a:rPr>
              <a:t>OUT, INOUT </a:t>
            </a:r>
            <a:r>
              <a:rPr lang="ko-KR" altLang="en-US" sz="2000" b="1" dirty="0">
                <a:latin typeface="+mn-ea"/>
                <a:ea typeface="+mn-ea"/>
              </a:rPr>
              <a:t>세 가지를 기술할 수 있는데 </a:t>
            </a:r>
            <a:r>
              <a:rPr lang="en-US" altLang="ko-KR" sz="2000" b="1" dirty="0">
                <a:latin typeface="+mn-ea"/>
                <a:ea typeface="+mn-ea"/>
              </a:rPr>
              <a:t>IN </a:t>
            </a:r>
            <a:r>
              <a:rPr lang="ko-KR" altLang="en-US" sz="2000" b="1" dirty="0">
                <a:latin typeface="+mn-ea"/>
                <a:ea typeface="+mn-ea"/>
              </a:rPr>
              <a:t>데이터를 전달 받을 때 쓰고 </a:t>
            </a:r>
            <a:r>
              <a:rPr lang="en-US" altLang="ko-KR" sz="2000" b="1" dirty="0">
                <a:latin typeface="+mn-ea"/>
                <a:ea typeface="+mn-ea"/>
              </a:rPr>
              <a:t>OUT</a:t>
            </a:r>
            <a:r>
              <a:rPr lang="ko-KR" altLang="en-US" sz="2000" b="1" dirty="0">
                <a:latin typeface="+mn-ea"/>
                <a:ea typeface="+mn-ea"/>
              </a:rPr>
              <a:t>은 수행된 결과를 받아갈 때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INOUT</a:t>
            </a:r>
            <a:r>
              <a:rPr lang="ko-KR" altLang="en-US" sz="2000" b="1" dirty="0">
                <a:latin typeface="+mn-ea"/>
                <a:ea typeface="+mn-ea"/>
              </a:rPr>
              <a:t>은 두 가지 목적에 모두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저장 프로시저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테이블에 저장된 모든 사원을 삭제하는 프로시저를 작성해보도록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모든 </a:t>
            </a:r>
            <a:r>
              <a:rPr lang="ko-KR" altLang="en-US" sz="2000" b="1" dirty="0">
                <a:latin typeface="+mn-ea"/>
                <a:ea typeface="+mn-ea"/>
              </a:rPr>
              <a:t>사원을 삭제하는 프로시저를 실행시키기 위해서 미리 사원 테이블을 복사해서 새로운 사원 </a:t>
            </a:r>
            <a:r>
              <a:rPr lang="ko-KR" altLang="en-US" sz="2000" b="1" dirty="0" smtClean="0">
                <a:latin typeface="+mn-ea"/>
                <a:ea typeface="+mn-ea"/>
              </a:rPr>
              <a:t>테이블</a:t>
            </a:r>
            <a:r>
              <a:rPr lang="en-US" altLang="ko-KR" sz="2000" b="1" dirty="0" smtClean="0">
                <a:latin typeface="+mn-ea"/>
                <a:ea typeface="+mn-ea"/>
              </a:rPr>
              <a:t>(EMP01)</a:t>
            </a:r>
            <a:r>
              <a:rPr lang="ko-KR" altLang="en-US" sz="2000" b="1" dirty="0" smtClean="0">
                <a:latin typeface="+mn-ea"/>
                <a:ea typeface="+mn-ea"/>
              </a:rPr>
              <a:t>을 </a:t>
            </a:r>
            <a:r>
              <a:rPr lang="ko-KR" altLang="en-US" sz="2000" b="1" dirty="0">
                <a:latin typeface="+mn-ea"/>
                <a:ea typeface="+mn-ea"/>
              </a:rPr>
              <a:t>만들어 </a:t>
            </a:r>
            <a:r>
              <a:rPr lang="ko-KR" altLang="en-US" sz="2000" b="1" dirty="0" smtClean="0">
                <a:latin typeface="+mn-ea"/>
                <a:ea typeface="+mn-ea"/>
              </a:rPr>
              <a:t>놓음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다음에 파일이름을 입력하여 새로 생긴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     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파일이름</a:t>
            </a:r>
            <a:r>
              <a:rPr lang="en-US" altLang="ko-KR" sz="2000" b="1" dirty="0">
                <a:latin typeface="+mn-ea"/>
                <a:ea typeface="+mn-ea"/>
              </a:rPr>
              <a:t>:PROC01.sql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작성이 </a:t>
            </a:r>
            <a:r>
              <a:rPr lang="ko-KR" altLang="en-US" sz="2000" b="1" dirty="0">
                <a:latin typeface="+mn-ea"/>
                <a:ea typeface="+mn-ea"/>
              </a:rPr>
              <a:t>완료한 후에 파일을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</a:t>
            </a:r>
            <a:r>
              <a:rPr lang="en-US" altLang="ko-KR" sz="2000" b="1" dirty="0">
                <a:latin typeface="+mn-ea"/>
                <a:ea typeface="+mn-ea"/>
              </a:rPr>
              <a:t>&gt; </a:t>
            </a:r>
            <a:r>
              <a:rPr lang="ko-KR" altLang="en-US" sz="2000" b="1" dirty="0">
                <a:latin typeface="+mn-ea"/>
                <a:ea typeface="+mn-ea"/>
              </a:rPr>
              <a:t>프롬프트에 </a:t>
            </a:r>
            <a:r>
              <a:rPr lang="en-US" altLang="ko-KR" sz="2000" b="1" dirty="0">
                <a:latin typeface="+mn-ea"/>
                <a:ea typeface="+mn-ea"/>
              </a:rPr>
              <a:t>@</a:t>
            </a:r>
            <a:r>
              <a:rPr lang="ko-KR" altLang="en-US" sz="2000" b="1" dirty="0">
                <a:latin typeface="+mn-ea"/>
                <a:ea typeface="+mn-ea"/>
              </a:rPr>
              <a:t>파일명을 입력하면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 내부에 기술한 </a:t>
            </a:r>
            <a:r>
              <a:rPr lang="en-US" altLang="ko-KR" sz="2000" b="1" dirty="0">
                <a:latin typeface="+mn-ea"/>
                <a:ea typeface="+mn-ea"/>
              </a:rPr>
              <a:t>PL/SQL </a:t>
            </a: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ko-KR" altLang="en-US" sz="2000" b="1" dirty="0" smtClean="0">
                <a:latin typeface="+mn-ea"/>
                <a:ea typeface="+mn-ea"/>
              </a:rPr>
              <a:t> 실행된 </a:t>
            </a:r>
            <a:r>
              <a:rPr lang="ko-KR" altLang="en-US" sz="2000" b="1" dirty="0">
                <a:latin typeface="+mn-ea"/>
                <a:ea typeface="+mn-ea"/>
              </a:rPr>
              <a:t>후 결과가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78690"/>
              </p:ext>
            </p:extLst>
          </p:nvPr>
        </p:nvGraphicFramePr>
        <p:xfrm>
          <a:off x="633673" y="3259432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OR REPLACE PROCEDURE DEL_ALL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IS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BEGIN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DELETE FROM EMP01;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END;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/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저장 프로시저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생성된 저장 프로시저는 </a:t>
            </a:r>
            <a:r>
              <a:rPr lang="en-US" altLang="ko-KR" sz="2000" b="1" dirty="0">
                <a:latin typeface="+mn-ea"/>
                <a:ea typeface="+mn-ea"/>
              </a:rPr>
              <a:t>EXECUTE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ko-KR" altLang="en-US" sz="2000" b="1" dirty="0" smtClean="0">
                <a:latin typeface="+mn-ea"/>
                <a:ea typeface="+mn-ea"/>
              </a:rPr>
              <a:t>실행시킴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70332"/>
              </p:ext>
            </p:extLst>
          </p:nvPr>
        </p:nvGraphicFramePr>
        <p:xfrm>
          <a:off x="633673" y="1412776"/>
          <a:ext cx="8632304" cy="74563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63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@PROC01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EXECUTE DEL_ALL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7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1.1 </a:t>
            </a:r>
            <a:r>
              <a:rPr lang="ko-KR" altLang="en-US" sz="2400" dirty="0"/>
              <a:t>저장 프로시저의 오류 원인 살피기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‘</a:t>
            </a:r>
            <a:r>
              <a:rPr lang="ko-KR" altLang="en-US" sz="2000" b="1" dirty="0" smtClean="0">
                <a:latin typeface="+mn-ea"/>
                <a:ea typeface="+mn-ea"/>
              </a:rPr>
              <a:t>프로시저가 </a:t>
            </a:r>
            <a:r>
              <a:rPr lang="ko-KR" altLang="en-US" sz="2000" b="1" dirty="0">
                <a:latin typeface="+mn-ea"/>
                <a:ea typeface="+mn-ea"/>
              </a:rPr>
              <a:t>생성되었습니다</a:t>
            </a:r>
            <a:r>
              <a:rPr lang="en-US" altLang="ko-KR" sz="2000" b="1" dirty="0" smtClean="0">
                <a:latin typeface="+mn-ea"/>
                <a:ea typeface="+mn-ea"/>
              </a:rPr>
              <a:t>.’ </a:t>
            </a:r>
            <a:r>
              <a:rPr lang="ko-KR" altLang="en-US" sz="2000" b="1" dirty="0" smtClean="0">
                <a:latin typeface="+mn-ea"/>
                <a:ea typeface="+mn-ea"/>
              </a:rPr>
              <a:t>란 </a:t>
            </a:r>
            <a:r>
              <a:rPr lang="ko-KR" altLang="en-US" sz="2000" b="1" dirty="0">
                <a:latin typeface="+mn-ea"/>
                <a:ea typeface="+mn-ea"/>
              </a:rPr>
              <a:t>메시지와 함께 한 번에 저장 프로시저를 성공적으로 생성할 수도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‘</a:t>
            </a:r>
            <a:r>
              <a:rPr lang="ko-KR" altLang="en-US" sz="2000" b="1" dirty="0">
                <a:latin typeface="+mn-ea"/>
                <a:ea typeface="+mn-ea"/>
              </a:rPr>
              <a:t>경고</a:t>
            </a:r>
            <a:r>
              <a:rPr lang="en-US" altLang="ko-KR" sz="2000" b="1" dirty="0">
                <a:latin typeface="+mn-ea"/>
                <a:ea typeface="+mn-ea"/>
              </a:rPr>
              <a:t>: </a:t>
            </a:r>
            <a:r>
              <a:rPr lang="ko-KR" altLang="en-US" sz="2000" b="1" dirty="0">
                <a:latin typeface="+mn-ea"/>
                <a:ea typeface="+mn-ea"/>
              </a:rPr>
              <a:t>컴파일 오류와 함께 프로시저가 생성되었습니다’ 와 같은 메시지가 출력되면 저장 프로시저를 생성하는 과정에서 </a:t>
            </a:r>
            <a:r>
              <a:rPr lang="ko-KR" altLang="en-US" sz="2000" b="1" dirty="0" smtClean="0">
                <a:latin typeface="+mn-ea"/>
                <a:ea typeface="+mn-ea"/>
              </a:rPr>
              <a:t>오류가 발생해서 </a:t>
            </a:r>
            <a:r>
              <a:rPr lang="ko-KR" altLang="en-US" sz="2000" b="1" dirty="0">
                <a:latin typeface="+mn-ea"/>
                <a:ea typeface="+mn-ea"/>
              </a:rPr>
              <a:t>저장 프로시저 생성에 실패하는 </a:t>
            </a:r>
            <a:r>
              <a:rPr lang="ko-KR" altLang="en-US" sz="2000" b="1" dirty="0" smtClean="0">
                <a:latin typeface="+mn-ea"/>
                <a:ea typeface="+mn-ea"/>
              </a:rPr>
              <a:t>경우임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이럴 경우에는 오류를 제거해서 다시 저장프로서지를 생성해야 하는데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en-US" altLang="ko-KR" sz="2000" b="1" dirty="0" smtClean="0">
                <a:latin typeface="+mn-ea"/>
                <a:ea typeface="+mn-ea"/>
              </a:rPr>
              <a:t>         </a:t>
            </a:r>
            <a:r>
              <a:rPr lang="ko-KR" altLang="en-US" sz="2000" b="1" dirty="0" smtClean="0">
                <a:latin typeface="+mn-ea"/>
                <a:ea typeface="+mn-ea"/>
              </a:rPr>
              <a:t>오류 </a:t>
            </a:r>
            <a:r>
              <a:rPr lang="ko-KR" altLang="en-US" sz="2000" b="1" dirty="0">
                <a:latin typeface="+mn-ea"/>
                <a:ea typeface="+mn-ea"/>
              </a:rPr>
              <a:t>메시지를 모른 채 오류를 수정하기란 쉽지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_x86661640" descr="EMB000014d425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55" y="3212976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0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1.1 </a:t>
            </a:r>
            <a:r>
              <a:rPr lang="ko-KR" altLang="en-US" sz="2400" dirty="0"/>
              <a:t>저장 프로시저의 오류 원인 살피기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2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오류가 발생할 경우 “</a:t>
            </a:r>
            <a:r>
              <a:rPr lang="en-US" altLang="ko-KR" sz="2000" b="1" dirty="0">
                <a:latin typeface="+mn-ea"/>
                <a:ea typeface="+mn-ea"/>
              </a:rPr>
              <a:t>SHOW ERROR” </a:t>
            </a:r>
            <a:r>
              <a:rPr lang="ko-KR" altLang="en-US" sz="2000" b="1" dirty="0">
                <a:latin typeface="+mn-ea"/>
                <a:ea typeface="+mn-ea"/>
              </a:rPr>
              <a:t>명령어를 수행하면 오류가 발생한 원인을 알 수 있게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원인을 분석하여 오류를 수정한 후 다시 저장 프로시저를 생성을 </a:t>
            </a:r>
            <a:r>
              <a:rPr lang="ko-KR" altLang="en-US" sz="2000" b="1" dirty="0" smtClean="0">
                <a:latin typeface="+mn-ea"/>
                <a:ea typeface="+mn-ea"/>
              </a:rPr>
              <a:t>시도하여      </a:t>
            </a:r>
            <a:r>
              <a:rPr lang="ko-KR" altLang="en-US" sz="2000" b="1" dirty="0">
                <a:latin typeface="+mn-ea"/>
                <a:ea typeface="+mn-ea"/>
              </a:rPr>
              <a:t>‘프로시저가 생성되었습니다</a:t>
            </a:r>
            <a:r>
              <a:rPr lang="en-US" altLang="ko-KR" sz="2000" b="1" dirty="0">
                <a:latin typeface="+mn-ea"/>
                <a:ea typeface="+mn-ea"/>
              </a:rPr>
              <a:t>.’</a:t>
            </a:r>
            <a:r>
              <a:rPr lang="ko-KR" altLang="en-US" sz="2000" b="1" dirty="0">
                <a:latin typeface="+mn-ea"/>
                <a:ea typeface="+mn-ea"/>
              </a:rPr>
              <a:t>란 메시지가 출력되어 저장 프로시저가 성공적으로 생성될 때까지 오류 수정 작업을 반복해야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679" y="139032"/>
            <a:ext cx="275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저장 프로시저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커서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95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2413</Words>
  <Application>Microsoft Office PowerPoint</Application>
  <PresentationFormat>사용자 지정</PresentationFormat>
  <Paragraphs>445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542</cp:revision>
  <cp:lastPrinted>2016-04-03T23:53:51Z</cp:lastPrinted>
  <dcterms:created xsi:type="dcterms:W3CDTF">2010-01-22T01:09:25Z</dcterms:created>
  <dcterms:modified xsi:type="dcterms:W3CDTF">2022-06-02T03:09:32Z</dcterms:modified>
</cp:coreProperties>
</file>