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5" r:id="rId15"/>
    <p:sldId id="29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</p:sldIdLst>
  <p:sldSz cx="9899650" cy="68580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25" d="100"/>
          <a:sy n="125" d="100"/>
        </p:scale>
        <p:origin x="384" y="114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- 16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사용자 관리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객체 권한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객체 권한은 특정 객체에 조작을 할 수 있는 </a:t>
            </a:r>
            <a:r>
              <a:rPr lang="ko-KR" altLang="en-US" sz="2000" b="1" dirty="0" smtClean="0">
                <a:latin typeface="+mn-ea"/>
                <a:ea typeface="+mn-ea"/>
              </a:rPr>
              <a:t>권한임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객체의 소유자는 객체에 대한 모든 권한을 </a:t>
            </a:r>
            <a:r>
              <a:rPr lang="ko-KR" altLang="en-US" sz="2000" b="1" dirty="0" smtClean="0">
                <a:latin typeface="+mn-ea"/>
                <a:ea typeface="+mn-ea"/>
              </a:rPr>
              <a:t>가짐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객체 권한은 </a:t>
            </a:r>
            <a:r>
              <a:rPr lang="ko-KR" altLang="en-US" sz="2000" b="1" dirty="0" smtClean="0">
                <a:latin typeface="+mn-ea"/>
                <a:ea typeface="+mn-ea"/>
              </a:rPr>
              <a:t>테이블</a:t>
            </a:r>
            <a:r>
              <a:rPr lang="en-US" altLang="ko-KR" sz="2000" b="1" dirty="0" smtClean="0">
                <a:latin typeface="+mn-ea"/>
                <a:ea typeface="+mn-ea"/>
              </a:rPr>
              <a:t>,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 smtClean="0">
                <a:latin typeface="+mn-ea"/>
                <a:ea typeface="+mn-ea"/>
              </a:rPr>
              <a:t>뷰</a:t>
            </a:r>
            <a:r>
              <a:rPr lang="en-US" altLang="ko-KR" sz="2000" b="1" dirty="0" smtClean="0">
                <a:latin typeface="+mn-ea"/>
                <a:ea typeface="+mn-ea"/>
              </a:rPr>
              <a:t>,</a:t>
            </a:r>
            <a:r>
              <a:rPr lang="ko-KR" altLang="en-US" sz="2000" b="1" dirty="0" smtClean="0">
                <a:latin typeface="+mn-ea"/>
                <a:ea typeface="+mn-ea"/>
              </a:rPr>
              <a:t> 시퀀스</a:t>
            </a:r>
            <a:r>
              <a:rPr lang="en-US" altLang="ko-KR" sz="2000" b="1" dirty="0" smtClean="0">
                <a:latin typeface="+mn-ea"/>
                <a:ea typeface="+mn-ea"/>
              </a:rPr>
              <a:t>,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함수 등과 같은 </a:t>
            </a:r>
            <a:r>
              <a:rPr lang="ko-KR" altLang="en-US" sz="2000" b="1" dirty="0" err="1">
                <a:latin typeface="+mn-ea"/>
                <a:ea typeface="+mn-ea"/>
              </a:rPr>
              <a:t>객체별로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DML</a:t>
            </a:r>
            <a:r>
              <a:rPr lang="ko-KR" altLang="en-US" sz="2000" b="1" dirty="0">
                <a:latin typeface="+mn-ea"/>
                <a:ea typeface="+mn-ea"/>
              </a:rPr>
              <a:t>문</a:t>
            </a:r>
            <a:r>
              <a:rPr lang="en-US" altLang="ko-KR" sz="2000" b="1" dirty="0">
                <a:latin typeface="+mn-ea"/>
                <a:ea typeface="+mn-ea"/>
              </a:rPr>
              <a:t>(SELECT, INSERT, DELETE)</a:t>
            </a:r>
            <a:r>
              <a:rPr lang="ko-KR" altLang="en-US" sz="2000" b="1" dirty="0">
                <a:latin typeface="+mn-ea"/>
                <a:ea typeface="+mn-ea"/>
              </a:rPr>
              <a:t>을 사용할 수 있는 권한을 설정하는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객체에 권한을 부여하기 위한 </a:t>
            </a:r>
            <a:r>
              <a:rPr lang="ko-KR" altLang="en-US" sz="2000" b="1" dirty="0" smtClean="0">
                <a:latin typeface="+mn-ea"/>
                <a:ea typeface="+mn-ea"/>
              </a:rPr>
              <a:t>형식임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GRANT </a:t>
            </a:r>
            <a:r>
              <a:rPr lang="ko-KR" altLang="en-US" sz="2000" b="1" dirty="0">
                <a:latin typeface="+mn-ea"/>
                <a:ea typeface="+mn-ea"/>
              </a:rPr>
              <a:t>명령어의 형식은 어떤 객체</a:t>
            </a:r>
            <a:r>
              <a:rPr lang="en-US" altLang="ko-KR" sz="2000" b="1" dirty="0">
                <a:latin typeface="+mn-ea"/>
                <a:ea typeface="+mn-ea"/>
              </a:rPr>
              <a:t>(②)</a:t>
            </a:r>
            <a:r>
              <a:rPr lang="ko-KR" altLang="en-US" sz="2000" b="1" dirty="0">
                <a:latin typeface="+mn-ea"/>
                <a:ea typeface="+mn-ea"/>
              </a:rPr>
              <a:t>에 어떠한 권한</a:t>
            </a:r>
            <a:r>
              <a:rPr lang="en-US" altLang="ko-KR" sz="2000" b="1" dirty="0">
                <a:latin typeface="+mn-ea"/>
                <a:ea typeface="+mn-ea"/>
              </a:rPr>
              <a:t>(①)</a:t>
            </a:r>
            <a:r>
              <a:rPr lang="ko-KR" altLang="en-US" sz="2000" b="1" dirty="0">
                <a:latin typeface="+mn-ea"/>
                <a:ea typeface="+mn-ea"/>
              </a:rPr>
              <a:t>을 어느 사용자</a:t>
            </a:r>
            <a:r>
              <a:rPr lang="en-US" altLang="ko-KR" sz="2000" b="1" dirty="0">
                <a:latin typeface="+mn-ea"/>
                <a:ea typeface="+mn-ea"/>
              </a:rPr>
              <a:t>(③)</a:t>
            </a:r>
            <a:r>
              <a:rPr lang="ko-KR" altLang="en-US" sz="2000" b="1" dirty="0">
                <a:latin typeface="+mn-ea"/>
                <a:ea typeface="+mn-ea"/>
              </a:rPr>
              <a:t>에게 부여하는가를 </a:t>
            </a:r>
            <a:r>
              <a:rPr lang="ko-KR" altLang="en-US" sz="2000" b="1" dirty="0" smtClean="0">
                <a:latin typeface="+mn-ea"/>
                <a:ea typeface="+mn-ea"/>
              </a:rPr>
              <a:t>설정함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시스템 </a:t>
            </a:r>
            <a:r>
              <a:rPr lang="ko-KR" altLang="en-US" sz="2000" b="1" dirty="0">
                <a:latin typeface="+mn-ea"/>
                <a:ea typeface="+mn-ea"/>
              </a:rPr>
              <a:t>권한과 차이점이 있다면 </a:t>
            </a:r>
            <a:r>
              <a:rPr lang="en-US" altLang="ko-KR" sz="2000" b="1" dirty="0">
                <a:latin typeface="+mn-ea"/>
                <a:ea typeface="+mn-ea"/>
              </a:rPr>
              <a:t>ON </a:t>
            </a:r>
            <a:r>
              <a:rPr lang="ko-KR" altLang="en-US" sz="2000" b="1" dirty="0">
                <a:latin typeface="+mn-ea"/>
                <a:ea typeface="+mn-ea"/>
              </a:rPr>
              <a:t>옵션이 </a:t>
            </a:r>
            <a:r>
              <a:rPr lang="ko-KR" altLang="en-US" sz="2000" b="1" dirty="0" smtClean="0">
                <a:latin typeface="+mn-ea"/>
                <a:ea typeface="+mn-ea"/>
              </a:rPr>
              <a:t>추가된다는 점임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en-US" altLang="ko-KR" sz="2000" b="1" dirty="0">
                <a:latin typeface="+mn-ea"/>
                <a:ea typeface="+mn-ea"/>
              </a:rPr>
              <a:t>ON </a:t>
            </a:r>
            <a:r>
              <a:rPr lang="ko-KR" altLang="en-US" sz="2000" b="1" dirty="0">
                <a:latin typeface="+mn-ea"/>
                <a:ea typeface="+mn-ea"/>
              </a:rPr>
              <a:t>다음에 테이블 객체나 </a:t>
            </a:r>
            <a:r>
              <a:rPr lang="ko-KR" altLang="en-US" sz="2000" b="1" dirty="0" err="1">
                <a:latin typeface="+mn-ea"/>
                <a:ea typeface="+mn-ea"/>
              </a:rPr>
              <a:t>뷰</a:t>
            </a:r>
            <a:r>
              <a:rPr lang="ko-KR" altLang="en-US" sz="2000" b="1" dirty="0">
                <a:latin typeface="+mn-ea"/>
                <a:ea typeface="+mn-ea"/>
              </a:rPr>
              <a:t> 객체 등을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81386"/>
              </p:ext>
            </p:extLst>
          </p:nvPr>
        </p:nvGraphicFramePr>
        <p:xfrm>
          <a:off x="629345" y="3212976"/>
          <a:ext cx="8632304" cy="108012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GRANT </a:t>
                      </a:r>
                      <a:r>
                        <a:rPr lang="en-US" altLang="ko-KR" sz="1800" dirty="0" err="1" smtClean="0"/>
                        <a:t>privilege_name</a:t>
                      </a:r>
                      <a:r>
                        <a:rPr lang="en-US" altLang="ko-KR" sz="1800" dirty="0" smtClean="0"/>
                        <a:t> [(</a:t>
                      </a:r>
                      <a:r>
                        <a:rPr lang="en-US" altLang="ko-KR" sz="1800" dirty="0" err="1" smtClean="0"/>
                        <a:t>column_name</a:t>
                      </a:r>
                      <a:r>
                        <a:rPr lang="en-US" altLang="ko-KR" sz="1800" dirty="0" smtClean="0"/>
                        <a:t>)] | ALL ①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ON </a:t>
                      </a:r>
                      <a:r>
                        <a:rPr lang="en-US" altLang="ko-KR" sz="1800" dirty="0" err="1" smtClean="0"/>
                        <a:t>object_name</a:t>
                      </a:r>
                      <a:r>
                        <a:rPr lang="en-US" altLang="ko-KR" sz="1800" dirty="0" smtClean="0"/>
                        <a:t> | </a:t>
                      </a:r>
                      <a:r>
                        <a:rPr lang="en-US" altLang="ko-KR" sz="1800" dirty="0" err="1" smtClean="0"/>
                        <a:t>role_name</a:t>
                      </a:r>
                      <a:r>
                        <a:rPr lang="en-US" altLang="ko-KR" sz="1800" dirty="0" smtClean="0"/>
                        <a:t> | PUBLIC ②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TO </a:t>
                      </a:r>
                      <a:r>
                        <a:rPr lang="en-US" altLang="ko-KR" sz="1800" dirty="0" err="1" smtClean="0"/>
                        <a:t>user_name</a:t>
                      </a:r>
                      <a:r>
                        <a:rPr lang="en-US" altLang="ko-KR" sz="1800" dirty="0" smtClean="0"/>
                        <a:t>; ③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객체 권한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객체 권한을 부여해야 하는 필요성을 살펴보기 위해서 새롭게 생성한 </a:t>
            </a:r>
            <a:r>
              <a:rPr lang="en-US" altLang="ko-KR" sz="2000" b="1" dirty="0">
                <a:latin typeface="+mn-ea"/>
                <a:ea typeface="+mn-ea"/>
              </a:rPr>
              <a:t>USER01 </a:t>
            </a:r>
            <a:r>
              <a:rPr lang="ko-KR" altLang="en-US" sz="2000" b="1" dirty="0">
                <a:latin typeface="+mn-ea"/>
                <a:ea typeface="+mn-ea"/>
              </a:rPr>
              <a:t>객체로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테이블의 내용을 </a:t>
            </a:r>
            <a:r>
              <a:rPr lang="ko-KR" altLang="en-US" sz="2000" b="1" dirty="0" smtClean="0">
                <a:latin typeface="+mn-ea"/>
                <a:ea typeface="+mn-ea"/>
              </a:rPr>
              <a:t>조회함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USER01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접속함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테이블을 </a:t>
            </a:r>
            <a:r>
              <a:rPr lang="ko-KR" altLang="en-US" sz="2000" b="1" dirty="0" smtClean="0">
                <a:latin typeface="+mn-ea"/>
                <a:ea typeface="+mn-ea"/>
              </a:rPr>
              <a:t>조회함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44725"/>
              </p:ext>
            </p:extLst>
          </p:nvPr>
        </p:nvGraphicFramePr>
        <p:xfrm>
          <a:off x="629345" y="2708920"/>
          <a:ext cx="8632304" cy="504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* FROM EMP;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35002376" descr="EMB00000f900e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429000"/>
            <a:ext cx="7673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3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객체 권한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특정 객체에 대한 권한은 그 객체를 만든 사용자에게만 기본적으로 </a:t>
            </a:r>
            <a:r>
              <a:rPr lang="ko-KR" altLang="en-US" sz="2000" b="1" dirty="0" smtClean="0">
                <a:latin typeface="+mn-ea"/>
                <a:ea typeface="+mn-ea"/>
              </a:rPr>
              <a:t>주어짐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우리가 지금까지 사용했던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테이블은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 소유의 </a:t>
            </a:r>
            <a:r>
              <a:rPr lang="ko-KR" altLang="en-US" sz="2000" b="1" dirty="0" smtClean="0">
                <a:latin typeface="+mn-ea"/>
                <a:ea typeface="+mn-ea"/>
              </a:rPr>
              <a:t>테이블임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그러므로 다음과 같이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사용자로 로그인해서 </a:t>
            </a:r>
            <a:r>
              <a:rPr lang="en-US" altLang="ko-KR" sz="2000" b="1" dirty="0">
                <a:latin typeface="+mn-ea"/>
                <a:ea typeface="+mn-ea"/>
              </a:rPr>
              <a:t>USER01 </a:t>
            </a:r>
            <a:r>
              <a:rPr lang="ko-KR" altLang="en-US" sz="2000" b="1" dirty="0">
                <a:latin typeface="+mn-ea"/>
                <a:ea typeface="+mn-ea"/>
              </a:rPr>
              <a:t>사용자가 테이블 객체 </a:t>
            </a:r>
            <a:r>
              <a:rPr lang="en-US" altLang="ko-KR" sz="2000" b="1" dirty="0">
                <a:latin typeface="+mn-ea"/>
                <a:ea typeface="+mn-ea"/>
              </a:rPr>
              <a:t>EMP</a:t>
            </a:r>
            <a:r>
              <a:rPr lang="ko-KR" altLang="en-US" sz="2000" b="1" dirty="0">
                <a:latin typeface="+mn-ea"/>
                <a:ea typeface="+mn-ea"/>
              </a:rPr>
              <a:t>를 조회할 수 있도록 권한 부여를 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53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객체 권한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특정 객체에 대한 권한은 그 객체를 만든 사용자에게만 기본적으로 </a:t>
            </a:r>
            <a:r>
              <a:rPr lang="ko-KR" altLang="en-US" sz="2000" b="1" dirty="0" smtClean="0">
                <a:latin typeface="+mn-ea"/>
                <a:ea typeface="+mn-ea"/>
              </a:rPr>
              <a:t>주어짐</a:t>
            </a:r>
            <a:r>
              <a:rPr lang="en-US" altLang="ko-KR" sz="2000" b="1" dirty="0" smtClean="0">
                <a:latin typeface="+mn-ea"/>
                <a:ea typeface="+mn-ea"/>
              </a:rPr>
              <a:t>.   </a:t>
            </a:r>
            <a:r>
              <a:rPr lang="ko-KR" altLang="en-US" sz="2000" b="1" dirty="0" smtClean="0">
                <a:latin typeface="+mn-ea"/>
                <a:ea typeface="+mn-ea"/>
              </a:rPr>
              <a:t>우리가 </a:t>
            </a:r>
            <a:r>
              <a:rPr lang="ko-KR" altLang="en-US" sz="2000" b="1" dirty="0">
                <a:latin typeface="+mn-ea"/>
                <a:ea typeface="+mn-ea"/>
              </a:rPr>
              <a:t>지금까지 사용했던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테이블은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 소유의 </a:t>
            </a:r>
            <a:r>
              <a:rPr lang="ko-KR" altLang="en-US" sz="2000" b="1" dirty="0" smtClean="0">
                <a:latin typeface="+mn-ea"/>
                <a:ea typeface="+mn-ea"/>
              </a:rPr>
              <a:t>테이블임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그러므로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사용자로 로그인해서 </a:t>
            </a:r>
            <a:r>
              <a:rPr lang="en-US" altLang="ko-KR" sz="2000" b="1" dirty="0">
                <a:latin typeface="+mn-ea"/>
                <a:ea typeface="+mn-ea"/>
              </a:rPr>
              <a:t>USER01 </a:t>
            </a:r>
            <a:r>
              <a:rPr lang="ko-KR" altLang="en-US" sz="2000" b="1" dirty="0">
                <a:latin typeface="+mn-ea"/>
                <a:ea typeface="+mn-ea"/>
              </a:rPr>
              <a:t>사용자가 테이블 객체 </a:t>
            </a:r>
            <a:r>
              <a:rPr lang="en-US" altLang="ko-KR" sz="2000" b="1" dirty="0">
                <a:latin typeface="+mn-ea"/>
                <a:ea typeface="+mn-ea"/>
              </a:rPr>
              <a:t>EMP</a:t>
            </a:r>
            <a:r>
              <a:rPr lang="ko-KR" altLang="en-US" sz="2000" b="1" dirty="0">
                <a:latin typeface="+mn-ea"/>
                <a:ea typeface="+mn-ea"/>
              </a:rPr>
              <a:t>를 조회할 수 있도록 권한 부여를 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 SCOTT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접속함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 소유의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테이블을 조회</a:t>
            </a:r>
            <a:r>
              <a:rPr lang="en-US" altLang="ko-KR" sz="2000" b="1" dirty="0">
                <a:latin typeface="+mn-ea"/>
                <a:ea typeface="+mn-ea"/>
              </a:rPr>
              <a:t>(SELECT)</a:t>
            </a:r>
            <a:r>
              <a:rPr lang="ko-KR" altLang="en-US" sz="2000" b="1" dirty="0">
                <a:latin typeface="+mn-ea"/>
                <a:ea typeface="+mn-ea"/>
              </a:rPr>
              <a:t>할 수 있는 권한을 </a:t>
            </a:r>
            <a:r>
              <a:rPr lang="en-US" altLang="ko-KR" sz="2000" b="1" dirty="0">
                <a:latin typeface="+mn-ea"/>
                <a:ea typeface="+mn-ea"/>
              </a:rPr>
              <a:t>USER01</a:t>
            </a:r>
            <a:r>
              <a:rPr lang="ko-KR" altLang="en-US" sz="2000" b="1" dirty="0">
                <a:latin typeface="+mn-ea"/>
                <a:ea typeface="+mn-ea"/>
              </a:rPr>
              <a:t>이란 사용자에게 </a:t>
            </a:r>
            <a:r>
              <a:rPr lang="ko-KR" altLang="en-US" sz="2000" b="1" dirty="0" smtClean="0">
                <a:latin typeface="+mn-ea"/>
                <a:ea typeface="+mn-ea"/>
              </a:rPr>
              <a:t>부여함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13247"/>
              </p:ext>
            </p:extLst>
          </p:nvPr>
        </p:nvGraphicFramePr>
        <p:xfrm>
          <a:off x="629345" y="3212976"/>
          <a:ext cx="8632304" cy="504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</a:t>
                      </a:r>
                      <a:r>
                        <a:rPr lang="en-US" altLang="ko-KR" sz="1800" dirty="0" err="1" smtClean="0"/>
                        <a:t>scott</a:t>
                      </a:r>
                      <a:r>
                        <a:rPr lang="en-US" altLang="ko-KR" sz="1800" dirty="0" smtClean="0"/>
                        <a:t>/tiger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40311"/>
              </p:ext>
            </p:extLst>
          </p:nvPr>
        </p:nvGraphicFramePr>
        <p:xfrm>
          <a:off x="629345" y="5013176"/>
          <a:ext cx="8632304" cy="504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GRANT SELECT ON EMP TO USER01;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1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객체 권한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권한 부여가 되었다면 다시 </a:t>
            </a:r>
            <a:r>
              <a:rPr lang="en-US" altLang="ko-KR" sz="2000" b="1" dirty="0">
                <a:latin typeface="+mn-ea"/>
                <a:ea typeface="+mn-ea"/>
              </a:rPr>
              <a:t>USER01</a:t>
            </a:r>
            <a:r>
              <a:rPr lang="ko-KR" altLang="en-US" sz="2000" b="1" dirty="0">
                <a:latin typeface="+mn-ea"/>
                <a:ea typeface="+mn-ea"/>
              </a:rPr>
              <a:t>로 로그인하여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테이블에 접속해 </a:t>
            </a:r>
            <a:r>
              <a:rPr lang="ko-KR" altLang="en-US" sz="2000" b="1" dirty="0" smtClean="0">
                <a:latin typeface="+mn-ea"/>
                <a:ea typeface="+mn-ea"/>
              </a:rPr>
              <a:t>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 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권한 </a:t>
            </a:r>
            <a:r>
              <a:rPr lang="ko-KR" altLang="en-US" sz="2000" b="1" dirty="0">
                <a:latin typeface="+mn-ea"/>
                <a:ea typeface="+mn-ea"/>
              </a:rPr>
              <a:t>부여가 되었는데도 </a:t>
            </a:r>
            <a:r>
              <a:rPr lang="en-US" altLang="ko-KR" sz="2000" b="1" dirty="0">
                <a:latin typeface="+mn-ea"/>
                <a:ea typeface="+mn-ea"/>
              </a:rPr>
              <a:t>USER01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 객체를 조회할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r>
              <a:rPr lang="en-US" altLang="ko-KR" sz="2000" b="1" dirty="0" smtClean="0">
                <a:latin typeface="+mn-ea"/>
                <a:ea typeface="+mn-ea"/>
              </a:rPr>
              <a:t>.         </a:t>
            </a:r>
            <a:r>
              <a:rPr lang="ko-KR" altLang="en-US" sz="2000" b="1" dirty="0" smtClean="0">
                <a:latin typeface="+mn-ea"/>
                <a:ea typeface="+mn-ea"/>
              </a:rPr>
              <a:t>그 </a:t>
            </a:r>
            <a:r>
              <a:rPr lang="ko-KR" altLang="en-US" sz="2000" b="1" dirty="0">
                <a:latin typeface="+mn-ea"/>
                <a:ea typeface="+mn-ea"/>
              </a:rPr>
              <a:t>이유는 객체의 </a:t>
            </a:r>
            <a:r>
              <a:rPr lang="ko-KR" altLang="en-US" sz="2000" b="1" dirty="0" smtClean="0">
                <a:latin typeface="+mn-ea"/>
                <a:ea typeface="+mn-ea"/>
              </a:rPr>
              <a:t>소유자를 </a:t>
            </a:r>
            <a:r>
              <a:rPr lang="ko-KR" altLang="en-US" sz="2000" b="1" dirty="0">
                <a:latin typeface="+mn-ea"/>
                <a:ea typeface="+mn-ea"/>
              </a:rPr>
              <a:t>지정하지 않았기 </a:t>
            </a:r>
            <a:r>
              <a:rPr lang="ko-KR" altLang="en-US" sz="2000" b="1" dirty="0" smtClean="0">
                <a:latin typeface="+mn-ea"/>
                <a:ea typeface="+mn-ea"/>
              </a:rPr>
              <a:t>때문임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70084"/>
              </p:ext>
            </p:extLst>
          </p:nvPr>
        </p:nvGraphicFramePr>
        <p:xfrm>
          <a:off x="629345" y="1412776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USER01/TIGER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SHOW USER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EMP;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35002376" descr="EMB00000f900e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25" y="1412776"/>
            <a:ext cx="6750025" cy="245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2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객체 권한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56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다음과 같이 자신이 소유한 객체가 아닌 경우에는 그 객체를 소유한 사용자명을 반드시 기술해야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78446"/>
              </p:ext>
            </p:extLst>
          </p:nvPr>
        </p:nvGraphicFramePr>
        <p:xfrm>
          <a:off x="629345" y="1772816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USER01/TIGER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SHOW USER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SCOTT.EMP;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35002376" descr="EMB00000f900e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66" y="1772816"/>
            <a:ext cx="6104784" cy="411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6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4.1 </a:t>
            </a:r>
            <a:r>
              <a:rPr lang="ko-KR" altLang="en-US" sz="2400" dirty="0" smtClean="0"/>
              <a:t>사용자에게 </a:t>
            </a:r>
            <a:r>
              <a:rPr lang="ko-KR" altLang="en-US" sz="2400" dirty="0"/>
              <a:t>부여된 권한 조회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25839"/>
              </p:ext>
            </p:extLst>
          </p:nvPr>
        </p:nvGraphicFramePr>
        <p:xfrm>
          <a:off x="629345" y="980728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USER01/TIGER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USER_TAB_PRIVS_MADE;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USER_TAB_PRIVS_RECD;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35003256" descr="EMB00000f900e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186968"/>
            <a:ext cx="58769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3293641" y="2847616"/>
            <a:ext cx="367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99540" y="3459074"/>
            <a:ext cx="367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21574" y="2543628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user01 </a:t>
            </a:r>
            <a:r>
              <a:rPr lang="ko-KR" altLang="en-US" dirty="0" smtClean="0">
                <a:latin typeface="+mn-ea"/>
                <a:ea typeface="+mn-ea"/>
              </a:rPr>
              <a:t>사용자에게 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부여한 권한을 살펴봄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38057" y="3135648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user01 </a:t>
            </a:r>
            <a:r>
              <a:rPr lang="ko-KR" altLang="en-US" dirty="0" smtClean="0">
                <a:latin typeface="+mn-ea"/>
                <a:ea typeface="+mn-ea"/>
              </a:rPr>
              <a:t>사용자에게 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부여된 권한을 살펴봄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78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4.1 </a:t>
            </a:r>
            <a:r>
              <a:rPr lang="ko-KR" altLang="en-US" sz="2400" dirty="0" smtClean="0"/>
              <a:t>사용자에게 </a:t>
            </a:r>
            <a:r>
              <a:rPr lang="ko-KR" altLang="en-US" sz="2400" dirty="0"/>
              <a:t>부여된 권한 조회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3162"/>
              </p:ext>
            </p:extLst>
          </p:nvPr>
        </p:nvGraphicFramePr>
        <p:xfrm>
          <a:off x="629345" y="980728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</a:t>
                      </a:r>
                      <a:r>
                        <a:rPr lang="en-US" altLang="ko-KR" sz="1800" dirty="0" err="1" smtClean="0"/>
                        <a:t>scott</a:t>
                      </a:r>
                      <a:r>
                        <a:rPr lang="en-US" altLang="ko-KR" sz="1800" dirty="0" smtClean="0"/>
                        <a:t>/tiger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USER_TAB_PRIVS_MADE;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USER_TAB_PRIVS_RECD;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3293641" y="2847616"/>
            <a:ext cx="367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99540" y="3459074"/>
            <a:ext cx="367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_x135003256" descr="EMB00000f900e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204864"/>
            <a:ext cx="72040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22143" y="2636912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scott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사용자에게 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부여한 권한을 살펴봄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2513" y="3861048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scott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사용자에게 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부여된 권한을 살펴봄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013721" y="3068638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013721" y="4076750"/>
            <a:ext cx="1656184" cy="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4.2 </a:t>
            </a:r>
            <a:r>
              <a:rPr lang="ko-KR" altLang="en-US" sz="2400" dirty="0" smtClean="0"/>
              <a:t>사용자에게서 </a:t>
            </a:r>
            <a:r>
              <a:rPr lang="ko-KR" altLang="en-US" sz="2400" dirty="0"/>
              <a:t>권한을 뺏기 위한 </a:t>
            </a:r>
            <a:r>
              <a:rPr lang="en-US" altLang="ko-KR" sz="2400" dirty="0"/>
              <a:t>REVOKE </a:t>
            </a:r>
            <a:r>
              <a:rPr lang="ko-KR" altLang="en-US" sz="2400" dirty="0"/>
              <a:t>명령어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사용자에게 부여한 객체 권한을 데이터베이스 관리자나 객체 소유자로부터 </a:t>
            </a:r>
            <a:r>
              <a:rPr lang="ko-KR" altLang="en-US" sz="2000" b="1" dirty="0" smtClean="0">
                <a:latin typeface="+mn-ea"/>
                <a:ea typeface="+mn-ea"/>
              </a:rPr>
              <a:t>  철회하기 </a:t>
            </a:r>
            <a:r>
              <a:rPr lang="ko-KR" altLang="en-US" sz="2000" b="1" dirty="0">
                <a:latin typeface="+mn-ea"/>
                <a:ea typeface="+mn-ea"/>
              </a:rPr>
              <a:t>위해서는 </a:t>
            </a:r>
            <a:r>
              <a:rPr lang="en-US" altLang="ko-KR" sz="2000" b="1" dirty="0">
                <a:latin typeface="+mn-ea"/>
                <a:ea typeface="+mn-ea"/>
              </a:rPr>
              <a:t>REVOKE </a:t>
            </a:r>
            <a:r>
              <a:rPr lang="ko-KR" altLang="en-US" sz="2000" b="1" dirty="0">
                <a:latin typeface="+mn-ea"/>
                <a:ea typeface="+mn-ea"/>
              </a:rPr>
              <a:t>명령어를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REVOKE </a:t>
            </a:r>
            <a:r>
              <a:rPr lang="ko-KR" altLang="en-US" sz="2000" b="1" dirty="0">
                <a:latin typeface="+mn-ea"/>
                <a:ea typeface="+mn-ea"/>
              </a:rPr>
              <a:t>명령어의 </a:t>
            </a:r>
            <a:r>
              <a:rPr lang="ko-KR" altLang="en-US" sz="2000" b="1" dirty="0" smtClean="0">
                <a:latin typeface="+mn-ea"/>
                <a:ea typeface="+mn-ea"/>
              </a:rPr>
              <a:t>형식임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REVOKE </a:t>
            </a:r>
            <a:r>
              <a:rPr lang="ko-KR" altLang="en-US" sz="2000" b="1" dirty="0">
                <a:latin typeface="+mn-ea"/>
                <a:ea typeface="+mn-ea"/>
              </a:rPr>
              <a:t>명령어 다음에는 </a:t>
            </a:r>
            <a:r>
              <a:rPr lang="ko-KR" altLang="en-US" sz="2000" b="1" dirty="0" smtClean="0">
                <a:latin typeface="+mn-ea"/>
                <a:ea typeface="+mn-ea"/>
              </a:rPr>
              <a:t>철회하고자 하는 </a:t>
            </a:r>
            <a:r>
              <a:rPr lang="ko-KR" altLang="en-US" sz="2000" b="1" dirty="0">
                <a:latin typeface="+mn-ea"/>
                <a:ea typeface="+mn-ea"/>
              </a:rPr>
              <a:t>객체 권한을 기술하고 </a:t>
            </a:r>
            <a:r>
              <a:rPr lang="en-US" altLang="ko-KR" sz="2000" b="1" dirty="0">
                <a:latin typeface="+mn-ea"/>
                <a:ea typeface="+mn-ea"/>
              </a:rPr>
              <a:t>ON </a:t>
            </a:r>
            <a:r>
              <a:rPr lang="ko-KR" altLang="en-US" sz="2000" b="1" dirty="0">
                <a:latin typeface="+mn-ea"/>
                <a:ea typeface="+mn-ea"/>
              </a:rPr>
              <a:t>다음에는 어떤 테이블에 부여된 권한인지 해당 </a:t>
            </a:r>
            <a:r>
              <a:rPr lang="ko-KR" altLang="en-US" sz="2000" b="1" dirty="0" err="1">
                <a:latin typeface="+mn-ea"/>
                <a:ea typeface="+mn-ea"/>
              </a:rPr>
              <a:t>테이블명을</a:t>
            </a:r>
            <a:r>
              <a:rPr lang="ko-KR" altLang="en-US" sz="2000" b="1" dirty="0">
                <a:latin typeface="+mn-ea"/>
                <a:ea typeface="+mn-ea"/>
              </a:rPr>
              <a:t> 기술하고 </a:t>
            </a:r>
            <a:r>
              <a:rPr lang="en-US" altLang="ko-KR" sz="2000" b="1" dirty="0">
                <a:latin typeface="+mn-ea"/>
                <a:ea typeface="+mn-ea"/>
              </a:rPr>
              <a:t>FROM </a:t>
            </a:r>
            <a:r>
              <a:rPr lang="ko-KR" altLang="en-US" sz="2000" b="1" dirty="0">
                <a:latin typeface="+mn-ea"/>
                <a:ea typeface="+mn-ea"/>
              </a:rPr>
              <a:t>다음에는 어떤 사용자에게 부여한 권한인지 사용자명을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36191"/>
              </p:ext>
            </p:extLst>
          </p:nvPr>
        </p:nvGraphicFramePr>
        <p:xfrm>
          <a:off x="638001" y="2282192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REVOKE {</a:t>
                      </a:r>
                      <a:r>
                        <a:rPr lang="en-US" altLang="ko-KR" sz="1800" dirty="0" err="1" smtClean="0"/>
                        <a:t>privilege_name</a:t>
                      </a:r>
                      <a:r>
                        <a:rPr lang="en-US" altLang="ko-KR" sz="1800" dirty="0" smtClean="0"/>
                        <a:t> | all}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ON </a:t>
                      </a:r>
                      <a:r>
                        <a:rPr lang="en-US" altLang="ko-KR" sz="1800" dirty="0" err="1" smtClean="0"/>
                        <a:t>object_name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FROM {</a:t>
                      </a:r>
                      <a:r>
                        <a:rPr lang="en-US" altLang="ko-KR" sz="1800" dirty="0" err="1" smtClean="0"/>
                        <a:t>user_name</a:t>
                      </a:r>
                      <a:r>
                        <a:rPr lang="en-US" altLang="ko-KR" sz="1800" dirty="0" smtClean="0"/>
                        <a:t> | </a:t>
                      </a:r>
                      <a:r>
                        <a:rPr lang="en-US" altLang="ko-KR" sz="1800" dirty="0" err="1" smtClean="0"/>
                        <a:t>role_name</a:t>
                      </a:r>
                      <a:r>
                        <a:rPr lang="en-US" altLang="ko-KR" sz="1800" dirty="0" smtClean="0"/>
                        <a:t> | public};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4.2 </a:t>
            </a:r>
            <a:r>
              <a:rPr lang="ko-KR" altLang="en-US" sz="2400" dirty="0" smtClean="0"/>
              <a:t>사용자에게서 </a:t>
            </a:r>
            <a:r>
              <a:rPr lang="ko-KR" altLang="en-US" sz="2400" dirty="0"/>
              <a:t>권한을 뺏기 위한 </a:t>
            </a:r>
            <a:r>
              <a:rPr lang="en-US" altLang="ko-KR" sz="2400" dirty="0"/>
              <a:t>REVOKE </a:t>
            </a:r>
            <a:r>
              <a:rPr lang="ko-KR" altLang="en-US" sz="2400" dirty="0"/>
              <a:t>명령어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권한을 </a:t>
            </a:r>
            <a:r>
              <a:rPr lang="ko-KR" altLang="en-US" sz="2000" b="1" dirty="0" smtClean="0">
                <a:latin typeface="+mn-ea"/>
                <a:ea typeface="+mn-ea"/>
              </a:rPr>
              <a:t>철회함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계정으로 </a:t>
            </a:r>
            <a:r>
              <a:rPr lang="ko-KR" altLang="en-US" sz="2000" b="1" dirty="0" smtClean="0">
                <a:latin typeface="+mn-ea"/>
                <a:ea typeface="+mn-ea"/>
              </a:rPr>
              <a:t>로그인 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권한을 철회하기 전에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계정에 설정된 권한을 </a:t>
            </a:r>
            <a:r>
              <a:rPr lang="ko-KR" altLang="en-US" sz="2000" b="1" dirty="0" smtClean="0">
                <a:latin typeface="+mn-ea"/>
                <a:ea typeface="+mn-ea"/>
              </a:rPr>
              <a:t>살펴봄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91232"/>
              </p:ext>
            </p:extLst>
          </p:nvPr>
        </p:nvGraphicFramePr>
        <p:xfrm>
          <a:off x="638001" y="2348880"/>
          <a:ext cx="8632304" cy="57606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* FROM USER_TAB_PRIVS_MADE;</a:t>
                      </a:r>
                      <a:endParaRPr lang="ko-KR" altLang="en-US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35002376" descr="EMB00000f900e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084582"/>
            <a:ext cx="80994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4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데이터베이스 보안을 위한 권한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데이터베이스 관리자는 사용자가 데이터베이스의 객체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테이블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뷰</a:t>
            </a:r>
            <a:r>
              <a:rPr lang="ko-KR" altLang="en-US" sz="2000" b="1" dirty="0">
                <a:latin typeface="+mn-ea"/>
                <a:ea typeface="+mn-ea"/>
              </a:rPr>
              <a:t> 등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에 대한 특정 권한을 가질 수 있도록 함으로서 다수의 사용자가 데이터베이스에 저장된 정보를 공유하면서도 정보에 대한 보안이 이루어지도록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데이터베이스에 접근하기 위해서는 사용자가 이름과 암호를 입력해서 로그인 인증을 받아야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이렇게 데이터베이스에 접속하는 사용자로부터 어떻게 데이터를 보안할 수 있을까요</a:t>
            </a:r>
            <a:r>
              <a:rPr lang="en-US" altLang="ko-KR" sz="2000" b="1" dirty="0">
                <a:latin typeface="+mn-ea"/>
                <a:ea typeface="+mn-ea"/>
              </a:rPr>
              <a:t>?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사용자마다 서로 다른 권한과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부여함으로써 </a:t>
            </a:r>
            <a:r>
              <a:rPr lang="ko-KR" altLang="en-US" sz="2000" b="1" dirty="0">
                <a:latin typeface="+mn-ea"/>
                <a:ea typeface="+mn-ea"/>
              </a:rPr>
              <a:t>보안을 설정할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29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4.2 </a:t>
            </a:r>
            <a:r>
              <a:rPr lang="ko-KR" altLang="en-US" sz="2400" dirty="0" smtClean="0"/>
              <a:t>사용자에게서 </a:t>
            </a:r>
            <a:r>
              <a:rPr lang="ko-KR" altLang="en-US" sz="2400" dirty="0"/>
              <a:t>권한을 뺏기 위한 </a:t>
            </a:r>
            <a:r>
              <a:rPr lang="en-US" altLang="ko-KR" sz="2400" dirty="0"/>
              <a:t>REVOKE </a:t>
            </a:r>
            <a:r>
              <a:rPr lang="ko-KR" altLang="en-US" sz="2400" dirty="0"/>
              <a:t>명령어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“REVOKE </a:t>
            </a:r>
            <a:r>
              <a:rPr lang="en-US" altLang="ko-KR" sz="2000" b="1" dirty="0">
                <a:latin typeface="+mn-ea"/>
                <a:ea typeface="+mn-ea"/>
              </a:rPr>
              <a:t>SELECT ON EMP FROM USER01</a:t>
            </a:r>
            <a:r>
              <a:rPr lang="en-US" altLang="ko-KR" sz="2000" b="1" dirty="0" smtClean="0">
                <a:latin typeface="+mn-ea"/>
                <a:ea typeface="+mn-ea"/>
              </a:rPr>
              <a:t>;” </a:t>
            </a:r>
            <a:r>
              <a:rPr lang="ko-KR" altLang="en-US" sz="2000" b="1" dirty="0">
                <a:latin typeface="+mn-ea"/>
                <a:ea typeface="+mn-ea"/>
              </a:rPr>
              <a:t>명령문은 </a:t>
            </a:r>
            <a:r>
              <a:rPr lang="en-US" altLang="ko-KR" sz="2000" b="1" dirty="0">
                <a:latin typeface="+mn-ea"/>
                <a:ea typeface="+mn-ea"/>
              </a:rPr>
              <a:t>USER01 </a:t>
            </a:r>
            <a:r>
              <a:rPr lang="ko-KR" altLang="en-US" sz="2000" b="1" dirty="0">
                <a:latin typeface="+mn-ea"/>
                <a:ea typeface="+mn-ea"/>
              </a:rPr>
              <a:t>사용자에게 </a:t>
            </a:r>
            <a:r>
              <a:rPr lang="ko-KR" altLang="en-US" sz="2000" b="1" dirty="0" smtClean="0">
                <a:latin typeface="+mn-ea"/>
                <a:ea typeface="+mn-ea"/>
              </a:rPr>
              <a:t>   부여된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테이블에 대한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권한을 </a:t>
            </a:r>
            <a:r>
              <a:rPr lang="ko-KR" altLang="en-US" sz="2000" b="1" dirty="0" smtClean="0">
                <a:latin typeface="+mn-ea"/>
                <a:ea typeface="+mn-ea"/>
              </a:rPr>
              <a:t>철회함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권한이 </a:t>
            </a:r>
            <a:r>
              <a:rPr lang="ko-KR" altLang="en-US" sz="2000" b="1" dirty="0">
                <a:latin typeface="+mn-ea"/>
                <a:ea typeface="+mn-ea"/>
              </a:rPr>
              <a:t>철회되고 나면 데이터 </a:t>
            </a:r>
            <a:r>
              <a:rPr lang="ko-KR" altLang="en-US" sz="2000" b="1" dirty="0" err="1">
                <a:latin typeface="+mn-ea"/>
                <a:ea typeface="+mn-ea"/>
              </a:rPr>
              <a:t>딕셔너리에</a:t>
            </a:r>
            <a:r>
              <a:rPr lang="ko-KR" altLang="en-US" sz="2000" b="1" dirty="0">
                <a:latin typeface="+mn-ea"/>
                <a:ea typeface="+mn-ea"/>
              </a:rPr>
              <a:t> 객체 권한에 대한 정보도 함께 </a:t>
            </a:r>
            <a:r>
              <a:rPr lang="ko-KR" altLang="en-US" sz="2000" b="1" dirty="0" smtClean="0">
                <a:latin typeface="+mn-ea"/>
                <a:ea typeface="+mn-ea"/>
              </a:rPr>
              <a:t>             사라짐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72288"/>
              </p:ext>
            </p:extLst>
          </p:nvPr>
        </p:nvGraphicFramePr>
        <p:xfrm>
          <a:off x="638001" y="1844824"/>
          <a:ext cx="8632304" cy="57606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REVOKE SELECT ON EMP FROM USER01;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68518"/>
              </p:ext>
            </p:extLst>
          </p:nvPr>
        </p:nvGraphicFramePr>
        <p:xfrm>
          <a:off x="629345" y="3645024"/>
          <a:ext cx="8632304" cy="57606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* FROM USER_TAB_PRIVS_MADE;</a:t>
                      </a:r>
                      <a:endParaRPr lang="ko-KR" altLang="en-US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35002376" descr="EMB00000f900e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4499235"/>
            <a:ext cx="78898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6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4.2 </a:t>
            </a:r>
            <a:r>
              <a:rPr lang="ko-KR" altLang="en-US" sz="2400" dirty="0" smtClean="0"/>
              <a:t>사용자에게서 </a:t>
            </a:r>
            <a:r>
              <a:rPr lang="ko-KR" altLang="en-US" sz="2400" dirty="0"/>
              <a:t>권한을 뺏기 위한 </a:t>
            </a:r>
            <a:r>
              <a:rPr lang="en-US" altLang="ko-KR" sz="2400" dirty="0"/>
              <a:t>REVOKE </a:t>
            </a:r>
            <a:r>
              <a:rPr lang="ko-KR" altLang="en-US" sz="2400" dirty="0"/>
              <a:t>명령어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USER01 </a:t>
            </a:r>
            <a:r>
              <a:rPr lang="ko-KR" altLang="en-US" sz="2000" b="1" dirty="0">
                <a:latin typeface="+mn-ea"/>
                <a:ea typeface="+mn-ea"/>
              </a:rPr>
              <a:t>사용자에게 부여된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테이블에 대한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권한을 철회하였기에 </a:t>
            </a:r>
            <a:r>
              <a:rPr lang="en-US" altLang="ko-KR" sz="2000" b="1" dirty="0">
                <a:latin typeface="+mn-ea"/>
                <a:ea typeface="+mn-ea"/>
              </a:rPr>
              <a:t>USER01 </a:t>
            </a:r>
            <a:r>
              <a:rPr lang="ko-KR" altLang="en-US" sz="2000" b="1" dirty="0">
                <a:latin typeface="+mn-ea"/>
                <a:ea typeface="+mn-ea"/>
              </a:rPr>
              <a:t>사용자 계정으로 로그인해서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사용자의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테이블을 사용할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88749"/>
              </p:ext>
            </p:extLst>
          </p:nvPr>
        </p:nvGraphicFramePr>
        <p:xfrm>
          <a:off x="638001" y="2412496"/>
          <a:ext cx="8632304" cy="5844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USER01/TIGER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SCOTT.EMP;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4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4.3 WITH GRANT OPTION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494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사용자에게 객체 권한을 </a:t>
            </a:r>
            <a:r>
              <a:rPr lang="en-US" altLang="ko-KR" sz="2000" b="1" dirty="0">
                <a:latin typeface="+mn-ea"/>
                <a:ea typeface="+mn-ea"/>
              </a:rPr>
              <a:t>WITH GRANT OPTION</a:t>
            </a:r>
            <a:r>
              <a:rPr lang="ko-KR" altLang="en-US" sz="2000" b="1" dirty="0">
                <a:latin typeface="+mn-ea"/>
                <a:ea typeface="+mn-ea"/>
              </a:rPr>
              <a:t>과 함께 부여하면 그 사용자는 그 객체를 접근할 권한을 부여 받으면서 그 권한을 다른 사용자에게 부여 할 수 있는 권한도 함께 </a:t>
            </a:r>
            <a:r>
              <a:rPr lang="ko-KR" altLang="en-US" sz="2000" b="1" dirty="0" smtClean="0">
                <a:latin typeface="+mn-ea"/>
                <a:ea typeface="+mn-ea"/>
              </a:rPr>
              <a:t>부여 받게 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사용자로 로그인해서 사용자 </a:t>
            </a:r>
            <a:r>
              <a:rPr lang="en-US" altLang="ko-KR" sz="2000" b="1" dirty="0">
                <a:latin typeface="+mn-ea"/>
                <a:ea typeface="+mn-ea"/>
              </a:rPr>
              <a:t>USER02</a:t>
            </a:r>
            <a:r>
              <a:rPr lang="ko-KR" altLang="en-US" sz="2000" b="1" dirty="0">
                <a:latin typeface="+mn-ea"/>
                <a:ea typeface="+mn-ea"/>
              </a:rPr>
              <a:t>와 </a:t>
            </a:r>
            <a:r>
              <a:rPr lang="en-US" altLang="ko-KR" sz="2000" b="1" dirty="0">
                <a:latin typeface="+mn-ea"/>
                <a:ea typeface="+mn-ea"/>
              </a:rPr>
              <a:t>USER03</a:t>
            </a:r>
            <a:r>
              <a:rPr lang="ko-KR" altLang="en-US" sz="2000" b="1" dirty="0">
                <a:latin typeface="+mn-ea"/>
                <a:ea typeface="+mn-ea"/>
              </a:rPr>
              <a:t>에게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 객체를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할 수 있는 권한을 부여하는데 </a:t>
            </a:r>
            <a:r>
              <a:rPr lang="en-US" altLang="ko-KR" sz="2000" b="1" dirty="0">
                <a:latin typeface="+mn-ea"/>
                <a:ea typeface="+mn-ea"/>
              </a:rPr>
              <a:t>USER02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WITH GRANT OPTION</a:t>
            </a:r>
            <a:r>
              <a:rPr lang="ko-KR" altLang="en-US" sz="2000" b="1" dirty="0">
                <a:latin typeface="+mn-ea"/>
                <a:ea typeface="+mn-ea"/>
              </a:rPr>
              <a:t>을 지정하고 </a:t>
            </a:r>
            <a:r>
              <a:rPr lang="en-US" altLang="ko-KR" sz="2000" b="1" dirty="0">
                <a:latin typeface="+mn-ea"/>
                <a:ea typeface="+mn-ea"/>
              </a:rPr>
              <a:t>USER03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en-US" altLang="ko-KR" sz="2000" b="1" dirty="0">
                <a:latin typeface="+mn-ea"/>
                <a:ea typeface="+mn-ea"/>
              </a:rPr>
              <a:t>WITH GRANT OPTION</a:t>
            </a:r>
            <a:r>
              <a:rPr lang="ko-KR" altLang="en-US" sz="2000" b="1" dirty="0">
                <a:latin typeface="+mn-ea"/>
                <a:ea typeface="+mn-ea"/>
              </a:rPr>
              <a:t>을 지정하지 않아서 차이점을 확인해 </a:t>
            </a:r>
            <a:r>
              <a:rPr lang="ko-KR" altLang="en-US" sz="2000" b="1" dirty="0" smtClean="0">
                <a:latin typeface="+mn-ea"/>
                <a:ea typeface="+mn-ea"/>
              </a:rPr>
              <a:t>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USER02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WITH GRANT OPTION</a:t>
            </a:r>
            <a:r>
              <a:rPr lang="ko-KR" altLang="en-US" sz="2000" b="1" dirty="0">
                <a:latin typeface="+mn-ea"/>
                <a:ea typeface="+mn-ea"/>
              </a:rPr>
              <a:t>을 지정하였기에 </a:t>
            </a:r>
            <a:r>
              <a:rPr lang="en-US" altLang="ko-KR" sz="2000" b="1" dirty="0">
                <a:latin typeface="+mn-ea"/>
                <a:ea typeface="+mn-ea"/>
              </a:rPr>
              <a:t>USER02</a:t>
            </a:r>
            <a:r>
              <a:rPr lang="ko-KR" altLang="en-US" sz="2000" b="1" dirty="0">
                <a:latin typeface="+mn-ea"/>
                <a:ea typeface="+mn-ea"/>
              </a:rPr>
              <a:t>로 로그인해서 </a:t>
            </a:r>
            <a:r>
              <a:rPr lang="ko-KR" altLang="en-US" sz="2000" b="1" dirty="0" smtClean="0">
                <a:latin typeface="+mn-ea"/>
                <a:ea typeface="+mn-ea"/>
              </a:rPr>
              <a:t>      객체권한을 </a:t>
            </a:r>
            <a:r>
              <a:rPr lang="ko-KR" altLang="en-US" sz="2000" b="1" dirty="0">
                <a:latin typeface="+mn-ea"/>
                <a:ea typeface="+mn-ea"/>
              </a:rPr>
              <a:t>또 다른 사용자에게 부여할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57116"/>
              </p:ext>
            </p:extLst>
          </p:nvPr>
        </p:nvGraphicFramePr>
        <p:xfrm>
          <a:off x="629345" y="5013176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CONN system/oracle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CREATE USER USER02 IDENTIFIED BY TIGER;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CREATE USER USER03 IDENTIFIED BY TIGER;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GRANT CREATE SESSION TO USER02;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GRANT CREATE SESSION TO USER03;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5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4.3 WITH GRANT OPTION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7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USER03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WITH GRANT OPTION</a:t>
            </a:r>
            <a:r>
              <a:rPr lang="ko-KR" altLang="en-US" sz="2000" b="1" dirty="0">
                <a:latin typeface="+mn-ea"/>
                <a:ea typeface="+mn-ea"/>
              </a:rPr>
              <a:t>을 지정하지 않았기에 </a:t>
            </a:r>
            <a:r>
              <a:rPr lang="en-US" altLang="ko-KR" sz="2000" b="1" dirty="0">
                <a:latin typeface="+mn-ea"/>
                <a:ea typeface="+mn-ea"/>
              </a:rPr>
              <a:t>USER03</a:t>
            </a:r>
            <a:r>
              <a:rPr lang="ko-KR" altLang="en-US" sz="2000" b="1" dirty="0">
                <a:latin typeface="+mn-ea"/>
                <a:ea typeface="+mn-ea"/>
              </a:rPr>
              <a:t>으로 로그인해서 객체 권한을 또 다른 사용자에게 부여할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_x135002936" descr="EMB00000f900ed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1855936"/>
            <a:ext cx="3552825" cy="3355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135003336" descr="EMB00000f900ed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195661"/>
            <a:ext cx="355282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_x135003896"/>
          <p:cNvSpPr>
            <a:spLocks noChangeArrowheads="1"/>
          </p:cNvSpPr>
          <p:nvPr/>
        </p:nvSpPr>
        <p:spPr bwMode="auto">
          <a:xfrm>
            <a:off x="1222375" y="3075136"/>
            <a:ext cx="1673225" cy="228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/>
          </a:p>
        </p:txBody>
      </p:sp>
      <p:sp>
        <p:nvSpPr>
          <p:cNvPr id="11" name="_x135004616"/>
          <p:cNvSpPr>
            <a:spLocks noChangeArrowheads="1"/>
          </p:cNvSpPr>
          <p:nvPr/>
        </p:nvSpPr>
        <p:spPr bwMode="auto">
          <a:xfrm>
            <a:off x="828675" y="3760936"/>
            <a:ext cx="3438525" cy="9144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/>
          </a:p>
        </p:txBody>
      </p:sp>
      <p:sp>
        <p:nvSpPr>
          <p:cNvPr id="12" name="_x135005016"/>
          <p:cNvSpPr>
            <a:spLocks noChangeArrowheads="1"/>
          </p:cNvSpPr>
          <p:nvPr/>
        </p:nvSpPr>
        <p:spPr bwMode="auto">
          <a:xfrm>
            <a:off x="5410200" y="2770336"/>
            <a:ext cx="1066800" cy="1524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/>
          </a:p>
        </p:txBody>
      </p:sp>
      <p:sp>
        <p:nvSpPr>
          <p:cNvPr id="13" name="_x135005736"/>
          <p:cNvSpPr>
            <a:spLocks noChangeArrowheads="1"/>
          </p:cNvSpPr>
          <p:nvPr/>
        </p:nvSpPr>
        <p:spPr bwMode="auto">
          <a:xfrm>
            <a:off x="5029200" y="3608536"/>
            <a:ext cx="3352800" cy="10668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endParaRPr lang="ko-KR" altLang="en-US"/>
          </a:p>
        </p:txBody>
      </p:sp>
      <p:sp>
        <p:nvSpPr>
          <p:cNvPr id="14" name="_x134998280"/>
          <p:cNvSpPr>
            <a:spLocks noChangeArrowheads="1"/>
          </p:cNvSpPr>
          <p:nvPr/>
        </p:nvSpPr>
        <p:spPr bwMode="auto">
          <a:xfrm>
            <a:off x="685800" y="5411936"/>
            <a:ext cx="3733800" cy="10160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USER02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WITH GRANT OPTION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을 지정하였기에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USER02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로 로그인 해서 객체권한을 또 다른 사용자에게 부여할 수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있음</a:t>
            </a:r>
            <a:endParaRPr lang="en-US" altLang="ko-KR" sz="13800" dirty="0">
              <a:latin typeface="+mn-ea"/>
              <a:ea typeface="+mn-ea"/>
            </a:endParaRPr>
          </a:p>
        </p:txBody>
      </p:sp>
      <p:sp>
        <p:nvSpPr>
          <p:cNvPr id="15" name="_x134998920"/>
          <p:cNvSpPr>
            <a:spLocks noChangeArrowheads="1"/>
          </p:cNvSpPr>
          <p:nvPr/>
        </p:nvSpPr>
        <p:spPr bwMode="auto">
          <a:xfrm>
            <a:off x="4876800" y="5437336"/>
            <a:ext cx="3733800" cy="10160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anose="020B0609040504020204" pitchFamily="49" charset="0"/>
                <a:ea typeface="궁서체" panose="02030609000101010101" pitchFamily="17" charset="-127"/>
              </a:defRPr>
            </a:lvl9pPr>
          </a:lstStyle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USER03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WITH GRANT OPTION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을 지정하지 않았기에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USER03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으로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          로그인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해서 객체 권한을 또 다른 사용자에게 부여할 수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없음</a:t>
            </a:r>
            <a:endParaRPr lang="en-US" altLang="ko-KR" sz="13800" dirty="0">
              <a:latin typeface="+mn-ea"/>
              <a:ea typeface="+mn-ea"/>
            </a:endParaRPr>
          </a:p>
        </p:txBody>
      </p:sp>
      <p:cxnSp>
        <p:nvCxnSpPr>
          <p:cNvPr id="16" name="직선 화살표 연결선 17"/>
          <p:cNvCxnSpPr>
            <a:cxnSpLocks noChangeShapeType="1"/>
            <a:stCxn id="11" idx="2"/>
            <a:endCxn id="14" idx="0"/>
          </p:cNvCxnSpPr>
          <p:nvPr/>
        </p:nvCxnSpPr>
        <p:spPr bwMode="auto">
          <a:xfrm rot="16200000" flipH="1">
            <a:off x="2182019" y="5041255"/>
            <a:ext cx="736600" cy="4762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화살표 연결선 19"/>
          <p:cNvCxnSpPr>
            <a:cxnSpLocks noChangeShapeType="1"/>
            <a:stCxn id="13" idx="2"/>
            <a:endCxn id="15" idx="0"/>
          </p:cNvCxnSpPr>
          <p:nvPr/>
        </p:nvCxnSpPr>
        <p:spPr bwMode="auto">
          <a:xfrm rot="16200000" flipH="1">
            <a:off x="6343650" y="5037286"/>
            <a:ext cx="762000" cy="38100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010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1.1 </a:t>
            </a:r>
            <a:r>
              <a:rPr lang="ko-KR" altLang="en-US" sz="2400" dirty="0" smtClean="0"/>
              <a:t>권한의 </a:t>
            </a:r>
            <a:r>
              <a:rPr lang="ko-KR" altLang="en-US" sz="2400" dirty="0"/>
              <a:t>역할과 종류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21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권한은 사용자가 특정 테이블을 접근할 수 있도록 하거나 해당 테이블에 </a:t>
            </a:r>
            <a:r>
              <a:rPr lang="en-US" altLang="ko-KR" sz="2000" b="1" dirty="0">
                <a:latin typeface="+mn-ea"/>
                <a:ea typeface="+mn-ea"/>
              </a:rPr>
              <a:t>SQL(SELECT/INSERT/UPDATE/DELETE) </a:t>
            </a:r>
            <a:r>
              <a:rPr lang="ko-KR" altLang="en-US" sz="2000" b="1" dirty="0">
                <a:latin typeface="+mn-ea"/>
                <a:ea typeface="+mn-ea"/>
              </a:rPr>
              <a:t>문을 사용할 수 있도록 제한을 두는 것을 </a:t>
            </a:r>
            <a:r>
              <a:rPr lang="ko-KR" altLang="en-US" sz="2000" b="1" dirty="0" smtClean="0">
                <a:latin typeface="+mn-ea"/>
                <a:ea typeface="+mn-ea"/>
              </a:rPr>
              <a:t>말함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데이터베이스 보안을 위한 권한은 시스템 권한</a:t>
            </a:r>
            <a:r>
              <a:rPr lang="en-US" altLang="ko-KR" sz="2000" b="1" dirty="0">
                <a:latin typeface="+mn-ea"/>
                <a:ea typeface="+mn-ea"/>
              </a:rPr>
              <a:t>(System Privileges)</a:t>
            </a:r>
            <a:r>
              <a:rPr lang="ko-KR" altLang="en-US" sz="2000" b="1" dirty="0">
                <a:latin typeface="+mn-ea"/>
                <a:ea typeface="+mn-ea"/>
              </a:rPr>
              <a:t>과 객체 </a:t>
            </a:r>
            <a:r>
              <a:rPr lang="ko-KR" altLang="en-US" sz="2000" b="1" dirty="0" smtClean="0">
                <a:latin typeface="+mn-ea"/>
                <a:ea typeface="+mn-ea"/>
              </a:rPr>
              <a:t>     권한</a:t>
            </a:r>
            <a:r>
              <a:rPr lang="en-US" altLang="ko-KR" sz="2000" b="1" dirty="0">
                <a:latin typeface="+mn-ea"/>
                <a:ea typeface="+mn-ea"/>
              </a:rPr>
              <a:t>(Object Privileges)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나뉨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시스템 권한은 사용자의 생성과 제거</a:t>
            </a:r>
            <a:r>
              <a:rPr lang="en-US" altLang="ko-KR" sz="2000" b="1" dirty="0">
                <a:latin typeface="+mn-ea"/>
                <a:ea typeface="+mn-ea"/>
              </a:rPr>
              <a:t>, DB </a:t>
            </a:r>
            <a:r>
              <a:rPr lang="ko-KR" altLang="en-US" sz="2000" b="1" dirty="0">
                <a:latin typeface="+mn-ea"/>
                <a:ea typeface="+mn-ea"/>
              </a:rPr>
              <a:t>접근 및 각종 객체를 생성할 수 있는 권한 등 주로 </a:t>
            </a:r>
            <a:r>
              <a:rPr lang="en-US" altLang="ko-KR" sz="2000" b="1" dirty="0">
                <a:latin typeface="+mn-ea"/>
                <a:ea typeface="+mn-ea"/>
              </a:rPr>
              <a:t>DBA</a:t>
            </a:r>
            <a:r>
              <a:rPr lang="ko-KR" altLang="en-US" sz="2000" b="1" dirty="0">
                <a:latin typeface="+mn-ea"/>
                <a:ea typeface="+mn-ea"/>
              </a:rPr>
              <a:t>에 의해 부여되며 그 권한의 수가 </a:t>
            </a:r>
            <a:r>
              <a:rPr lang="en-US" altLang="ko-KR" sz="2000" b="1" dirty="0">
                <a:latin typeface="+mn-ea"/>
                <a:ea typeface="+mn-ea"/>
              </a:rPr>
              <a:t>80 </a:t>
            </a:r>
            <a:r>
              <a:rPr lang="ko-KR" altLang="en-US" sz="2000" b="1" dirty="0">
                <a:latin typeface="+mn-ea"/>
                <a:ea typeface="+mn-ea"/>
              </a:rPr>
              <a:t>가지가 넘기에 대표적인 시스템 권한만 </a:t>
            </a:r>
            <a:r>
              <a:rPr lang="ko-KR" altLang="en-US" sz="2000" b="1" dirty="0" smtClean="0">
                <a:latin typeface="+mn-ea"/>
                <a:ea typeface="+mn-ea"/>
              </a:rPr>
              <a:t>정리함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10915"/>
              </p:ext>
            </p:extLst>
          </p:nvPr>
        </p:nvGraphicFramePr>
        <p:xfrm>
          <a:off x="629345" y="3753446"/>
          <a:ext cx="7162800" cy="2555874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시스템 권한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CREATE USER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새롭게 사용자를 생성하는 권한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DROP USER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사용자를 삭제하는 권한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DROP ANY TABLE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임의의 테이블을 삭제할 수 있는 권한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QUERY REWRITE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함수 기반 인덱스를 생성하는 권한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BACKUP ANY TABLE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임의의 테이블을 백업할 수 있는 권한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7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1.1 </a:t>
            </a:r>
            <a:r>
              <a:rPr lang="ko-KR" altLang="en-US" sz="2400" dirty="0" smtClean="0"/>
              <a:t>권한의 </a:t>
            </a:r>
            <a:r>
              <a:rPr lang="ko-KR" altLang="en-US" sz="2400" dirty="0"/>
              <a:t>역할과 종류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602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데이터베이스를 관리하는 권한으로 다음과 같은 것이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이러한 </a:t>
            </a:r>
            <a:r>
              <a:rPr lang="ko-KR" altLang="en-US" sz="2000" b="1" dirty="0" smtClean="0">
                <a:latin typeface="+mn-ea"/>
                <a:ea typeface="+mn-ea"/>
              </a:rPr>
              <a:t>권한은         </a:t>
            </a:r>
            <a:r>
              <a:rPr lang="ko-KR" altLang="en-US" sz="2000" b="1" dirty="0">
                <a:latin typeface="+mn-ea"/>
                <a:ea typeface="+mn-ea"/>
              </a:rPr>
              <a:t>시스템 관리자가 사용자에게 부여하는 </a:t>
            </a:r>
            <a:r>
              <a:rPr lang="ko-KR" altLang="en-US" sz="2000" b="1" dirty="0" smtClean="0">
                <a:latin typeface="+mn-ea"/>
                <a:ea typeface="+mn-ea"/>
              </a:rPr>
              <a:t>권한임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객체 권한은 객체를 조작할 수 있는 </a:t>
            </a:r>
            <a:r>
              <a:rPr lang="ko-KR" altLang="en-US" sz="2000" b="1" dirty="0" smtClean="0">
                <a:latin typeface="+mn-ea"/>
                <a:ea typeface="+mn-ea"/>
              </a:rPr>
              <a:t>권한임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8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객체는 우리가 학습한 것 중에서 테이블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 smtClean="0">
                <a:latin typeface="+mn-ea"/>
                <a:ea typeface="+mn-ea"/>
              </a:rPr>
              <a:t>뷰</a:t>
            </a:r>
            <a:r>
              <a:rPr lang="en-US" altLang="ko-KR" sz="2000" b="1" dirty="0" smtClean="0">
                <a:latin typeface="+mn-ea"/>
                <a:ea typeface="+mn-ea"/>
              </a:rPr>
              <a:t>,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시퀀스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인덱스 </a:t>
            </a:r>
            <a:r>
              <a:rPr lang="ko-KR" altLang="en-US" sz="2000" b="1" dirty="0" smtClean="0">
                <a:latin typeface="+mn-ea"/>
                <a:ea typeface="+mn-ea"/>
              </a:rPr>
              <a:t>등이 모두            </a:t>
            </a:r>
            <a:r>
              <a:rPr lang="ko-KR" altLang="en-US" sz="2000" b="1" dirty="0">
                <a:latin typeface="+mn-ea"/>
                <a:ea typeface="+mn-ea"/>
              </a:rPr>
              <a:t>객체에 </a:t>
            </a:r>
            <a:r>
              <a:rPr lang="ko-KR" altLang="en-US" sz="2000" b="1" dirty="0" smtClean="0">
                <a:latin typeface="+mn-ea"/>
                <a:ea typeface="+mn-ea"/>
              </a:rPr>
              <a:t>해당됨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11603"/>
              </p:ext>
            </p:extLst>
          </p:nvPr>
        </p:nvGraphicFramePr>
        <p:xfrm>
          <a:off x="629345" y="1556792"/>
          <a:ext cx="7162800" cy="2129895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시스템 권한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CREATE SESSION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데이터베이스에 접속할 수 있는 권한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CREATE TABLE 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 스키마에서 테이블을 생성할 수 있는 권한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CREATE VIEW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 스키마에서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뷰를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생성할 수 있는 권한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CREATE SEQUENCE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 스키마에서 시퀀스를 생성할 수 있는 권한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6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생성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회사에 새로운 사원이 입사하게 되면 시스템에 접속하도록 관리자가 계정을 </a:t>
            </a:r>
            <a:r>
              <a:rPr lang="ko-KR" altLang="en-US" sz="2000" b="1" dirty="0" smtClean="0">
                <a:latin typeface="+mn-ea"/>
                <a:ea typeface="+mn-ea"/>
              </a:rPr>
              <a:t> 하나 </a:t>
            </a:r>
            <a:r>
              <a:rPr lang="ko-KR" altLang="en-US" sz="2000" b="1" dirty="0">
                <a:latin typeface="+mn-ea"/>
                <a:ea typeface="+mn-ea"/>
              </a:rPr>
              <a:t>발급해 </a:t>
            </a:r>
            <a:r>
              <a:rPr lang="ko-KR" altLang="en-US" sz="2000" b="1" dirty="0" smtClean="0">
                <a:latin typeface="+mn-ea"/>
                <a:ea typeface="+mn-ea"/>
              </a:rPr>
              <a:t>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지금까지는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사용자로 접속해서 </a:t>
            </a:r>
            <a:r>
              <a:rPr lang="ko-KR" altLang="en-US" sz="2000" b="1" dirty="0" err="1">
                <a:latin typeface="+mn-ea"/>
                <a:ea typeface="+mn-ea"/>
              </a:rPr>
              <a:t>오라클</a:t>
            </a:r>
            <a:r>
              <a:rPr lang="ko-KR" altLang="en-US" sz="2000" b="1" dirty="0">
                <a:latin typeface="+mn-ea"/>
                <a:ea typeface="+mn-ea"/>
              </a:rPr>
              <a:t> 데이터베이스를 사용했지만</a:t>
            </a:r>
            <a:r>
              <a:rPr lang="en-US" altLang="ko-KR" sz="2000" b="1" dirty="0" smtClean="0">
                <a:latin typeface="+mn-ea"/>
                <a:ea typeface="+mn-ea"/>
              </a:rPr>
              <a:t>,       </a:t>
            </a:r>
            <a:r>
              <a:rPr lang="ko-KR" altLang="en-US" sz="2000" b="1" dirty="0">
                <a:latin typeface="+mn-ea"/>
                <a:ea typeface="+mn-ea"/>
              </a:rPr>
              <a:t>사실은 부서별이나 사원의 직무에 따라 사용 가능한 테이블을 고려해서 </a:t>
            </a:r>
            <a:r>
              <a:rPr lang="ko-KR" altLang="en-US" sz="2000" b="1" dirty="0" err="1">
                <a:latin typeface="+mn-ea"/>
                <a:ea typeface="+mn-ea"/>
              </a:rPr>
              <a:t>오라클</a:t>
            </a:r>
            <a:r>
              <a:rPr lang="ko-KR" altLang="en-US" sz="2000" b="1" dirty="0">
                <a:latin typeface="+mn-ea"/>
                <a:ea typeface="+mn-ea"/>
              </a:rPr>
              <a:t> 데이터베이스에서도 사용자 계정을 발급해야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권한은 사용자한테 부여하는 것이므로 사용자를 생성하는 것부터 살펴보도록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사용자 생성을 위한 </a:t>
            </a:r>
            <a:r>
              <a:rPr lang="en-US" altLang="ko-KR" sz="2000" b="1" dirty="0">
                <a:latin typeface="+mn-ea"/>
                <a:ea typeface="+mn-ea"/>
              </a:rPr>
              <a:t>CREATE USER </a:t>
            </a:r>
            <a:r>
              <a:rPr lang="ko-KR" altLang="en-US" sz="2000" b="1" dirty="0">
                <a:latin typeface="+mn-ea"/>
                <a:ea typeface="+mn-ea"/>
              </a:rPr>
              <a:t>명령어의 </a:t>
            </a:r>
            <a:r>
              <a:rPr lang="ko-KR" altLang="en-US" sz="2000" b="1" dirty="0" smtClean="0">
                <a:latin typeface="+mn-ea"/>
                <a:ea typeface="+mn-ea"/>
              </a:rPr>
              <a:t>형식임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40537"/>
              </p:ext>
            </p:extLst>
          </p:nvPr>
        </p:nvGraphicFramePr>
        <p:xfrm>
          <a:off x="633673" y="4699592"/>
          <a:ext cx="8632304" cy="74563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563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USER </a:t>
                      </a:r>
                      <a:r>
                        <a:rPr lang="en-US" altLang="ko-KR" sz="1800" dirty="0" err="1" smtClean="0"/>
                        <a:t>user_name</a:t>
                      </a:r>
                      <a:endParaRPr lang="en-US" altLang="ko-KR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IDENTIFIED BY password;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8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생성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사용자의 생성은 사용자의 이름과 암호를 지정하여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사용자를 생성하기 위해서도 권한이 </a:t>
            </a:r>
            <a:r>
              <a:rPr lang="ko-KR" altLang="en-US" sz="2000" b="1" dirty="0" smtClean="0">
                <a:latin typeface="+mn-ea"/>
                <a:ea typeface="+mn-ea"/>
              </a:rPr>
              <a:t>필요함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우리가 지금까지 주로 사용해 왔던 </a:t>
            </a:r>
            <a:r>
              <a:rPr lang="en-US" altLang="ko-KR" sz="2000" b="1" smtClean="0">
                <a:latin typeface="+mn-ea"/>
                <a:ea typeface="+mn-ea"/>
              </a:rPr>
              <a:t>SCOTT</a:t>
            </a:r>
            <a:r>
              <a:rPr lang="ko-KR" altLang="en-US" sz="2000" b="1" smtClean="0">
                <a:latin typeface="+mn-ea"/>
                <a:ea typeface="+mn-ea"/>
              </a:rPr>
              <a:t>란 </a:t>
            </a:r>
            <a:r>
              <a:rPr lang="ko-KR" altLang="en-US" sz="2000" b="1" dirty="0">
                <a:latin typeface="+mn-ea"/>
                <a:ea typeface="+mn-ea"/>
              </a:rPr>
              <a:t>사용자는 사용자를 생성할 권한이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사용자를 </a:t>
            </a:r>
            <a:r>
              <a:rPr lang="ko-KR" altLang="en-US" sz="2000" b="1" dirty="0">
                <a:latin typeface="+mn-ea"/>
                <a:ea typeface="+mn-ea"/>
              </a:rPr>
              <a:t>생성하기 위해서는 시스템 권한을 가지고 있어야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</a:t>
            </a:r>
            <a:r>
              <a:rPr lang="ko-KR" altLang="en-US" sz="2000" b="1" dirty="0">
                <a:latin typeface="+mn-ea"/>
                <a:ea typeface="+mn-ea"/>
              </a:rPr>
              <a:t> 데이터베이스를 설치할 때 자동으로 생성되는 디폴트 사용자 가운데 </a:t>
            </a:r>
            <a:r>
              <a:rPr lang="ko-KR" altLang="en-US" sz="2000" b="1" dirty="0" smtClean="0">
                <a:latin typeface="+mn-ea"/>
                <a:ea typeface="+mn-ea"/>
              </a:rPr>
              <a:t> 시스템 </a:t>
            </a:r>
            <a:r>
              <a:rPr lang="ko-KR" altLang="en-US" sz="2000" b="1" dirty="0">
                <a:latin typeface="+mn-ea"/>
                <a:ea typeface="+mn-ea"/>
              </a:rPr>
              <a:t>권한을 가진 데이터베이스 관리자인 </a:t>
            </a:r>
            <a:r>
              <a:rPr lang="en-US" altLang="ko-KR" sz="2000" b="1" dirty="0">
                <a:latin typeface="+mn-ea"/>
                <a:ea typeface="+mn-ea"/>
              </a:rPr>
              <a:t>DBA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SYS, </a:t>
            </a:r>
            <a:r>
              <a:rPr lang="en-US" altLang="ko-KR" sz="2000" b="1" dirty="0" smtClean="0">
                <a:latin typeface="+mn-ea"/>
                <a:ea typeface="+mn-ea"/>
              </a:rPr>
              <a:t>SYSTEM</a:t>
            </a:r>
            <a:r>
              <a:rPr lang="ko-KR" altLang="en-US" sz="2000" b="1" dirty="0" smtClean="0">
                <a:latin typeface="+mn-ea"/>
                <a:ea typeface="+mn-ea"/>
              </a:rPr>
              <a:t>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그러므로 사용자 계정을 발급 받기 위해서 시스템 권한을 가진 </a:t>
            </a:r>
            <a:r>
              <a:rPr lang="en-US" altLang="ko-KR" sz="2000" b="1" dirty="0">
                <a:latin typeface="+mn-ea"/>
                <a:ea typeface="+mn-ea"/>
              </a:rPr>
              <a:t>SYSTEM</a:t>
            </a:r>
            <a:r>
              <a:rPr lang="ko-KR" altLang="en-US" sz="2000" b="1" dirty="0" smtClean="0">
                <a:latin typeface="+mn-ea"/>
                <a:ea typeface="+mn-ea"/>
              </a:rPr>
              <a:t>으로  </a:t>
            </a:r>
            <a:r>
              <a:rPr lang="ko-KR" altLang="en-US" sz="2000" b="1" dirty="0">
                <a:latin typeface="+mn-ea"/>
                <a:ea typeface="+mn-ea"/>
              </a:rPr>
              <a:t>접속해야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사용자 생성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CREATE USER </a:t>
            </a:r>
            <a:r>
              <a:rPr lang="ko-KR" altLang="en-US" sz="2000" b="1" dirty="0">
                <a:latin typeface="+mn-ea"/>
                <a:ea typeface="+mn-ea"/>
              </a:rPr>
              <a:t>명령어를 사용하여 사용자명은 </a:t>
            </a:r>
            <a:r>
              <a:rPr lang="en-US" altLang="ko-KR" sz="2000" b="1" dirty="0">
                <a:latin typeface="+mn-ea"/>
                <a:ea typeface="+mn-ea"/>
              </a:rPr>
              <a:t>USER01 </a:t>
            </a:r>
            <a:r>
              <a:rPr lang="ko-KR" altLang="en-US" sz="2000" b="1" dirty="0">
                <a:latin typeface="+mn-ea"/>
                <a:ea typeface="+mn-ea"/>
              </a:rPr>
              <a:t>암호는 </a:t>
            </a:r>
            <a:r>
              <a:rPr lang="en-US" altLang="ko-KR" sz="2000" b="1" dirty="0">
                <a:latin typeface="+mn-ea"/>
                <a:ea typeface="+mn-ea"/>
              </a:rPr>
              <a:t>TIGER</a:t>
            </a:r>
            <a:r>
              <a:rPr lang="ko-KR" altLang="en-US" sz="2000" b="1" dirty="0">
                <a:latin typeface="+mn-ea"/>
                <a:ea typeface="+mn-ea"/>
              </a:rPr>
              <a:t>로 사용자를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</a:t>
            </a:r>
            <a:r>
              <a:rPr lang="ko-KR" altLang="en-US" sz="2000" b="1" dirty="0">
                <a:latin typeface="+mn-ea"/>
                <a:ea typeface="+mn-ea"/>
              </a:rPr>
              <a:t> 설치할 때 </a:t>
            </a:r>
            <a:r>
              <a:rPr lang="en-US" altLang="ko-KR" sz="2000" b="1" dirty="0">
                <a:latin typeface="+mn-ea"/>
                <a:ea typeface="+mn-ea"/>
              </a:rPr>
              <a:t>system </a:t>
            </a:r>
            <a:r>
              <a:rPr lang="ko-KR" altLang="en-US" sz="2000" b="1" dirty="0">
                <a:latin typeface="+mn-ea"/>
                <a:ea typeface="+mn-ea"/>
              </a:rPr>
              <a:t>사용자의 암호를 </a:t>
            </a:r>
            <a:r>
              <a:rPr lang="en-US" altLang="ko-KR" sz="2000" b="1" dirty="0" smtClean="0">
                <a:latin typeface="+mn-ea"/>
                <a:ea typeface="+mn-ea"/>
              </a:rPr>
              <a:t>oracle </a:t>
            </a:r>
            <a:r>
              <a:rPr lang="ko-KR" altLang="en-US" sz="2000" b="1" dirty="0">
                <a:latin typeface="+mn-ea"/>
                <a:ea typeface="+mn-ea"/>
              </a:rPr>
              <a:t>로 지정하였기 때문에 </a:t>
            </a:r>
            <a:r>
              <a:rPr lang="ko-KR" altLang="en-US" sz="2000" b="1" dirty="0" smtClean="0">
                <a:latin typeface="+mn-ea"/>
                <a:ea typeface="+mn-ea"/>
              </a:rPr>
              <a:t>다음과 </a:t>
            </a:r>
            <a:r>
              <a:rPr lang="ko-KR" altLang="en-US" sz="2000" b="1" dirty="0">
                <a:latin typeface="+mn-ea"/>
                <a:ea typeface="+mn-ea"/>
              </a:rPr>
              <a:t>같이 </a:t>
            </a:r>
            <a:r>
              <a:rPr lang="ko-KR" altLang="en-US" sz="2000" b="1" dirty="0" smtClean="0">
                <a:latin typeface="+mn-ea"/>
                <a:ea typeface="+mn-ea"/>
              </a:rPr>
              <a:t>접속함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사용자명은 </a:t>
            </a:r>
            <a:r>
              <a:rPr lang="en-US" altLang="ko-KR" sz="2000" b="1" dirty="0">
                <a:latin typeface="+mn-ea"/>
                <a:ea typeface="+mn-ea"/>
              </a:rPr>
              <a:t>USER01 </a:t>
            </a:r>
            <a:r>
              <a:rPr lang="ko-KR" altLang="en-US" sz="2000" b="1" dirty="0">
                <a:latin typeface="+mn-ea"/>
                <a:ea typeface="+mn-ea"/>
              </a:rPr>
              <a:t>암호는 </a:t>
            </a:r>
            <a:r>
              <a:rPr lang="en-US" altLang="ko-KR" sz="2000" b="1" dirty="0">
                <a:latin typeface="+mn-ea"/>
                <a:ea typeface="+mn-ea"/>
              </a:rPr>
              <a:t>TIGER</a:t>
            </a:r>
            <a:r>
              <a:rPr lang="ko-KR" altLang="en-US" sz="2000" b="1" dirty="0">
                <a:latin typeface="+mn-ea"/>
                <a:ea typeface="+mn-ea"/>
              </a:rPr>
              <a:t>로 사용자를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사용자를 생성하기 위해서는 </a:t>
            </a:r>
            <a:r>
              <a:rPr lang="en-US" altLang="ko-KR" sz="2000" b="1" dirty="0">
                <a:latin typeface="+mn-ea"/>
                <a:ea typeface="+mn-ea"/>
              </a:rPr>
              <a:t>CREATE USER </a:t>
            </a:r>
            <a:r>
              <a:rPr lang="ko-KR" altLang="en-US" sz="2000" b="1" dirty="0">
                <a:latin typeface="+mn-ea"/>
                <a:ea typeface="+mn-ea"/>
              </a:rPr>
              <a:t>명령어를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새롭게 생성된 사용자로 접속을 </a:t>
            </a:r>
            <a:r>
              <a:rPr lang="ko-KR" altLang="en-US" sz="2000" b="1" dirty="0" smtClean="0">
                <a:latin typeface="+mn-ea"/>
                <a:ea typeface="+mn-ea"/>
              </a:rPr>
              <a:t>해봄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23037"/>
              </p:ext>
            </p:extLst>
          </p:nvPr>
        </p:nvGraphicFramePr>
        <p:xfrm>
          <a:off x="633673" y="2697444"/>
          <a:ext cx="8632304" cy="43172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system/oracle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51649"/>
              </p:ext>
            </p:extLst>
          </p:nvPr>
        </p:nvGraphicFramePr>
        <p:xfrm>
          <a:off x="629345" y="4077072"/>
          <a:ext cx="8632304" cy="43204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</a:t>
                      </a:r>
                      <a:r>
                        <a:rPr lang="en-US" altLang="ko-KR" sz="1800" dirty="0" smtClean="0"/>
                        <a:t>USER USER01 IDENTIFIED BY TIGER;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64456"/>
              </p:ext>
            </p:extLst>
          </p:nvPr>
        </p:nvGraphicFramePr>
        <p:xfrm>
          <a:off x="633673" y="5445224"/>
          <a:ext cx="8632304" cy="43204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USER01/TIGER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34371920" descr="EMB00000f900e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99" y="5301208"/>
            <a:ext cx="5922618" cy="152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권한 부여하는 </a:t>
            </a:r>
            <a:r>
              <a:rPr lang="en-US" altLang="ko-KR" sz="2400" dirty="0"/>
              <a:t>GRANT </a:t>
            </a:r>
            <a:r>
              <a:rPr lang="ko-KR" altLang="en-US" sz="2400" dirty="0"/>
              <a:t>명령어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사용자에게 시스템 권한 부여하기 위해서는 </a:t>
            </a:r>
            <a:r>
              <a:rPr lang="en-US" altLang="ko-KR" sz="2000" b="1" dirty="0">
                <a:latin typeface="+mn-ea"/>
                <a:ea typeface="+mn-ea"/>
              </a:rPr>
              <a:t>GRANT </a:t>
            </a:r>
            <a:r>
              <a:rPr lang="ko-KR" altLang="en-US" sz="2000" b="1" dirty="0">
                <a:latin typeface="+mn-ea"/>
                <a:ea typeface="+mn-ea"/>
              </a:rPr>
              <a:t>명령어를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만일 </a:t>
            </a:r>
            <a:r>
              <a:rPr lang="en-US" altLang="ko-KR" sz="2000" b="1" dirty="0" err="1">
                <a:latin typeface="+mn-ea"/>
                <a:ea typeface="+mn-ea"/>
              </a:rPr>
              <a:t>user_name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대신 </a:t>
            </a:r>
            <a:r>
              <a:rPr lang="en-US" altLang="ko-KR" sz="2000" b="1" dirty="0">
                <a:latin typeface="+mn-ea"/>
                <a:ea typeface="+mn-ea"/>
              </a:rPr>
              <a:t>PUBLIC</a:t>
            </a:r>
            <a:r>
              <a:rPr lang="ko-KR" altLang="en-US" sz="2000" b="1" dirty="0">
                <a:latin typeface="+mn-ea"/>
                <a:ea typeface="+mn-ea"/>
              </a:rPr>
              <a:t>을 기술하면 모든 사용자에게 해당 시스템 권한이 </a:t>
            </a:r>
            <a:r>
              <a:rPr lang="ko-KR" altLang="en-US" sz="2000" b="1" dirty="0" smtClean="0">
                <a:latin typeface="+mn-ea"/>
                <a:ea typeface="+mn-ea"/>
              </a:rPr>
              <a:t>부여됨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PUBLIC </a:t>
            </a:r>
            <a:r>
              <a:rPr lang="ko-KR" altLang="en-US" sz="2000" b="1" dirty="0">
                <a:latin typeface="+mn-ea"/>
                <a:ea typeface="+mn-ea"/>
              </a:rPr>
              <a:t>이란 </a:t>
            </a:r>
            <a:r>
              <a:rPr lang="en-US" altLang="ko-KR" sz="2000" b="1" dirty="0">
                <a:latin typeface="+mn-ea"/>
                <a:ea typeface="+mn-ea"/>
              </a:rPr>
              <a:t>DB </a:t>
            </a:r>
            <a:r>
              <a:rPr lang="ko-KR" altLang="en-US" sz="2000" b="1" dirty="0">
                <a:latin typeface="+mn-ea"/>
                <a:ea typeface="+mn-ea"/>
              </a:rPr>
              <a:t>내에 있는 모든 </a:t>
            </a:r>
            <a:r>
              <a:rPr lang="ko-KR" altLang="en-US" sz="2000" b="1" dirty="0" smtClean="0">
                <a:latin typeface="+mn-ea"/>
                <a:ea typeface="+mn-ea"/>
              </a:rPr>
              <a:t>계정을 의미함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우선 데이터베이스 관리자로 </a:t>
            </a:r>
            <a:r>
              <a:rPr lang="ko-KR" altLang="en-US" sz="2000" b="1" dirty="0" smtClean="0">
                <a:latin typeface="+mn-ea"/>
                <a:ea typeface="+mn-ea"/>
              </a:rPr>
              <a:t>접속함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새로 생성된 </a:t>
            </a:r>
            <a:r>
              <a:rPr lang="en-US" altLang="ko-KR" sz="2000" b="1" dirty="0">
                <a:latin typeface="+mn-ea"/>
                <a:ea typeface="+mn-ea"/>
              </a:rPr>
              <a:t>user01</a:t>
            </a:r>
            <a:r>
              <a:rPr lang="ko-KR" altLang="en-US" sz="2000" b="1" dirty="0">
                <a:latin typeface="+mn-ea"/>
                <a:ea typeface="+mn-ea"/>
              </a:rPr>
              <a:t>에 데이터베이스에 접속할 수 있는 권한인 </a:t>
            </a:r>
            <a:r>
              <a:rPr lang="en-US" altLang="ko-KR" sz="2000" b="1" dirty="0">
                <a:latin typeface="+mn-ea"/>
                <a:ea typeface="+mn-ea"/>
              </a:rPr>
              <a:t>CREATE SESSION</a:t>
            </a:r>
            <a:r>
              <a:rPr lang="ko-KR" altLang="en-US" sz="2000" b="1" dirty="0">
                <a:latin typeface="+mn-ea"/>
                <a:ea typeface="+mn-ea"/>
              </a:rPr>
              <a:t>를 부여합니다</a:t>
            </a:r>
            <a:r>
              <a:rPr lang="en-US" altLang="ko-KR" sz="2000" b="1" dirty="0">
                <a:latin typeface="+mn-ea"/>
                <a:ea typeface="+mn-ea"/>
              </a:rPr>
              <a:t>.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다시 </a:t>
            </a:r>
            <a:r>
              <a:rPr lang="en-US" altLang="ko-KR" sz="2000" b="1" dirty="0">
                <a:latin typeface="+mn-ea"/>
                <a:ea typeface="+mn-ea"/>
              </a:rPr>
              <a:t>user01 </a:t>
            </a:r>
            <a:r>
              <a:rPr lang="ko-KR" altLang="en-US" sz="2000" b="1" dirty="0">
                <a:latin typeface="+mn-ea"/>
                <a:ea typeface="+mn-ea"/>
              </a:rPr>
              <a:t>사용자로 접속을 시도하면 이번에는 데이터베이스에 성공적으로 접속하게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34716"/>
              </p:ext>
            </p:extLst>
          </p:nvPr>
        </p:nvGraphicFramePr>
        <p:xfrm>
          <a:off x="633673" y="1340768"/>
          <a:ext cx="8632304" cy="5844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GRANT </a:t>
                      </a:r>
                      <a:r>
                        <a:rPr lang="en-US" altLang="ko-KR" sz="1800" i="1" dirty="0" err="1" smtClean="0"/>
                        <a:t>privilege_name</a:t>
                      </a:r>
                      <a:r>
                        <a:rPr lang="en-US" altLang="ko-KR" sz="1800" dirty="0" smtClean="0"/>
                        <a:t>, …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TO </a:t>
                      </a:r>
                      <a:r>
                        <a:rPr lang="en-US" altLang="ko-KR" sz="1800" i="1" dirty="0" err="1" smtClean="0"/>
                        <a:t>user_name</a:t>
                      </a:r>
                      <a:r>
                        <a:rPr lang="en-US" altLang="ko-KR" sz="1800" dirty="0" smtClean="0"/>
                        <a:t>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3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권한 부여하는 </a:t>
            </a:r>
            <a:r>
              <a:rPr lang="en-US" altLang="ko-KR" sz="2400" dirty="0"/>
              <a:t>GRANT </a:t>
            </a:r>
            <a:r>
              <a:rPr lang="ko-KR" altLang="en-US" sz="2400" dirty="0"/>
              <a:t>명령어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934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CREATE </a:t>
            </a:r>
            <a:r>
              <a:rPr lang="en-US" altLang="ko-KR" sz="2000" b="1" dirty="0">
                <a:latin typeface="+mn-ea"/>
                <a:ea typeface="+mn-ea"/>
              </a:rPr>
              <a:t>SESSION </a:t>
            </a:r>
            <a:r>
              <a:rPr lang="ko-KR" altLang="en-US" sz="2000" b="1" dirty="0">
                <a:latin typeface="+mn-ea"/>
                <a:ea typeface="+mn-ea"/>
              </a:rPr>
              <a:t>권한 역시 </a:t>
            </a:r>
            <a:r>
              <a:rPr lang="en-US" altLang="ko-KR" sz="2000" b="1" dirty="0">
                <a:latin typeface="+mn-ea"/>
                <a:ea typeface="+mn-ea"/>
              </a:rPr>
              <a:t>DBA </a:t>
            </a:r>
            <a:r>
              <a:rPr lang="ko-KR" altLang="en-US" sz="2000" b="1" dirty="0">
                <a:latin typeface="+mn-ea"/>
                <a:ea typeface="+mn-ea"/>
              </a:rPr>
              <a:t>만이 부여할 수 있으므로 </a:t>
            </a:r>
            <a:r>
              <a:rPr lang="en-US" altLang="ko-KR" sz="2000" b="1" dirty="0">
                <a:latin typeface="+mn-ea"/>
                <a:ea typeface="+mn-ea"/>
              </a:rPr>
              <a:t>system 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      로그인 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SYSTEM</a:t>
            </a:r>
            <a:r>
              <a:rPr lang="ko-KR" altLang="en-US" sz="2000" b="1" dirty="0">
                <a:latin typeface="+mn-ea"/>
                <a:ea typeface="+mn-ea"/>
              </a:rPr>
              <a:t>으로 로그인한 후에 다음과 같이 </a:t>
            </a:r>
            <a:r>
              <a:rPr lang="en-US" altLang="ko-KR" sz="2000" b="1" dirty="0">
                <a:latin typeface="+mn-ea"/>
                <a:ea typeface="+mn-ea"/>
              </a:rPr>
              <a:t>USER01 </a:t>
            </a:r>
            <a:r>
              <a:rPr lang="ko-KR" altLang="en-US" sz="2000" b="1" dirty="0">
                <a:latin typeface="+mn-ea"/>
                <a:ea typeface="+mn-ea"/>
              </a:rPr>
              <a:t>사용자에게 </a:t>
            </a:r>
            <a:r>
              <a:rPr lang="en-US" altLang="ko-KR" sz="2000" b="1" dirty="0">
                <a:latin typeface="+mn-ea"/>
                <a:ea typeface="+mn-ea"/>
              </a:rPr>
              <a:t>CREATE SESSION </a:t>
            </a:r>
            <a:r>
              <a:rPr lang="ko-KR" altLang="en-US" sz="2000" b="1" dirty="0">
                <a:latin typeface="+mn-ea"/>
                <a:ea typeface="+mn-ea"/>
              </a:rPr>
              <a:t>권한을 </a:t>
            </a:r>
            <a:r>
              <a:rPr lang="ko-KR" altLang="en-US" sz="2000" b="1" dirty="0" smtClean="0">
                <a:latin typeface="+mn-ea"/>
                <a:ea typeface="+mn-ea"/>
              </a:rPr>
              <a:t>부여함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USER01 </a:t>
            </a:r>
            <a:r>
              <a:rPr lang="ko-KR" altLang="en-US" sz="2000" b="1" dirty="0">
                <a:latin typeface="+mn-ea"/>
                <a:ea typeface="+mn-ea"/>
              </a:rPr>
              <a:t>사용자에 데이터베이스에 연결할 수 있는 권한인 </a:t>
            </a:r>
            <a:r>
              <a:rPr lang="en-US" altLang="ko-KR" sz="2000" b="1" dirty="0">
                <a:latin typeface="+mn-ea"/>
                <a:ea typeface="+mn-ea"/>
              </a:rPr>
              <a:t>CREATE SESSION</a:t>
            </a:r>
            <a:r>
              <a:rPr lang="ko-KR" altLang="en-US" sz="2000" b="1" dirty="0">
                <a:latin typeface="+mn-ea"/>
                <a:ea typeface="+mn-ea"/>
              </a:rPr>
              <a:t>이 성공적으로 부여되었기에 </a:t>
            </a:r>
            <a:r>
              <a:rPr lang="en-US" altLang="ko-KR" sz="2000" b="1" dirty="0">
                <a:latin typeface="+mn-ea"/>
                <a:ea typeface="+mn-ea"/>
              </a:rPr>
              <a:t>USER01 </a:t>
            </a:r>
            <a:r>
              <a:rPr lang="ko-KR" altLang="en-US" sz="2000" b="1" dirty="0">
                <a:latin typeface="+mn-ea"/>
                <a:ea typeface="+mn-ea"/>
              </a:rPr>
              <a:t>사용자로 데이터베이스에 접속을 시도하면 성공적으로 </a:t>
            </a:r>
            <a:r>
              <a:rPr lang="ko-KR" altLang="en-US" sz="2000" b="1" dirty="0" smtClean="0">
                <a:latin typeface="+mn-ea"/>
                <a:ea typeface="+mn-ea"/>
              </a:rPr>
              <a:t>접속됨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3368" y="139032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사용자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0837"/>
              </p:ext>
            </p:extLst>
          </p:nvPr>
        </p:nvGraphicFramePr>
        <p:xfrm>
          <a:off x="633673" y="1484784"/>
          <a:ext cx="8632304" cy="43172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system/oracle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33819"/>
              </p:ext>
            </p:extLst>
          </p:nvPr>
        </p:nvGraphicFramePr>
        <p:xfrm>
          <a:off x="629345" y="2780928"/>
          <a:ext cx="8632304" cy="43172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GRANT CREATE SESSION TO USER01;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63463"/>
              </p:ext>
            </p:extLst>
          </p:nvPr>
        </p:nvGraphicFramePr>
        <p:xfrm>
          <a:off x="629345" y="4437434"/>
          <a:ext cx="8632304" cy="43172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USER01/TIGER;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4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1434</Words>
  <Application>Microsoft Office PowerPoint</Application>
  <PresentationFormat>사용자 지정</PresentationFormat>
  <Paragraphs>250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Helvetica75</vt:lpstr>
      <vt:lpstr>HY견고딕</vt:lpstr>
      <vt:lpstr>굴림</vt:lpstr>
      <vt:lpstr>궁서체</vt:lpstr>
      <vt:lpstr>맑은 고딕</vt:lpstr>
      <vt:lpstr>Arial</vt:lpstr>
      <vt:lpstr>Lucida Console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546</cp:revision>
  <cp:lastPrinted>2016-04-03T23:53:51Z</cp:lastPrinted>
  <dcterms:created xsi:type="dcterms:W3CDTF">2010-01-22T01:09:25Z</dcterms:created>
  <dcterms:modified xsi:type="dcterms:W3CDTF">2021-05-27T03:13:54Z</dcterms:modified>
</cp:coreProperties>
</file>