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</p:sldIdLst>
  <p:sldSz cx="9899650" cy="6858000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25" d="100"/>
          <a:sy n="125" d="100"/>
        </p:scale>
        <p:origin x="384" y="114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- 17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데이터베이스 </a:t>
            </a:r>
            <a:r>
              <a:rPr lang="ko-KR" altLang="en-US" sz="2400" dirty="0" err="1" smtClean="0">
                <a:solidFill>
                  <a:schemeClr val="tx2"/>
                </a:solidFill>
                <a:latin typeface="+mn-ea"/>
                <a:ea typeface="+mn-ea"/>
              </a:rPr>
              <a:t>롤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 권한 제어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사용자 </a:t>
            </a:r>
            <a:r>
              <a:rPr lang="ko-KR" altLang="en-US" sz="2400" dirty="0" err="1"/>
              <a:t>롤</a:t>
            </a:r>
            <a:r>
              <a:rPr lang="ko-KR" altLang="en-US" sz="2400" dirty="0"/>
              <a:t> 정의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새로 생성된 </a:t>
            </a:r>
            <a:r>
              <a:rPr lang="en-US" altLang="ko-KR" sz="2000" b="1" dirty="0">
                <a:latin typeface="+mn-ea"/>
                <a:ea typeface="+mn-ea"/>
              </a:rPr>
              <a:t>USER04</a:t>
            </a:r>
            <a:r>
              <a:rPr lang="ko-KR" altLang="en-US" sz="2000" b="1" dirty="0">
                <a:latin typeface="+mn-ea"/>
                <a:ea typeface="+mn-ea"/>
              </a:rPr>
              <a:t>로 로그인해서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사용자의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테이블에 접근해 </a:t>
            </a:r>
            <a:r>
              <a:rPr lang="ko-KR" altLang="en-US" sz="2000" b="1" dirty="0" smtClean="0">
                <a:latin typeface="+mn-ea"/>
                <a:ea typeface="+mn-ea"/>
              </a:rPr>
              <a:t>  보도록 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사용자 </a:t>
            </a:r>
            <a:r>
              <a:rPr lang="en-US" altLang="ko-KR" sz="2000" b="1" dirty="0">
                <a:latin typeface="+mn-ea"/>
                <a:ea typeface="+mn-ea"/>
              </a:rPr>
              <a:t>USER04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 소속인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 객체를 조회할 </a:t>
            </a:r>
            <a:r>
              <a:rPr lang="ko-KR" altLang="en-US" sz="2000" b="1">
                <a:latin typeface="+mn-ea"/>
                <a:ea typeface="+mn-ea"/>
              </a:rPr>
              <a:t>수 </a:t>
            </a:r>
            <a:r>
              <a:rPr lang="ko-KR" altLang="en-US" sz="2000" b="1" smtClean="0">
                <a:latin typeface="+mn-ea"/>
                <a:ea typeface="+mn-ea"/>
              </a:rPr>
              <a:t>없음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USER04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 소속인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 객체를 조회할 수 있도록 </a:t>
            </a:r>
            <a:r>
              <a:rPr lang="ko-KR" altLang="en-US" sz="2000" b="1" dirty="0" smtClean="0">
                <a:latin typeface="+mn-ea"/>
                <a:ea typeface="+mn-ea"/>
              </a:rPr>
              <a:t> 권한을 </a:t>
            </a:r>
            <a:r>
              <a:rPr lang="ko-KR" altLang="en-US" sz="2000" b="1" dirty="0">
                <a:latin typeface="+mn-ea"/>
                <a:ea typeface="+mn-ea"/>
              </a:rPr>
              <a:t>부여 해야만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04163"/>
              </p:ext>
            </p:extLst>
          </p:nvPr>
        </p:nvGraphicFramePr>
        <p:xfrm>
          <a:off x="629345" y="1844824"/>
          <a:ext cx="8632304" cy="864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USER04/TIGER;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SCOTT.EMP;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72813112" descr="EMB000010cc1c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315" y="1844824"/>
            <a:ext cx="6215336" cy="222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3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사용자 </a:t>
            </a:r>
            <a:r>
              <a:rPr lang="ko-KR" altLang="en-US" sz="2400" dirty="0" err="1"/>
              <a:t>롤</a:t>
            </a:r>
            <a:r>
              <a:rPr lang="ko-KR" altLang="en-US" sz="2400" dirty="0"/>
              <a:t> 정의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794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이번에는 사용자 </a:t>
            </a:r>
            <a:r>
              <a:rPr lang="en-US" altLang="ko-KR" sz="2000" b="1" dirty="0">
                <a:latin typeface="+mn-ea"/>
                <a:ea typeface="+mn-ea"/>
              </a:rPr>
              <a:t>USER04</a:t>
            </a:r>
            <a:r>
              <a:rPr lang="ko-KR" altLang="en-US" sz="2000" b="1" dirty="0">
                <a:latin typeface="+mn-ea"/>
                <a:ea typeface="+mn-ea"/>
              </a:rPr>
              <a:t>에 객체 권한을 직접 부여하지 않고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이용해 보도록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다음과 같은 순서로 작업을 </a:t>
            </a:r>
            <a:r>
              <a:rPr lang="ko-KR" altLang="en-US" sz="2000" b="1" dirty="0" smtClean="0">
                <a:latin typeface="+mn-ea"/>
                <a:ea typeface="+mn-ea"/>
              </a:rPr>
              <a:t>진행함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448423"/>
              </p:ext>
            </p:extLst>
          </p:nvPr>
        </p:nvGraphicFramePr>
        <p:xfrm>
          <a:off x="629345" y="2348880"/>
          <a:ext cx="8632304" cy="6480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ko-KR" altLang="en-US" sz="1800" b="1" dirty="0" err="1" smtClean="0"/>
                        <a:t>롤을</a:t>
                      </a:r>
                      <a:r>
                        <a:rPr lang="ko-KR" altLang="en-US" sz="1800" b="1" dirty="0" smtClean="0"/>
                        <a:t> 생성함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ko-KR" altLang="en-US" sz="1800" b="1" dirty="0" smtClean="0"/>
                        <a:t>데이터베이스 관리자</a:t>
                      </a:r>
                      <a:r>
                        <a:rPr lang="en-US" altLang="ko-KR" sz="1800" b="1" dirty="0" smtClean="0"/>
                        <a:t>)</a:t>
                      </a:r>
                      <a:endParaRPr lang="en-US" altLang="ko-KR" sz="1800" b="1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084141"/>
              </p:ext>
            </p:extLst>
          </p:nvPr>
        </p:nvGraphicFramePr>
        <p:xfrm>
          <a:off x="629345" y="3429000"/>
          <a:ext cx="8632304" cy="6480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 startAt="2"/>
                      </a:pP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롤에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 권한을 부여함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데이터베이스 관리자 혹은 특정 사용자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51529"/>
              </p:ext>
            </p:extLst>
          </p:nvPr>
        </p:nvGraphicFramePr>
        <p:xfrm>
          <a:off x="638001" y="4581128"/>
          <a:ext cx="8632304" cy="6480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 startAt="3"/>
                      </a:pP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사용자에 </a:t>
                      </a: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롤을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 부여함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데이터베이스 관리자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사용자 </a:t>
            </a:r>
            <a:r>
              <a:rPr lang="ko-KR" altLang="en-US" sz="2400" dirty="0" err="1"/>
              <a:t>롤</a:t>
            </a:r>
            <a:r>
              <a:rPr lang="ko-KR" altLang="en-US" sz="2400" dirty="0"/>
              <a:t> 정의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939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생성하기 위한 </a:t>
            </a:r>
            <a:r>
              <a:rPr lang="en-US" altLang="ko-KR" sz="2000" b="1" dirty="0">
                <a:latin typeface="+mn-ea"/>
                <a:ea typeface="+mn-ea"/>
              </a:rPr>
              <a:t>DBA</a:t>
            </a:r>
            <a:r>
              <a:rPr lang="ko-KR" altLang="en-US" sz="2000" b="1" dirty="0">
                <a:latin typeface="+mn-ea"/>
                <a:ea typeface="+mn-ea"/>
              </a:rPr>
              <a:t>에서 </a:t>
            </a:r>
            <a:r>
              <a:rPr lang="ko-KR" altLang="en-US" sz="2000" b="1" dirty="0" smtClean="0">
                <a:latin typeface="+mn-ea"/>
                <a:ea typeface="+mn-ea"/>
              </a:rPr>
              <a:t>이루어</a:t>
            </a:r>
            <a:r>
              <a:rPr lang="ko-KR" altLang="en-US" sz="2000" b="1" dirty="0">
                <a:latin typeface="+mn-ea"/>
                <a:ea typeface="+mn-ea"/>
              </a:rPr>
              <a:t>짐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CREATE ROLE ROLE_NAME;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롤에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부여할 </a:t>
            </a:r>
            <a:r>
              <a:rPr lang="ko-KR" altLang="en-US" sz="2000" b="1" dirty="0" smtClean="0">
                <a:latin typeface="+mn-ea"/>
                <a:ea typeface="+mn-ea"/>
              </a:rPr>
              <a:t>권한의 </a:t>
            </a:r>
            <a:r>
              <a:rPr lang="ko-KR" altLang="en-US" sz="2000" b="1" dirty="0">
                <a:latin typeface="+mn-ea"/>
                <a:ea typeface="+mn-ea"/>
              </a:rPr>
              <a:t>종류에 따라서 </a:t>
            </a:r>
            <a:r>
              <a:rPr lang="en-US" altLang="ko-KR" sz="2000" b="1" dirty="0">
                <a:latin typeface="+mn-ea"/>
                <a:ea typeface="+mn-ea"/>
              </a:rPr>
              <a:t>DBA</a:t>
            </a:r>
            <a:r>
              <a:rPr lang="ko-KR" altLang="en-US" sz="2000" b="1" dirty="0">
                <a:latin typeface="+mn-ea"/>
                <a:ea typeface="+mn-ea"/>
              </a:rPr>
              <a:t>에서 부여할 수도 있고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객체를 소유한 사용자로 접속한 후 부여해야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다음과 같이 시스템 권한 일 경우에는 </a:t>
            </a:r>
            <a:r>
              <a:rPr lang="en-US" altLang="ko-KR" sz="2000" b="1" dirty="0">
                <a:latin typeface="+mn-ea"/>
                <a:ea typeface="+mn-ea"/>
              </a:rPr>
              <a:t>DBA</a:t>
            </a:r>
            <a:r>
              <a:rPr lang="ko-KR" altLang="en-US" sz="2000" b="1" dirty="0">
                <a:latin typeface="+mn-ea"/>
                <a:ea typeface="+mn-ea"/>
              </a:rPr>
              <a:t>에서 </a:t>
            </a:r>
            <a:r>
              <a:rPr lang="ko-KR" altLang="en-US" sz="2000" b="1" dirty="0" smtClean="0">
                <a:latin typeface="+mn-ea"/>
                <a:ea typeface="+mn-ea"/>
              </a:rPr>
              <a:t>이루어짐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GRANT CREATE SESSION, CREATE TABLE, CREATE VIEW TO ROLE_NAME;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다음과 같이 객체 권한일 경우에는 </a:t>
            </a:r>
            <a:r>
              <a:rPr lang="ko-KR" altLang="en-US" sz="2000" b="1" dirty="0" smtClean="0">
                <a:latin typeface="+mn-ea"/>
                <a:ea typeface="+mn-ea"/>
              </a:rPr>
              <a:t>특정 사용자로 </a:t>
            </a:r>
            <a:r>
              <a:rPr lang="ko-KR" altLang="en-US" sz="2000" b="1" dirty="0">
                <a:latin typeface="+mn-ea"/>
                <a:ea typeface="+mn-ea"/>
              </a:rPr>
              <a:t>접근해서 부여해야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GRANT OBJECT_PRIV TO ROLE_NAME;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사용자에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부여하는 작업 역시 </a:t>
            </a:r>
            <a:r>
              <a:rPr lang="en-US" altLang="ko-KR" sz="2000" b="1" dirty="0">
                <a:latin typeface="+mn-ea"/>
                <a:ea typeface="+mn-ea"/>
              </a:rPr>
              <a:t>DBA</a:t>
            </a:r>
            <a:r>
              <a:rPr lang="ko-KR" altLang="en-US" sz="2000" b="1" dirty="0">
                <a:latin typeface="+mn-ea"/>
                <a:ea typeface="+mn-ea"/>
              </a:rPr>
              <a:t>에서 </a:t>
            </a:r>
            <a:r>
              <a:rPr lang="ko-KR" altLang="en-US" sz="2000" b="1" dirty="0" smtClean="0">
                <a:latin typeface="+mn-ea"/>
                <a:ea typeface="+mn-ea"/>
              </a:rPr>
              <a:t>이루어짐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GRANT ROLE_NAME TO USER_NAME;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18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 </a:t>
            </a:r>
            <a:r>
              <a:rPr lang="ko-KR" altLang="en-US" sz="2400" dirty="0" err="1"/>
              <a:t>롤</a:t>
            </a:r>
            <a:r>
              <a:rPr lang="ko-KR" altLang="en-US" sz="2400" dirty="0"/>
              <a:t> 생성하여 시스템 권한 할당하기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롤을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생성할 수 있는 사용자는 반드시 </a:t>
            </a:r>
            <a:r>
              <a:rPr lang="en-US" altLang="ko-KR" sz="2000" b="1" dirty="0">
                <a:latin typeface="+mn-ea"/>
                <a:ea typeface="+mn-ea"/>
              </a:rPr>
              <a:t>DBA </a:t>
            </a:r>
            <a:r>
              <a:rPr lang="ko-KR" altLang="en-US" sz="2000" b="1" dirty="0">
                <a:latin typeface="+mn-ea"/>
                <a:ea typeface="+mn-ea"/>
              </a:rPr>
              <a:t>권한이 있는 사용자여야만 하기에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생성하기 앞서서 반드시 </a:t>
            </a:r>
            <a:r>
              <a:rPr lang="en-US" altLang="ko-KR" sz="2000" b="1" dirty="0">
                <a:latin typeface="+mn-ea"/>
                <a:ea typeface="+mn-ea"/>
              </a:rPr>
              <a:t>DBA </a:t>
            </a:r>
            <a:r>
              <a:rPr lang="ko-KR" altLang="en-US" sz="2000" b="1" dirty="0">
                <a:latin typeface="+mn-ea"/>
                <a:ea typeface="+mn-ea"/>
              </a:rPr>
              <a:t>권한을 가진 사용자로 접속해야만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생성된 </a:t>
            </a:r>
            <a:r>
              <a:rPr lang="ko-KR" altLang="en-US" sz="2000" b="1" dirty="0" err="1">
                <a:latin typeface="+mn-ea"/>
                <a:ea typeface="+mn-ea"/>
              </a:rPr>
              <a:t>롤에게</a:t>
            </a:r>
            <a:r>
              <a:rPr lang="ko-KR" altLang="en-US" sz="2000" b="1" dirty="0">
                <a:latin typeface="+mn-ea"/>
                <a:ea typeface="+mn-ea"/>
              </a:rPr>
              <a:t> 권한을 </a:t>
            </a:r>
            <a:r>
              <a:rPr lang="ko-KR" altLang="en-US" sz="2000" b="1" dirty="0" smtClean="0">
                <a:latin typeface="+mn-ea"/>
                <a:ea typeface="+mn-ea"/>
              </a:rPr>
              <a:t>부여함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사용자를 </a:t>
            </a:r>
            <a:r>
              <a:rPr lang="ko-KR" altLang="en-US" sz="2000" b="1" dirty="0">
                <a:latin typeface="+mn-ea"/>
                <a:ea typeface="+mn-ea"/>
              </a:rPr>
              <a:t>생성하여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부여함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91314"/>
              </p:ext>
            </p:extLst>
          </p:nvPr>
        </p:nvGraphicFramePr>
        <p:xfrm>
          <a:off x="629345" y="1772816"/>
          <a:ext cx="8632304" cy="864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system/oracle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CREATE ROLE MROLE;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55584"/>
              </p:ext>
            </p:extLst>
          </p:nvPr>
        </p:nvGraphicFramePr>
        <p:xfrm>
          <a:off x="629345" y="3284984"/>
          <a:ext cx="8632304" cy="6480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GRANT CREATE SESSION, CREATE TABLE, CREATE VIEW TO MROLE;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0878"/>
              </p:ext>
            </p:extLst>
          </p:nvPr>
        </p:nvGraphicFramePr>
        <p:xfrm>
          <a:off x="629345" y="4581128"/>
          <a:ext cx="8632304" cy="864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USER USER05 IDENTIFIED BY TIGER;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GRANT MROLE TO USER05;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3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 </a:t>
            </a:r>
            <a:r>
              <a:rPr lang="ko-KR" altLang="en-US" sz="2400" dirty="0" err="1"/>
              <a:t>롤</a:t>
            </a:r>
            <a:r>
              <a:rPr lang="ko-KR" altLang="en-US" sz="2400" dirty="0"/>
              <a:t> 생성하여 시스템 권한 할당하기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생성하여 할당하는 객체 권한을 </a:t>
            </a:r>
            <a:r>
              <a:rPr lang="ko-KR" altLang="en-US" sz="2000" b="1" dirty="0" smtClean="0">
                <a:latin typeface="+mn-ea"/>
                <a:ea typeface="+mn-ea"/>
              </a:rPr>
              <a:t>할당함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생성할 수 있는 사용자는 반드시 </a:t>
            </a:r>
            <a:r>
              <a:rPr lang="en-US" altLang="ko-KR" sz="2000" b="1" dirty="0">
                <a:latin typeface="+mn-ea"/>
                <a:ea typeface="+mn-ea"/>
              </a:rPr>
              <a:t>DBA </a:t>
            </a:r>
            <a:r>
              <a:rPr lang="ko-KR" altLang="en-US" sz="2000" b="1" dirty="0">
                <a:latin typeface="+mn-ea"/>
                <a:ea typeface="+mn-ea"/>
              </a:rPr>
              <a:t>권한이 있는 사용자여야만 하기에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생성하기 앞서서 반드시 </a:t>
            </a:r>
            <a:r>
              <a:rPr lang="en-US" altLang="ko-KR" sz="2000" b="1" dirty="0">
                <a:latin typeface="+mn-ea"/>
                <a:ea typeface="+mn-ea"/>
              </a:rPr>
              <a:t>DBA </a:t>
            </a:r>
            <a:r>
              <a:rPr lang="ko-KR" altLang="en-US" sz="2000" b="1" dirty="0">
                <a:latin typeface="+mn-ea"/>
                <a:ea typeface="+mn-ea"/>
              </a:rPr>
              <a:t>권한을 가진 사용자로 접속해야만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CREATE </a:t>
            </a:r>
            <a:r>
              <a:rPr lang="en-US" altLang="ko-KR" sz="2000" b="1" dirty="0">
                <a:latin typeface="+mn-ea"/>
                <a:ea typeface="+mn-ea"/>
              </a:rPr>
              <a:t>ROLE </a:t>
            </a:r>
            <a:r>
              <a:rPr lang="ko-KR" altLang="en-US" sz="2000" b="1" dirty="0">
                <a:latin typeface="+mn-ea"/>
                <a:ea typeface="+mn-ea"/>
              </a:rPr>
              <a:t>명령문을 사용하여 </a:t>
            </a:r>
            <a:r>
              <a:rPr lang="en-US" altLang="ko-KR" sz="2000" b="1" dirty="0">
                <a:latin typeface="+mn-ea"/>
                <a:ea typeface="+mn-ea"/>
              </a:rPr>
              <a:t>MROLE02 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생성한 </a:t>
            </a:r>
            <a:r>
              <a:rPr lang="ko-KR" altLang="en-US" sz="2000" b="1" dirty="0" err="1">
                <a:latin typeface="+mn-ea"/>
                <a:ea typeface="+mn-ea"/>
              </a:rPr>
              <a:t>롤에</a:t>
            </a:r>
            <a:r>
              <a:rPr lang="ko-KR" altLang="en-US" sz="2000" b="1" dirty="0">
                <a:latin typeface="+mn-ea"/>
                <a:ea typeface="+mn-ea"/>
              </a:rPr>
              <a:t> 권한 부여를 하기 위해서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 객체를 소유하고 있는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사용자로 로그인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MRLOE02 </a:t>
            </a:r>
            <a:r>
              <a:rPr lang="ko-KR" altLang="en-US" sz="2000" b="1" dirty="0">
                <a:latin typeface="+mn-ea"/>
                <a:ea typeface="+mn-ea"/>
              </a:rPr>
              <a:t>에게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 객체를 조회할 </a:t>
            </a:r>
            <a:r>
              <a:rPr lang="ko-KR" altLang="en-US" sz="2000" b="1" dirty="0" smtClean="0">
                <a:latin typeface="+mn-ea"/>
                <a:ea typeface="+mn-ea"/>
              </a:rPr>
              <a:t>수 있도록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권한을 </a:t>
            </a:r>
            <a:r>
              <a:rPr lang="ko-KR" altLang="en-US" sz="2000" b="1" dirty="0" smtClean="0">
                <a:latin typeface="+mn-ea"/>
                <a:ea typeface="+mn-ea"/>
              </a:rPr>
              <a:t>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71455"/>
              </p:ext>
            </p:extLst>
          </p:nvPr>
        </p:nvGraphicFramePr>
        <p:xfrm>
          <a:off x="629345" y="2683282"/>
          <a:ext cx="8632304" cy="864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system/oracle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CREATE ROLE MROLE02;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36083"/>
              </p:ext>
            </p:extLst>
          </p:nvPr>
        </p:nvGraphicFramePr>
        <p:xfrm>
          <a:off x="629345" y="5013176"/>
          <a:ext cx="8632304" cy="864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</a:t>
                      </a:r>
                      <a:r>
                        <a:rPr lang="en-US" altLang="ko-KR" sz="1800" dirty="0" err="1" smtClean="0"/>
                        <a:t>scott</a:t>
                      </a:r>
                      <a:r>
                        <a:rPr lang="en-US" altLang="ko-KR" sz="1800" dirty="0" smtClean="0"/>
                        <a:t>/tiger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GRANT SELECT ON EMP TO MROLE02;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79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 </a:t>
            </a:r>
            <a:r>
              <a:rPr lang="ko-KR" altLang="en-US" sz="2400" dirty="0" err="1"/>
              <a:t>롤</a:t>
            </a:r>
            <a:r>
              <a:rPr lang="ko-KR" altLang="en-US" sz="2400" dirty="0"/>
              <a:t> 생성하여 시스템 권한 할당하기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생성된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사용자에게 부여하기 위해서 다시 데이터베이스 관리자로 로그인하여 사용자 </a:t>
            </a:r>
            <a:r>
              <a:rPr lang="en-US" altLang="ko-KR" sz="2000" b="1" dirty="0">
                <a:latin typeface="+mn-ea"/>
                <a:ea typeface="+mn-ea"/>
              </a:rPr>
              <a:t>USER05 </a:t>
            </a:r>
            <a:r>
              <a:rPr lang="ko-KR" altLang="en-US" sz="2000" b="1" dirty="0">
                <a:latin typeface="+mn-ea"/>
                <a:ea typeface="+mn-ea"/>
              </a:rPr>
              <a:t>에게 </a:t>
            </a:r>
            <a:r>
              <a:rPr lang="ko-KR" altLang="en-US" sz="2000" b="1" dirty="0" err="1">
                <a:latin typeface="+mn-ea"/>
                <a:ea typeface="+mn-ea"/>
              </a:rPr>
              <a:t>롤에</a:t>
            </a:r>
            <a:r>
              <a:rPr lang="ko-KR" altLang="en-US" sz="2000" b="1" dirty="0">
                <a:latin typeface="+mn-ea"/>
                <a:ea typeface="+mn-ea"/>
              </a:rPr>
              <a:t> 대한 권한 부여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사용자 </a:t>
            </a:r>
            <a:r>
              <a:rPr lang="en-US" altLang="ko-KR" sz="2000" b="1" dirty="0">
                <a:latin typeface="+mn-ea"/>
                <a:ea typeface="+mn-ea"/>
              </a:rPr>
              <a:t>USER05 </a:t>
            </a:r>
            <a:r>
              <a:rPr lang="ko-KR" altLang="en-US" sz="2000" b="1" dirty="0">
                <a:latin typeface="+mn-ea"/>
                <a:ea typeface="+mn-ea"/>
              </a:rPr>
              <a:t>에게 </a:t>
            </a:r>
            <a:r>
              <a:rPr lang="ko-KR" altLang="en-US" sz="2000" b="1" dirty="0" err="1">
                <a:latin typeface="+mn-ea"/>
                <a:ea typeface="+mn-ea"/>
              </a:rPr>
              <a:t>롤에</a:t>
            </a:r>
            <a:r>
              <a:rPr lang="ko-KR" altLang="en-US" sz="2000" b="1" dirty="0">
                <a:latin typeface="+mn-ea"/>
                <a:ea typeface="+mn-ea"/>
              </a:rPr>
              <a:t> 대한 권한 부여를 마쳤으면 사용자 </a:t>
            </a:r>
            <a:r>
              <a:rPr lang="en-US" altLang="ko-KR" sz="2000" b="1" dirty="0">
                <a:latin typeface="+mn-ea"/>
                <a:ea typeface="+mn-ea"/>
              </a:rPr>
              <a:t>USER05 </a:t>
            </a:r>
            <a:r>
              <a:rPr lang="ko-KR" altLang="en-US" sz="2000" b="1" dirty="0">
                <a:latin typeface="+mn-ea"/>
                <a:ea typeface="+mn-ea"/>
              </a:rPr>
              <a:t>로 </a:t>
            </a:r>
            <a:r>
              <a:rPr lang="ko-KR" altLang="en-US" sz="2000" b="1" dirty="0" smtClean="0">
                <a:latin typeface="+mn-ea"/>
                <a:ea typeface="+mn-ea"/>
              </a:rPr>
              <a:t>      로그인하여 </a:t>
            </a:r>
            <a:r>
              <a:rPr lang="ko-KR" altLang="en-US" sz="2000" b="1" dirty="0" err="1">
                <a:latin typeface="+mn-ea"/>
                <a:ea typeface="+mn-ea"/>
              </a:rPr>
              <a:t>롤에</a:t>
            </a:r>
            <a:r>
              <a:rPr lang="ko-KR" altLang="en-US" sz="2000" b="1" dirty="0">
                <a:latin typeface="+mn-ea"/>
                <a:ea typeface="+mn-ea"/>
              </a:rPr>
              <a:t> 대한 권한이 부여되었는지 </a:t>
            </a:r>
            <a:r>
              <a:rPr lang="ko-KR" altLang="en-US" sz="2000" b="1" dirty="0" smtClean="0">
                <a:latin typeface="+mn-ea"/>
                <a:ea typeface="+mn-ea"/>
              </a:rPr>
              <a:t>확인함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65617"/>
              </p:ext>
            </p:extLst>
          </p:nvPr>
        </p:nvGraphicFramePr>
        <p:xfrm>
          <a:off x="629345" y="1772816"/>
          <a:ext cx="8632304" cy="864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system/oracle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GRANT MROLE02 TO USER05;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237033"/>
              </p:ext>
            </p:extLst>
          </p:nvPr>
        </p:nvGraphicFramePr>
        <p:xfrm>
          <a:off x="629345" y="3645024"/>
          <a:ext cx="8632304" cy="864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dirty="0" smtClean="0"/>
                        <a:t>CONN USER05/TIGER</a:t>
                      </a:r>
                    </a:p>
                    <a:p>
                      <a:pPr algn="l"/>
                      <a:r>
                        <a:rPr lang="en-US" altLang="ko-KR" sz="1800" b="0" dirty="0" smtClean="0"/>
                        <a:t>SELECT * FROM USER_ROLE_PRIVS;</a:t>
                      </a:r>
                      <a:endParaRPr lang="en-US" altLang="ko-KR" sz="1800" b="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72813032" descr="EMB000010cc1c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761" y="3654055"/>
            <a:ext cx="5525889" cy="197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8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err="1"/>
              <a:t>롤</a:t>
            </a:r>
            <a:r>
              <a:rPr lang="ko-KR" altLang="en-US" sz="2400" dirty="0"/>
              <a:t> 회수하기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롤</a:t>
            </a:r>
            <a:r>
              <a:rPr lang="ko-KR" altLang="en-US" sz="2000" b="1" dirty="0">
                <a:latin typeface="+mn-ea"/>
                <a:ea typeface="+mn-ea"/>
              </a:rPr>
              <a:t> 역시 권한처럼 사용하지 않게 되었을 경우 이를 회수할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다음은 </a:t>
            </a:r>
            <a:r>
              <a:rPr lang="ko-KR" altLang="en-US" sz="2000" b="1" dirty="0">
                <a:latin typeface="+mn-ea"/>
                <a:ea typeface="+mn-ea"/>
              </a:rPr>
              <a:t>롤을 회수하기 위한 </a:t>
            </a:r>
            <a:r>
              <a:rPr lang="en-US" altLang="ko-KR" sz="2000" b="1" dirty="0" smtClean="0">
                <a:latin typeface="+mn-ea"/>
                <a:ea typeface="+mn-ea"/>
              </a:rPr>
              <a:t>REVOKE </a:t>
            </a:r>
            <a:r>
              <a:rPr lang="en-US" altLang="ko-KR" sz="2000" b="1" dirty="0">
                <a:latin typeface="+mn-ea"/>
                <a:ea typeface="+mn-ea"/>
              </a:rPr>
              <a:t>ROLE </a:t>
            </a:r>
            <a:r>
              <a:rPr lang="ko-KR" altLang="en-US" sz="2000" b="1" dirty="0">
                <a:latin typeface="+mn-ea"/>
                <a:ea typeface="+mn-ea"/>
              </a:rPr>
              <a:t>명령어의 </a:t>
            </a:r>
            <a:r>
              <a:rPr lang="ko-KR" altLang="en-US" sz="2000" b="1" dirty="0" smtClean="0">
                <a:latin typeface="+mn-ea"/>
                <a:ea typeface="+mn-ea"/>
              </a:rPr>
              <a:t>형식임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38223"/>
              </p:ext>
            </p:extLst>
          </p:nvPr>
        </p:nvGraphicFramePr>
        <p:xfrm>
          <a:off x="629345" y="1988840"/>
          <a:ext cx="8632304" cy="864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REVOKE ROLE </a:t>
                      </a:r>
                      <a:r>
                        <a:rPr lang="en-US" altLang="ko-KR" sz="1800" i="1" dirty="0" err="1" smtClean="0"/>
                        <a:t>role_name</a:t>
                      </a:r>
                      <a:r>
                        <a:rPr lang="en-US" altLang="ko-KR" sz="1800" i="1" dirty="0" smtClean="0"/>
                        <a:t> </a:t>
                      </a:r>
                      <a:r>
                        <a:rPr lang="en-US" altLang="ko-KR" sz="1800" dirty="0" smtClean="0"/>
                        <a:t>FROM </a:t>
                      </a:r>
                      <a:r>
                        <a:rPr lang="en-US" altLang="ko-KR" sz="1800" i="1" dirty="0" err="1" smtClean="0"/>
                        <a:t>user_name</a:t>
                      </a:r>
                      <a:r>
                        <a:rPr lang="en-US" altLang="ko-KR" sz="1800" dirty="0" smtClean="0"/>
                        <a:t>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err="1"/>
              <a:t>롤</a:t>
            </a:r>
            <a:r>
              <a:rPr lang="ko-KR" altLang="en-US" sz="2400" dirty="0"/>
              <a:t> 회수하기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현재 사용자에게 부여된 </a:t>
            </a:r>
            <a:r>
              <a:rPr lang="ko-KR" altLang="en-US" sz="2000" b="1" dirty="0" err="1">
                <a:latin typeface="+mn-ea"/>
                <a:ea typeface="+mn-ea"/>
              </a:rPr>
              <a:t>롤</a:t>
            </a:r>
            <a:r>
              <a:rPr lang="ko-KR" altLang="en-US" sz="2000" b="1" dirty="0">
                <a:latin typeface="+mn-ea"/>
                <a:ea typeface="+mn-ea"/>
              </a:rPr>
              <a:t> 권한을 확인하기 위해서 다음과 같이 명령문을 </a:t>
            </a:r>
            <a:r>
              <a:rPr lang="ko-KR" altLang="en-US" sz="2000" b="1" dirty="0" smtClean="0">
                <a:latin typeface="+mn-ea"/>
                <a:ea typeface="+mn-ea"/>
              </a:rPr>
              <a:t>     수행함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227531"/>
              </p:ext>
            </p:extLst>
          </p:nvPr>
        </p:nvGraphicFramePr>
        <p:xfrm>
          <a:off x="629345" y="1916832"/>
          <a:ext cx="8632304" cy="864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USER05/TIGER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USER_ROLE_PRIVS;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73604192" descr="EMB000010cc1c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66024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3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err="1"/>
              <a:t>롤</a:t>
            </a:r>
            <a:r>
              <a:rPr lang="ko-KR" altLang="en-US" sz="2400" dirty="0"/>
              <a:t> 회수하기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28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데이터베이스 관리자로 접속한 후에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회수함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다시 </a:t>
            </a:r>
            <a:r>
              <a:rPr lang="en-US" altLang="ko-KR" sz="2000" b="1" dirty="0">
                <a:latin typeface="+mn-ea"/>
                <a:ea typeface="+mn-ea"/>
              </a:rPr>
              <a:t>USER05</a:t>
            </a:r>
            <a:r>
              <a:rPr lang="ko-KR" altLang="en-US" sz="2000" b="1" dirty="0">
                <a:latin typeface="+mn-ea"/>
                <a:ea typeface="+mn-ea"/>
              </a:rPr>
              <a:t>로 접속하여 </a:t>
            </a:r>
            <a:r>
              <a:rPr lang="en-US" altLang="ko-KR" sz="2000" b="1" dirty="0">
                <a:latin typeface="+mn-ea"/>
                <a:ea typeface="+mn-ea"/>
              </a:rPr>
              <a:t>USER05</a:t>
            </a:r>
            <a:r>
              <a:rPr lang="ko-KR" altLang="en-US" sz="2000" b="1" dirty="0">
                <a:latin typeface="+mn-ea"/>
                <a:ea typeface="+mn-ea"/>
              </a:rPr>
              <a:t>에 부여된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확인해보면 </a:t>
            </a:r>
            <a:r>
              <a:rPr lang="en-US" altLang="ko-KR" sz="2000" b="1" dirty="0">
                <a:latin typeface="+mn-ea"/>
                <a:ea typeface="+mn-ea"/>
              </a:rPr>
              <a:t>MROLE </a:t>
            </a:r>
            <a:r>
              <a:rPr lang="ko-KR" altLang="en-US" sz="2000" b="1" dirty="0" err="1">
                <a:latin typeface="+mn-ea"/>
                <a:ea typeface="+mn-ea"/>
              </a:rPr>
              <a:t>롤이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       회수된 </a:t>
            </a:r>
            <a:r>
              <a:rPr lang="ko-KR" altLang="en-US" sz="2000" b="1" dirty="0">
                <a:latin typeface="+mn-ea"/>
                <a:ea typeface="+mn-ea"/>
              </a:rPr>
              <a:t>것을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85408"/>
              </p:ext>
            </p:extLst>
          </p:nvPr>
        </p:nvGraphicFramePr>
        <p:xfrm>
          <a:off x="629345" y="1484784"/>
          <a:ext cx="8632304" cy="864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system/oracle</a:t>
                      </a:r>
                      <a:endParaRPr lang="ko-KR" altLang="en-US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REVOKE MROLE FROM USER05;</a:t>
                      </a:r>
                      <a:endParaRPr lang="ko-KR" altLang="en-US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76725"/>
              </p:ext>
            </p:extLst>
          </p:nvPr>
        </p:nvGraphicFramePr>
        <p:xfrm>
          <a:off x="629345" y="3789040"/>
          <a:ext cx="8632304" cy="864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</a:t>
                      </a:r>
                      <a:r>
                        <a:rPr lang="en-US" altLang="ko-KR" sz="1800" dirty="0" smtClean="0"/>
                        <a:t>USER05/TIGER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SELECT * FROM USER_ROLE_PRIVS;</a:t>
                      </a:r>
                      <a:endParaRPr lang="en-US" altLang="ko-KR" sz="1800" dirty="0" smtClean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2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/>
              <a:t>롤</a:t>
            </a:r>
            <a:r>
              <a:rPr lang="ko-KR" altLang="en-US" sz="2400" dirty="0"/>
              <a:t> 제거하기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사용자 </a:t>
            </a:r>
            <a:r>
              <a:rPr lang="en-US" altLang="ko-KR" sz="2000" b="1" dirty="0">
                <a:latin typeface="+mn-ea"/>
                <a:ea typeface="+mn-ea"/>
              </a:rPr>
              <a:t>USER05 </a:t>
            </a:r>
            <a:r>
              <a:rPr lang="ko-KR" altLang="en-US" sz="2000" b="1" dirty="0">
                <a:latin typeface="+mn-ea"/>
                <a:ea typeface="+mn-ea"/>
              </a:rPr>
              <a:t>에게 부여되었던 </a:t>
            </a:r>
            <a:r>
              <a:rPr lang="ko-KR" altLang="en-US" sz="2000" b="1" dirty="0" err="1">
                <a:latin typeface="+mn-ea"/>
                <a:ea typeface="+mn-ea"/>
              </a:rPr>
              <a:t>롤에</a:t>
            </a:r>
            <a:r>
              <a:rPr lang="ko-KR" altLang="en-US" sz="2000" b="1" dirty="0">
                <a:latin typeface="+mn-ea"/>
                <a:ea typeface="+mn-ea"/>
              </a:rPr>
              <a:t> 대한 권한만을 회수할 뿐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롤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MROLE02 </a:t>
            </a:r>
            <a:r>
              <a:rPr lang="ko-KR" altLang="en-US" sz="2000" b="1" dirty="0">
                <a:latin typeface="+mn-ea"/>
                <a:ea typeface="+mn-ea"/>
              </a:rPr>
              <a:t>은 아직 </a:t>
            </a:r>
            <a:r>
              <a:rPr lang="ko-KR" altLang="en-US" sz="2000" b="1" dirty="0" smtClean="0">
                <a:latin typeface="+mn-ea"/>
                <a:ea typeface="+mn-ea"/>
              </a:rPr>
              <a:t>존재함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SYSTEM </a:t>
            </a:r>
            <a:r>
              <a:rPr lang="ko-KR" altLang="en-US" sz="2000" b="1" dirty="0">
                <a:latin typeface="+mn-ea"/>
                <a:ea typeface="+mn-ea"/>
              </a:rPr>
              <a:t>계정에서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생성하였으므로 </a:t>
            </a:r>
            <a:r>
              <a:rPr lang="en-US" altLang="ko-KR" sz="2000" b="1" dirty="0">
                <a:latin typeface="+mn-ea"/>
                <a:ea typeface="+mn-ea"/>
              </a:rPr>
              <a:t>SYSTEM </a:t>
            </a:r>
            <a:r>
              <a:rPr lang="ko-KR" altLang="en-US" sz="2000" b="1" dirty="0">
                <a:latin typeface="+mn-ea"/>
                <a:ea typeface="+mn-ea"/>
              </a:rPr>
              <a:t>계정으로 접속하여 데이터 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err="1" smtClean="0">
                <a:latin typeface="+mn-ea"/>
                <a:ea typeface="+mn-ea"/>
              </a:rPr>
              <a:t>딕셔너리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USER_ROLE_PRIVS</a:t>
            </a:r>
            <a:r>
              <a:rPr lang="ko-KR" altLang="en-US" sz="2000" b="1" dirty="0">
                <a:latin typeface="+mn-ea"/>
                <a:ea typeface="+mn-ea"/>
              </a:rPr>
              <a:t>의 내용을 출력하여 </a:t>
            </a:r>
            <a:r>
              <a:rPr lang="en-US" altLang="ko-KR" sz="2000" b="1" dirty="0">
                <a:latin typeface="+mn-ea"/>
                <a:ea typeface="+mn-ea"/>
              </a:rPr>
              <a:t>MROLE02</a:t>
            </a:r>
            <a:r>
              <a:rPr lang="ko-KR" altLang="en-US" sz="2000" b="1" dirty="0">
                <a:latin typeface="+mn-ea"/>
                <a:ea typeface="+mn-ea"/>
              </a:rPr>
              <a:t>이 존재함을 </a:t>
            </a:r>
            <a:r>
              <a:rPr lang="ko-KR" altLang="en-US" sz="2000" b="1" dirty="0" smtClean="0">
                <a:latin typeface="+mn-ea"/>
                <a:ea typeface="+mn-ea"/>
              </a:rPr>
              <a:t>확인함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0973"/>
              </p:ext>
            </p:extLst>
          </p:nvPr>
        </p:nvGraphicFramePr>
        <p:xfrm>
          <a:off x="629345" y="2780928"/>
          <a:ext cx="8632304" cy="864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system/oracle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USER_ROLE_PRIVS;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173689792" descr="EMB000010cc1c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789040"/>
            <a:ext cx="533400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30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err="1"/>
              <a:t>롤이란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70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롤은</a:t>
            </a:r>
            <a:r>
              <a:rPr lang="ko-KR" altLang="en-US" sz="2000" b="1" dirty="0">
                <a:latin typeface="+mn-ea"/>
                <a:ea typeface="+mn-ea"/>
              </a:rPr>
              <a:t> 사용자에게 보다 효율적으로 권한을 부여할 수 있도록 여러 개의 권한을 묶어 놓은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사용자를 생성했으면 그 사용자에게 각종 권한을 부여해야만 생성된 사용자가 데이터베이스를 사용할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데이터베이스의 접속 </a:t>
            </a:r>
            <a:r>
              <a:rPr lang="ko-KR" altLang="en-US" sz="2000" b="1" dirty="0" smtClean="0">
                <a:latin typeface="+mn-ea"/>
                <a:ea typeface="+mn-ea"/>
              </a:rPr>
              <a:t>권한</a:t>
            </a:r>
            <a:r>
              <a:rPr lang="en-US" altLang="ko-KR" sz="2000" b="1" dirty="0" smtClean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테이블 생성 </a:t>
            </a:r>
            <a:r>
              <a:rPr lang="ko-KR" altLang="en-US" sz="2000" b="1" dirty="0" smtClean="0">
                <a:latin typeface="+mn-ea"/>
                <a:ea typeface="+mn-ea"/>
              </a:rPr>
              <a:t>권한</a:t>
            </a:r>
            <a:r>
              <a:rPr lang="en-US" altLang="ko-KR" sz="2000" b="1" dirty="0" smtClean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테이블 </a:t>
            </a:r>
            <a:r>
              <a:rPr lang="ko-KR" altLang="en-US" sz="2000" b="1" dirty="0" smtClean="0">
                <a:latin typeface="+mn-ea"/>
                <a:ea typeface="+mn-ea"/>
              </a:rPr>
              <a:t>수정</a:t>
            </a:r>
            <a:r>
              <a:rPr lang="en-US" altLang="ko-KR" sz="2000" b="1" dirty="0" smtClean="0"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latin typeface="+mn-ea"/>
                <a:ea typeface="+mn-ea"/>
              </a:rPr>
              <a:t>삭제</a:t>
            </a:r>
            <a:r>
              <a:rPr lang="en-US" altLang="ko-KR" sz="2000" b="1" dirty="0" smtClean="0"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latin typeface="+mn-ea"/>
                <a:ea typeface="+mn-ea"/>
              </a:rPr>
              <a:t>조회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등과 같은 권한은 사용자에게 기본적으로 필요한 권한들인데 사용자를 생성할 때마다 </a:t>
            </a:r>
            <a:r>
              <a:rPr lang="ko-KR" altLang="en-US" sz="2000" b="1" dirty="0" smtClean="0">
                <a:latin typeface="+mn-ea"/>
                <a:ea typeface="+mn-ea"/>
              </a:rPr>
              <a:t>일일이 이러한 </a:t>
            </a:r>
            <a:r>
              <a:rPr lang="ko-KR" altLang="en-US" sz="2000" b="1" dirty="0">
                <a:latin typeface="+mn-ea"/>
                <a:ea typeface="+mn-ea"/>
              </a:rPr>
              <a:t>권한을 부여하는 것은 </a:t>
            </a:r>
            <a:r>
              <a:rPr lang="ko-KR" altLang="en-US" sz="2000" b="1" dirty="0" smtClean="0">
                <a:latin typeface="+mn-ea"/>
                <a:ea typeface="+mn-ea"/>
              </a:rPr>
              <a:t>번거로움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다수의 </a:t>
            </a:r>
            <a:r>
              <a:rPr lang="ko-KR" altLang="en-US" sz="2000" b="1" dirty="0">
                <a:latin typeface="+mn-ea"/>
                <a:ea typeface="+mn-ea"/>
              </a:rPr>
              <a:t>사용자에게 공통적으로 필요한 권한들을 </a:t>
            </a:r>
            <a:r>
              <a:rPr lang="ko-KR" altLang="en-US" sz="2000" b="1" dirty="0" err="1">
                <a:latin typeface="+mn-ea"/>
                <a:ea typeface="+mn-ea"/>
              </a:rPr>
              <a:t>롤에</a:t>
            </a:r>
            <a:r>
              <a:rPr lang="ko-KR" altLang="en-US" sz="2000" b="1" dirty="0">
                <a:latin typeface="+mn-ea"/>
                <a:ea typeface="+mn-ea"/>
              </a:rPr>
              <a:t> 하나의 그룹으로 묶어두고 사용자에게는 특정 </a:t>
            </a:r>
            <a:r>
              <a:rPr lang="ko-KR" altLang="en-US" sz="2000" b="1" dirty="0" err="1">
                <a:latin typeface="+mn-ea"/>
                <a:ea typeface="+mn-ea"/>
              </a:rPr>
              <a:t>롤에</a:t>
            </a:r>
            <a:r>
              <a:rPr lang="ko-KR" altLang="en-US" sz="2000" b="1" dirty="0">
                <a:latin typeface="+mn-ea"/>
                <a:ea typeface="+mn-ea"/>
              </a:rPr>
              <a:t> 대한 권한 부여를 함으로서 간단하게 </a:t>
            </a:r>
            <a:r>
              <a:rPr lang="ko-KR" altLang="en-US" sz="2000" b="1" dirty="0" smtClean="0">
                <a:latin typeface="+mn-ea"/>
                <a:ea typeface="+mn-ea"/>
              </a:rPr>
              <a:t> 권한 </a:t>
            </a:r>
            <a:r>
              <a:rPr lang="ko-KR" altLang="en-US" sz="2000" b="1" dirty="0">
                <a:latin typeface="+mn-ea"/>
                <a:ea typeface="+mn-ea"/>
              </a:rPr>
              <a:t>부여를 할 수 있도록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여러 </a:t>
            </a:r>
            <a:r>
              <a:rPr lang="ko-KR" altLang="en-US" sz="2000" b="1" dirty="0">
                <a:latin typeface="+mn-ea"/>
                <a:ea typeface="+mn-ea"/>
              </a:rPr>
              <a:t>사용자에게 부여된 권한을 수정하고 싶을 때에도 일일이 사용자마다 권한을 수정하지 않고 </a:t>
            </a:r>
            <a:r>
              <a:rPr lang="ko-KR" altLang="en-US" sz="2000" b="1" dirty="0" err="1">
                <a:latin typeface="+mn-ea"/>
                <a:ea typeface="+mn-ea"/>
              </a:rPr>
              <a:t>롤만</a:t>
            </a:r>
            <a:r>
              <a:rPr lang="ko-KR" altLang="en-US" sz="2000" b="1" dirty="0">
                <a:latin typeface="+mn-ea"/>
                <a:ea typeface="+mn-ea"/>
              </a:rPr>
              <a:t> 수정하면 그 </a:t>
            </a:r>
            <a:r>
              <a:rPr lang="ko-KR" altLang="en-US" sz="2000" b="1" dirty="0" err="1">
                <a:latin typeface="+mn-ea"/>
                <a:ea typeface="+mn-ea"/>
              </a:rPr>
              <a:t>롤에</a:t>
            </a:r>
            <a:r>
              <a:rPr lang="ko-KR" altLang="en-US" sz="2000" b="1" dirty="0">
                <a:latin typeface="+mn-ea"/>
                <a:ea typeface="+mn-ea"/>
              </a:rPr>
              <a:t> 대한 권한 부여를 한 사용자들의 권한이 자동 </a:t>
            </a:r>
            <a:r>
              <a:rPr lang="ko-KR" altLang="en-US" sz="2000" b="1" dirty="0" smtClean="0">
                <a:latin typeface="+mn-ea"/>
                <a:ea typeface="+mn-ea"/>
              </a:rPr>
              <a:t>수정됨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 smtClean="0">
                <a:latin typeface="+mn-ea"/>
                <a:ea typeface="+mn-ea"/>
              </a:rPr>
              <a:t>롤을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활성화 비활성화 함으로서 일시적으로 권한을 </a:t>
            </a:r>
            <a:r>
              <a:rPr lang="ko-KR" altLang="en-US" sz="2000" b="1" dirty="0" smtClean="0">
                <a:latin typeface="+mn-ea"/>
                <a:ea typeface="+mn-ea"/>
              </a:rPr>
              <a:t>부여</a:t>
            </a:r>
            <a:r>
              <a:rPr lang="en-US" altLang="ko-KR" sz="2000" b="1" dirty="0" smtClean="0">
                <a:latin typeface="+mn-ea"/>
                <a:ea typeface="+mn-ea"/>
              </a:rPr>
              <a:t>/</a:t>
            </a:r>
            <a:r>
              <a:rPr lang="ko-KR" altLang="en-US" sz="2000" b="1" dirty="0" smtClean="0">
                <a:latin typeface="+mn-ea"/>
                <a:ea typeface="+mn-ea"/>
              </a:rPr>
              <a:t>철회할 </a:t>
            </a:r>
            <a:r>
              <a:rPr lang="ko-KR" altLang="en-US" sz="2000" b="1" dirty="0">
                <a:latin typeface="+mn-ea"/>
                <a:ea typeface="+mn-ea"/>
              </a:rPr>
              <a:t>수 있으므로 사용자 관리를 간편하고 효율적으로 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72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/>
              <a:t>롤</a:t>
            </a:r>
            <a:r>
              <a:rPr lang="ko-KR" altLang="en-US" sz="2400" dirty="0"/>
              <a:t> 제거하기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MROLE02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제거함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smtClean="0">
                <a:latin typeface="+mn-ea"/>
                <a:ea typeface="+mn-ea"/>
              </a:rPr>
              <a:t>MROLE02</a:t>
            </a:r>
            <a:r>
              <a:rPr lang="ko-KR" altLang="en-US" sz="2000" b="1" smtClean="0">
                <a:latin typeface="+mn-ea"/>
                <a:ea typeface="+mn-ea"/>
              </a:rPr>
              <a:t>을 </a:t>
            </a:r>
            <a:r>
              <a:rPr lang="ko-KR" altLang="en-US" sz="2000" b="1" dirty="0">
                <a:latin typeface="+mn-ea"/>
                <a:ea typeface="+mn-ea"/>
              </a:rPr>
              <a:t>제거한 후 </a:t>
            </a:r>
            <a:r>
              <a:rPr lang="en-US" altLang="ko-KR" sz="2000" b="1" dirty="0">
                <a:latin typeface="+mn-ea"/>
                <a:ea typeface="+mn-ea"/>
              </a:rPr>
              <a:t>USER_ROLE_PRIVS </a:t>
            </a:r>
            <a:r>
              <a:rPr lang="ko-KR" altLang="en-US" sz="2000" b="1" dirty="0">
                <a:latin typeface="+mn-ea"/>
                <a:ea typeface="+mn-ea"/>
              </a:rPr>
              <a:t>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딕셔너리를</a:t>
            </a:r>
            <a:r>
              <a:rPr lang="ko-KR" altLang="en-US" sz="2000" b="1" dirty="0">
                <a:latin typeface="+mn-ea"/>
                <a:ea typeface="+mn-ea"/>
              </a:rPr>
              <a:t> 살펴보면 </a:t>
            </a:r>
            <a:r>
              <a:rPr lang="en-US" altLang="ko-KR" sz="2000" b="1" dirty="0">
                <a:latin typeface="+mn-ea"/>
                <a:ea typeface="+mn-ea"/>
              </a:rPr>
              <a:t>MROLE02</a:t>
            </a:r>
            <a:r>
              <a:rPr lang="ko-KR" altLang="en-US" sz="2000" b="1" dirty="0">
                <a:latin typeface="+mn-ea"/>
                <a:ea typeface="+mn-ea"/>
              </a:rPr>
              <a:t>이 나타나지 </a:t>
            </a:r>
            <a:r>
              <a:rPr lang="ko-KR" altLang="en-US" sz="2000" b="1" dirty="0" smtClean="0">
                <a:latin typeface="+mn-ea"/>
                <a:ea typeface="+mn-ea"/>
              </a:rPr>
              <a:t>않음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8955"/>
              </p:ext>
            </p:extLst>
          </p:nvPr>
        </p:nvGraphicFramePr>
        <p:xfrm>
          <a:off x="629345" y="2265337"/>
          <a:ext cx="8632304" cy="864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SHOW USER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DROP ROLE MROLE02;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USER_ROLE_PRIVS;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73381120" descr="EMB000010cc1c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273449"/>
            <a:ext cx="6400800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8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 err="1"/>
              <a:t>롤의</a:t>
            </a:r>
            <a:r>
              <a:rPr lang="ko-KR" altLang="en-US" sz="2400" dirty="0"/>
              <a:t> 장점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이번에는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사용하여 권한 </a:t>
            </a:r>
            <a:r>
              <a:rPr lang="ko-KR" altLang="en-US" sz="2000" b="1" dirty="0" err="1">
                <a:latin typeface="+mn-ea"/>
                <a:ea typeface="+mn-ea"/>
              </a:rPr>
              <a:t>부여함으로서</a:t>
            </a:r>
            <a:r>
              <a:rPr lang="ko-KR" altLang="en-US" sz="2000" b="1" dirty="0">
                <a:latin typeface="+mn-ea"/>
                <a:ea typeface="+mn-ea"/>
              </a:rPr>
              <a:t> 생기는 장점에 대해서 </a:t>
            </a:r>
            <a:r>
              <a:rPr lang="ko-KR" altLang="en-US" sz="2000" b="1" dirty="0" smtClean="0">
                <a:latin typeface="+mn-ea"/>
                <a:ea typeface="+mn-ea"/>
              </a:rPr>
              <a:t>살펴보겠음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시스템권한이나 객체 권한을 사용자마다 일일이 부여하게 되면 </a:t>
            </a:r>
            <a:r>
              <a:rPr lang="ko-KR" altLang="en-US" sz="2000" b="1" dirty="0" smtClean="0">
                <a:latin typeface="+mn-ea"/>
                <a:ea typeface="+mn-ea"/>
              </a:rPr>
              <a:t>번거로움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0" name="_x173381200" descr="DRW000010cc1c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59944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_x173381200" descr="DRW000010cc1c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81400"/>
            <a:ext cx="599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_x173381200" descr="DRW000010cc1cb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29200"/>
            <a:ext cx="599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8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 err="1"/>
              <a:t>롤의</a:t>
            </a:r>
            <a:r>
              <a:rPr lang="ko-KR" altLang="en-US" sz="2400" dirty="0"/>
              <a:t> 장점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3</a:t>
            </a:r>
            <a:r>
              <a:rPr lang="ko-KR" altLang="en-US" sz="2000" b="1" dirty="0">
                <a:latin typeface="+mn-ea"/>
                <a:ea typeface="+mn-ea"/>
              </a:rPr>
              <a:t>명의 사용자에게 일일이 권한 부여하는 명령어를 부여하려면 굉장히 </a:t>
            </a:r>
            <a:r>
              <a:rPr lang="ko-KR" altLang="en-US" sz="2000" b="1" dirty="0" smtClean="0">
                <a:latin typeface="+mn-ea"/>
                <a:ea typeface="+mn-ea"/>
              </a:rPr>
              <a:t>번거로움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이러한 단점을 </a:t>
            </a:r>
            <a:r>
              <a:rPr lang="ko-KR" altLang="en-US" sz="2000" b="1" dirty="0" err="1">
                <a:latin typeface="+mn-ea"/>
                <a:ea typeface="+mn-ea"/>
              </a:rPr>
              <a:t>롤로</a:t>
            </a:r>
            <a:r>
              <a:rPr lang="ko-KR" altLang="en-US" sz="2000" b="1" dirty="0">
                <a:latin typeface="+mn-ea"/>
                <a:ea typeface="+mn-ea"/>
              </a:rPr>
              <a:t> 보안할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우선 </a:t>
            </a:r>
            <a:r>
              <a:rPr lang="ko-KR" altLang="en-US" sz="2000" b="1" dirty="0" err="1">
                <a:latin typeface="+mn-ea"/>
                <a:ea typeface="+mn-ea"/>
              </a:rPr>
              <a:t>롤에</a:t>
            </a:r>
            <a:r>
              <a:rPr lang="ko-KR" altLang="en-US" sz="2000" b="1" dirty="0">
                <a:latin typeface="+mn-ea"/>
                <a:ea typeface="+mn-ea"/>
              </a:rPr>
              <a:t> 시스템 권한과 객체 권한을 </a:t>
            </a:r>
            <a:r>
              <a:rPr lang="ko-KR" altLang="en-US" sz="2000" b="1" dirty="0" smtClean="0">
                <a:latin typeface="+mn-ea"/>
                <a:ea typeface="+mn-ea"/>
              </a:rPr>
              <a:t>      부여함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그런 후에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사용자에 대해 권한 </a:t>
            </a:r>
            <a:r>
              <a:rPr lang="ko-KR" altLang="en-US" sz="2000" b="1" dirty="0" err="1">
                <a:latin typeface="+mn-ea"/>
                <a:ea typeface="+mn-ea"/>
              </a:rPr>
              <a:t>부여함으로서</a:t>
            </a:r>
            <a:r>
              <a:rPr lang="ko-KR" altLang="en-US" sz="2000" b="1" dirty="0">
                <a:latin typeface="+mn-ea"/>
                <a:ea typeface="+mn-ea"/>
              </a:rPr>
              <a:t> 작업을 간소화할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9" name="_x175579496" descr="DRW000010cc1c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76872"/>
            <a:ext cx="58023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_x175579416" descr="DRW000010cc1cc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21088"/>
            <a:ext cx="59436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8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72236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6.1 </a:t>
            </a:r>
            <a:r>
              <a:rPr lang="ko-KR" altLang="en-US" sz="2400" dirty="0"/>
              <a:t>디폴트 </a:t>
            </a:r>
            <a:r>
              <a:rPr lang="ko-KR" altLang="en-US" sz="2400" dirty="0" err="1"/>
              <a:t>롤을</a:t>
            </a:r>
            <a:r>
              <a:rPr lang="ko-KR" altLang="en-US" sz="2400" dirty="0"/>
              <a:t> 생성하여 여러 사용자에게 부여하기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60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롤에</a:t>
            </a:r>
            <a:r>
              <a:rPr lang="ko-KR" altLang="en-US" sz="2000" b="1" dirty="0">
                <a:latin typeface="+mn-ea"/>
                <a:ea typeface="+mn-ea"/>
              </a:rPr>
              <a:t> 시스템 권한과 객체 권한을 부여한 후에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사용자에게 권한을 </a:t>
            </a:r>
            <a:r>
              <a:rPr lang="ko-KR" altLang="en-US" sz="2000" b="1" dirty="0" err="1">
                <a:latin typeface="+mn-ea"/>
                <a:ea typeface="+mn-ea"/>
              </a:rPr>
              <a:t>부여함으로서</a:t>
            </a:r>
            <a:r>
              <a:rPr lang="ko-KR" altLang="en-US" sz="2000" b="1" dirty="0">
                <a:latin typeface="+mn-ea"/>
                <a:ea typeface="+mn-ea"/>
              </a:rPr>
              <a:t> 작업을 </a:t>
            </a:r>
            <a:r>
              <a:rPr lang="ko-KR" altLang="en-US" sz="2000" b="1" dirty="0" smtClean="0">
                <a:latin typeface="+mn-ea"/>
                <a:ea typeface="+mn-ea"/>
              </a:rPr>
              <a:t>간소화함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데이터베이스 관리자로 접속하여 </a:t>
            </a:r>
            <a:r>
              <a:rPr lang="ko-KR" altLang="en-US" sz="2000" b="1" dirty="0" err="1">
                <a:latin typeface="+mn-ea"/>
                <a:ea typeface="+mn-ea"/>
              </a:rPr>
              <a:t>롤</a:t>
            </a:r>
            <a:r>
              <a:rPr lang="en-US" altLang="ko-KR" sz="2000" b="1" dirty="0">
                <a:latin typeface="+mn-ea"/>
                <a:ea typeface="+mn-ea"/>
              </a:rPr>
              <a:t>(DEF_ROLE)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생성된 </a:t>
            </a:r>
            <a:r>
              <a:rPr lang="ko-KR" altLang="en-US" sz="2000" b="1" dirty="0" err="1">
                <a:latin typeface="+mn-ea"/>
                <a:ea typeface="+mn-ea"/>
              </a:rPr>
              <a:t>롤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DEF_ROLE</a:t>
            </a:r>
            <a:r>
              <a:rPr lang="ko-KR" altLang="en-US" sz="2000" b="1" dirty="0">
                <a:latin typeface="+mn-ea"/>
                <a:ea typeface="+mn-ea"/>
              </a:rPr>
              <a:t>에 시스템 권한인 </a:t>
            </a:r>
            <a:r>
              <a:rPr lang="en-US" altLang="ko-KR" sz="2000" b="1" dirty="0">
                <a:latin typeface="+mn-ea"/>
                <a:ea typeface="+mn-ea"/>
              </a:rPr>
              <a:t>CREATE SESSION</a:t>
            </a:r>
            <a:r>
              <a:rPr lang="ko-KR" altLang="en-US" sz="2000" b="1" dirty="0">
                <a:latin typeface="+mn-ea"/>
                <a:ea typeface="+mn-ea"/>
              </a:rPr>
              <a:t>과 </a:t>
            </a:r>
            <a:r>
              <a:rPr lang="en-US" altLang="ko-KR" sz="2000" b="1" dirty="0">
                <a:latin typeface="+mn-ea"/>
                <a:ea typeface="+mn-ea"/>
              </a:rPr>
              <a:t>CREATE TABLE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부여</a:t>
            </a:r>
            <a:r>
              <a:rPr lang="ko-KR" altLang="en-US" sz="2000" b="1" dirty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생성된 </a:t>
            </a:r>
            <a:r>
              <a:rPr lang="ko-KR" altLang="en-US" sz="2000" b="1" dirty="0" err="1">
                <a:latin typeface="+mn-ea"/>
                <a:ea typeface="+mn-ea"/>
              </a:rPr>
              <a:t>롤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DEF_ROLE</a:t>
            </a:r>
            <a:r>
              <a:rPr lang="ko-KR" altLang="en-US" sz="2000" b="1" dirty="0">
                <a:latin typeface="+mn-ea"/>
                <a:ea typeface="+mn-ea"/>
              </a:rPr>
              <a:t>에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사용자로 접속해서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테이블을 수정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삭제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조회할 수 있도록 객체 권한을 </a:t>
            </a:r>
            <a:r>
              <a:rPr lang="ko-KR" altLang="en-US" sz="2000" b="1" dirty="0" smtClean="0">
                <a:latin typeface="+mn-ea"/>
                <a:ea typeface="+mn-ea"/>
              </a:rPr>
              <a:t>부여함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00228"/>
              </p:ext>
            </p:extLst>
          </p:nvPr>
        </p:nvGraphicFramePr>
        <p:xfrm>
          <a:off x="629345" y="1988840"/>
          <a:ext cx="8632304" cy="6480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system/oracle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CREATE ROLE DEF_ROLE;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4645"/>
              </p:ext>
            </p:extLst>
          </p:nvPr>
        </p:nvGraphicFramePr>
        <p:xfrm>
          <a:off x="629345" y="3645024"/>
          <a:ext cx="8632304" cy="6480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GRANT CREATE SESSION TO DEF_ROLE;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GRANT CREATE TABLE TO DEF_ROLE;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910603"/>
              </p:ext>
            </p:extLst>
          </p:nvPr>
        </p:nvGraphicFramePr>
        <p:xfrm>
          <a:off x="629345" y="5157192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</a:t>
                      </a:r>
                      <a:r>
                        <a:rPr lang="en-US" altLang="ko-KR" sz="1800" dirty="0" err="1" smtClean="0"/>
                        <a:t>scott</a:t>
                      </a:r>
                      <a:r>
                        <a:rPr lang="en-US" altLang="ko-KR" sz="1800" dirty="0" smtClean="0"/>
                        <a:t>/tiger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GRANT UPDATE ON EMP TO DEF_ROLE;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GRANT DELETE ON EMP TO DEF_ROLE;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GRANT SELECT ON EMP TO DEF_ROLE;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7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72236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6.1 </a:t>
            </a:r>
            <a:r>
              <a:rPr lang="ko-KR" altLang="en-US" sz="2400" dirty="0"/>
              <a:t>디폴트 </a:t>
            </a:r>
            <a:r>
              <a:rPr lang="ko-KR" altLang="en-US" sz="2400" dirty="0" err="1"/>
              <a:t>롤을</a:t>
            </a:r>
            <a:r>
              <a:rPr lang="ko-KR" altLang="en-US" sz="2400" dirty="0"/>
              <a:t> 생성하여 여러 사용자에게 부여하기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4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데이터베이스 관리자인 </a:t>
            </a:r>
            <a:r>
              <a:rPr lang="en-US" altLang="ko-KR" sz="2000" b="1" dirty="0">
                <a:latin typeface="+mn-ea"/>
                <a:ea typeface="+mn-ea"/>
              </a:rPr>
              <a:t>SYSTEM</a:t>
            </a:r>
            <a:r>
              <a:rPr lang="ko-KR" altLang="en-US" sz="2000" b="1" dirty="0">
                <a:latin typeface="+mn-ea"/>
                <a:ea typeface="+mn-ea"/>
              </a:rPr>
              <a:t>으로 접속해서 사용자 계정을 </a:t>
            </a:r>
            <a:r>
              <a:rPr lang="en-US" altLang="ko-KR" sz="2000" b="1" dirty="0">
                <a:latin typeface="+mn-ea"/>
                <a:ea typeface="+mn-ea"/>
              </a:rPr>
              <a:t>3</a:t>
            </a:r>
            <a:r>
              <a:rPr lang="ko-KR" altLang="en-US" sz="2000" b="1" dirty="0">
                <a:latin typeface="+mn-ea"/>
                <a:ea typeface="+mn-ea"/>
              </a:rPr>
              <a:t>개 </a:t>
            </a:r>
            <a:r>
              <a:rPr lang="ko-KR" altLang="en-US" sz="2000" b="1" dirty="0" smtClean="0">
                <a:latin typeface="+mn-ea"/>
                <a:ea typeface="+mn-ea"/>
              </a:rPr>
              <a:t>만듦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생성된 </a:t>
            </a:r>
            <a:r>
              <a:rPr lang="ko-KR" altLang="en-US" sz="2000" b="1" dirty="0">
                <a:latin typeface="+mn-ea"/>
                <a:ea typeface="+mn-ea"/>
              </a:rPr>
              <a:t>사용자 계정에 각각 </a:t>
            </a:r>
            <a:r>
              <a:rPr lang="en-US" altLang="ko-KR" sz="2000" b="1" dirty="0">
                <a:latin typeface="+mn-ea"/>
                <a:ea typeface="+mn-ea"/>
              </a:rPr>
              <a:t>DEF_ROLE</a:t>
            </a:r>
            <a:r>
              <a:rPr lang="ko-KR" altLang="en-US" sz="2000" b="1" dirty="0">
                <a:latin typeface="+mn-ea"/>
                <a:ea typeface="+mn-ea"/>
              </a:rPr>
              <a:t>에 대한 권한 설정을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32619"/>
              </p:ext>
            </p:extLst>
          </p:nvPr>
        </p:nvGraphicFramePr>
        <p:xfrm>
          <a:off x="629345" y="1268760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system/oracle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CREATE </a:t>
                      </a:r>
                      <a:r>
                        <a:rPr lang="en-US" altLang="ko-KR" sz="1800" dirty="0" smtClean="0"/>
                        <a:t>USER USERA1 IDENTIFIED BY tiger;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CREATE USER USERA2 IDENTIFIED BY tiger;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CREATE USER USERA3 IDENTIFIED BY tiger;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210204"/>
              </p:ext>
            </p:extLst>
          </p:nvPr>
        </p:nvGraphicFramePr>
        <p:xfrm>
          <a:off x="629345" y="2996952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GRANT DEF_ROLE TO USERA1;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GRANT DEF_ROLE TO USERA2;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GRANT DEF_ROLE TO USERA3;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6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72236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6.1 </a:t>
            </a:r>
            <a:r>
              <a:rPr lang="ko-KR" altLang="en-US" sz="2400" dirty="0"/>
              <a:t>디폴트 </a:t>
            </a:r>
            <a:r>
              <a:rPr lang="ko-KR" altLang="en-US" sz="2400" dirty="0" err="1"/>
              <a:t>롤을</a:t>
            </a:r>
            <a:r>
              <a:rPr lang="ko-KR" altLang="en-US" sz="2400" dirty="0"/>
              <a:t> 생성하여 여러 사용자에게 부여하기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16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ROLE_SYS_PRIVS</a:t>
            </a:r>
            <a:r>
              <a:rPr lang="ko-KR" altLang="en-US" sz="2000" b="1" dirty="0">
                <a:latin typeface="+mn-ea"/>
                <a:ea typeface="+mn-ea"/>
              </a:rPr>
              <a:t>은 시스템 권한에 대한 정보를 저장한 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딕셔너리이고</a:t>
            </a:r>
            <a:r>
              <a:rPr lang="en-US" altLang="ko-KR" sz="2000" b="1" dirty="0">
                <a:latin typeface="+mn-ea"/>
                <a:ea typeface="+mn-ea"/>
              </a:rPr>
              <a:t>, ROLE_TAB_PRIVS</a:t>
            </a:r>
            <a:r>
              <a:rPr lang="ko-KR" altLang="en-US" sz="2000" b="1" dirty="0">
                <a:latin typeface="+mn-ea"/>
                <a:ea typeface="+mn-ea"/>
              </a:rPr>
              <a:t>은 객체 권한에 대한 정보를 저장한 데이터 </a:t>
            </a:r>
            <a:r>
              <a:rPr lang="ko-KR" altLang="en-US" sz="2000" b="1" dirty="0" err="1" smtClean="0">
                <a:latin typeface="+mn-ea"/>
                <a:ea typeface="+mn-ea"/>
              </a:rPr>
              <a:t>딕셔너리임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두 </a:t>
            </a:r>
            <a:r>
              <a:rPr lang="ko-KR" altLang="en-US" sz="2000" b="1" dirty="0">
                <a:latin typeface="+mn-ea"/>
                <a:ea typeface="+mn-ea"/>
              </a:rPr>
              <a:t>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딕셔너리의</a:t>
            </a:r>
            <a:r>
              <a:rPr lang="ko-KR" altLang="en-US" sz="2000" b="1" dirty="0">
                <a:latin typeface="+mn-ea"/>
                <a:ea typeface="+mn-ea"/>
              </a:rPr>
              <a:t> 내용을 </a:t>
            </a:r>
            <a:r>
              <a:rPr lang="ko-KR" altLang="en-US" sz="2000" b="1" dirty="0" err="1">
                <a:latin typeface="+mn-ea"/>
                <a:ea typeface="+mn-ea"/>
              </a:rPr>
              <a:t>출력함으로서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롤에</a:t>
            </a:r>
            <a:r>
              <a:rPr lang="ko-KR" altLang="en-US" sz="2000" b="1" dirty="0">
                <a:latin typeface="+mn-ea"/>
                <a:ea typeface="+mn-ea"/>
              </a:rPr>
              <a:t> 권한 설정이 제대로 </a:t>
            </a:r>
            <a:r>
              <a:rPr lang="ko-KR" altLang="en-US" sz="2000" b="1" dirty="0" smtClean="0">
                <a:latin typeface="+mn-ea"/>
                <a:ea typeface="+mn-ea"/>
              </a:rPr>
              <a:t>되어       </a:t>
            </a:r>
            <a:r>
              <a:rPr lang="ko-KR" altLang="en-US" sz="2000" b="1" dirty="0">
                <a:latin typeface="+mn-ea"/>
                <a:ea typeface="+mn-ea"/>
              </a:rPr>
              <a:t>있는지 </a:t>
            </a:r>
            <a:r>
              <a:rPr lang="ko-KR" altLang="en-US" sz="2000" b="1" dirty="0" smtClean="0">
                <a:latin typeface="+mn-ea"/>
                <a:ea typeface="+mn-ea"/>
              </a:rPr>
              <a:t>확인함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11523"/>
              </p:ext>
            </p:extLst>
          </p:nvPr>
        </p:nvGraphicFramePr>
        <p:xfrm>
          <a:off x="629345" y="2204864"/>
          <a:ext cx="8632304" cy="64807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SELECT * FROM ROLE_SYS_PRIVS WHERE ROLE='DEF_ROLE';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ROLE_TAB_PRIVS WHERE ROLE='DEF_ROLE';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4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err="1"/>
              <a:t>롤의</a:t>
            </a:r>
            <a:r>
              <a:rPr lang="ko-KR" altLang="en-US" sz="2400" dirty="0"/>
              <a:t> 종류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롤은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오라클</a:t>
            </a:r>
            <a:r>
              <a:rPr lang="ko-KR" altLang="en-US" sz="2000" b="1" dirty="0">
                <a:latin typeface="+mn-ea"/>
                <a:ea typeface="+mn-ea"/>
              </a:rPr>
              <a:t> 데이터베이스를 설치하면 기본적으로 제공되는 사전 정의된 </a:t>
            </a:r>
            <a:r>
              <a:rPr lang="ko-KR" altLang="en-US" sz="2000" b="1" dirty="0" err="1">
                <a:latin typeface="+mn-ea"/>
                <a:ea typeface="+mn-ea"/>
              </a:rPr>
              <a:t>롤과</a:t>
            </a:r>
            <a:r>
              <a:rPr lang="ko-KR" altLang="en-US" sz="2000" b="1" dirty="0">
                <a:latin typeface="+mn-ea"/>
                <a:ea typeface="+mn-ea"/>
              </a:rPr>
              <a:t> 사용자가 정의한 </a:t>
            </a:r>
            <a:r>
              <a:rPr lang="ko-KR" altLang="en-US" sz="2000" b="1" dirty="0" err="1">
                <a:latin typeface="+mn-ea"/>
                <a:ea typeface="+mn-ea"/>
              </a:rPr>
              <a:t>롤로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구분됨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84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2.1 </a:t>
            </a:r>
            <a:r>
              <a:rPr lang="ko-KR" altLang="en-US" sz="2400" dirty="0" smtClean="0"/>
              <a:t>사전 </a:t>
            </a:r>
            <a:r>
              <a:rPr lang="ko-KR" altLang="en-US" sz="2400" dirty="0"/>
              <a:t>정의된 </a:t>
            </a:r>
            <a:r>
              <a:rPr lang="ko-KR" altLang="en-US" sz="2400" dirty="0" err="1"/>
              <a:t>롤의</a:t>
            </a:r>
            <a:r>
              <a:rPr lang="ko-KR" altLang="en-US" sz="2400" dirty="0"/>
              <a:t> 종류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1452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다음은 </a:t>
            </a:r>
            <a:r>
              <a:rPr lang="ko-KR" altLang="en-US" sz="2000" b="1" dirty="0">
                <a:latin typeface="+mn-ea"/>
                <a:ea typeface="+mn-ea"/>
              </a:rPr>
              <a:t>사전 정의된 시스템에서 제공해주는 </a:t>
            </a:r>
            <a:r>
              <a:rPr lang="ko-KR" altLang="en-US" sz="2000" b="1" dirty="0" err="1" smtClean="0">
                <a:latin typeface="+mn-ea"/>
                <a:ea typeface="+mn-ea"/>
              </a:rPr>
              <a:t>롤임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CONNECT </a:t>
            </a:r>
            <a:r>
              <a:rPr lang="ko-KR" altLang="en-US" sz="2000" b="1" dirty="0" err="1">
                <a:latin typeface="+mn-ea"/>
                <a:ea typeface="+mn-ea"/>
              </a:rPr>
              <a:t>롤</a:t>
            </a:r>
            <a:endParaRPr lang="ko-KR" altLang="en-US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사용자가 데이터베이스에 접속 가능하도록 하기 위해서 다음과 같이 가장 기본적인 시스템 권한 </a:t>
            </a:r>
            <a:r>
              <a:rPr lang="en-US" altLang="ko-KR" sz="2000" b="1" dirty="0">
                <a:latin typeface="+mn-ea"/>
                <a:ea typeface="+mn-ea"/>
              </a:rPr>
              <a:t>8</a:t>
            </a:r>
            <a:r>
              <a:rPr lang="ko-KR" altLang="en-US" sz="2000" b="1" dirty="0">
                <a:latin typeface="+mn-ea"/>
                <a:ea typeface="+mn-ea"/>
              </a:rPr>
              <a:t>가지를 묶어 </a:t>
            </a:r>
            <a:r>
              <a:rPr lang="ko-KR" altLang="en-US" sz="2000" b="1" dirty="0" smtClean="0">
                <a:latin typeface="+mn-ea"/>
                <a:ea typeface="+mn-ea"/>
              </a:rPr>
              <a:t>놓았음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RESOURCE </a:t>
            </a:r>
            <a:r>
              <a:rPr lang="ko-KR" altLang="en-US" sz="2000" b="1" dirty="0" err="1" smtClean="0">
                <a:latin typeface="+mn-ea"/>
                <a:ea typeface="+mn-ea"/>
              </a:rPr>
              <a:t>롤</a:t>
            </a:r>
            <a:endParaRPr lang="ko-KR" altLang="en-US" sz="2000" b="1" dirty="0" smtClean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사용자가 객체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 smtClean="0">
                <a:latin typeface="+mn-ea"/>
                <a:ea typeface="+mn-ea"/>
              </a:rPr>
              <a:t>테이블</a:t>
            </a:r>
            <a:r>
              <a:rPr lang="en-US" altLang="ko-KR" sz="2000" b="1" dirty="0" smtClean="0">
                <a:latin typeface="+mn-ea"/>
                <a:ea typeface="+mn-ea"/>
              </a:rPr>
              <a:t>, </a:t>
            </a:r>
            <a:r>
              <a:rPr lang="ko-KR" altLang="en-US" sz="2000" b="1" dirty="0" err="1" smtClean="0">
                <a:latin typeface="+mn-ea"/>
                <a:ea typeface="+mn-ea"/>
              </a:rPr>
              <a:t>뷰</a:t>
            </a:r>
            <a:r>
              <a:rPr lang="en-US" altLang="ko-KR" sz="2000" b="1" dirty="0" smtClean="0"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latin typeface="+mn-ea"/>
                <a:ea typeface="+mn-ea"/>
              </a:rPr>
              <a:t>인덱스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  <a:r>
              <a:rPr lang="ko-KR" altLang="en-US" sz="2000" b="1" dirty="0" smtClean="0">
                <a:latin typeface="+mn-ea"/>
                <a:ea typeface="+mn-ea"/>
              </a:rPr>
              <a:t>를 생성할 수 있도록 하기 위해서 시스템   권한을 묶어 놓았음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DBA </a:t>
            </a:r>
            <a:r>
              <a:rPr lang="ko-KR" altLang="en-US" sz="2000" b="1" dirty="0" err="1">
                <a:latin typeface="+mn-ea"/>
                <a:ea typeface="+mn-ea"/>
              </a:rPr>
              <a:t>롤</a:t>
            </a:r>
            <a:endParaRPr lang="ko-KR" altLang="en-US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사용자들이 소유한 </a:t>
            </a:r>
            <a:r>
              <a:rPr lang="ko-KR" altLang="en-US" sz="2000" b="1" dirty="0" smtClean="0">
                <a:latin typeface="+mn-ea"/>
                <a:ea typeface="+mn-ea"/>
              </a:rPr>
              <a:t>데이터베이스 객체를 </a:t>
            </a:r>
            <a:r>
              <a:rPr lang="ko-KR" altLang="en-US" sz="2000" b="1" dirty="0">
                <a:latin typeface="+mn-ea"/>
                <a:ea typeface="+mn-ea"/>
              </a:rPr>
              <a:t>관리하고 사용자들을 </a:t>
            </a:r>
            <a:r>
              <a:rPr lang="ko-KR" altLang="en-US" sz="2000" b="1" dirty="0" smtClean="0">
                <a:latin typeface="+mn-ea"/>
                <a:ea typeface="+mn-ea"/>
              </a:rPr>
              <a:t>작성하고      </a:t>
            </a:r>
            <a:r>
              <a:rPr lang="ko-KR" altLang="en-US" sz="2000" b="1" dirty="0">
                <a:latin typeface="+mn-ea"/>
                <a:ea typeface="+mn-ea"/>
              </a:rPr>
              <a:t>변경하고 제거할 수 있도록 하는 모든 권한을 </a:t>
            </a:r>
            <a:r>
              <a:rPr lang="ko-KR" altLang="en-US" sz="2000" b="1" dirty="0" smtClean="0">
                <a:latin typeface="+mn-ea"/>
                <a:ea typeface="+mn-ea"/>
              </a:rPr>
              <a:t>가짐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즉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시스템 자원을 </a:t>
            </a:r>
            <a:r>
              <a:rPr lang="ko-KR" altLang="en-US" sz="2000" b="1" dirty="0" smtClean="0">
                <a:latin typeface="+mn-ea"/>
                <a:ea typeface="+mn-ea"/>
              </a:rPr>
              <a:t>무제한적으로 </a:t>
            </a:r>
            <a:r>
              <a:rPr lang="ko-KR" altLang="en-US" sz="2000" b="1" dirty="0">
                <a:latin typeface="+mn-ea"/>
                <a:ea typeface="+mn-ea"/>
              </a:rPr>
              <a:t>사용하며 시스템 관리에 필요한 모든 권한을 부여할 수 있는 강력한 권한을 보유한 </a:t>
            </a:r>
            <a:r>
              <a:rPr lang="ko-KR" altLang="en-US" sz="2000" b="1" dirty="0" err="1" smtClean="0">
                <a:latin typeface="+mn-ea"/>
                <a:ea typeface="+mn-ea"/>
              </a:rPr>
              <a:t>롤임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52201"/>
              </p:ext>
            </p:extLst>
          </p:nvPr>
        </p:nvGraphicFramePr>
        <p:xfrm>
          <a:off x="633673" y="2331788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>
                        <a:lnSpc>
                          <a:spcPts val="1900"/>
                        </a:lnSpc>
                      </a:pPr>
                      <a:r>
                        <a:rPr lang="en-US" altLang="ko-KR" sz="1800" dirty="0" smtClean="0"/>
                        <a:t>ALTER SESSION, CREATE CLUSTER, CREATE DATABASE LINK,</a:t>
                      </a:r>
                    </a:p>
                    <a:p>
                      <a:pPr algn="l">
                        <a:lnSpc>
                          <a:spcPts val="1900"/>
                        </a:lnSpc>
                      </a:pPr>
                      <a:r>
                        <a:rPr lang="en-US" altLang="ko-KR" sz="1800" dirty="0" smtClean="0"/>
                        <a:t>CREATE SEQUENCE, CREATE SESSION, CREATE SYNONYM, </a:t>
                      </a:r>
                    </a:p>
                    <a:p>
                      <a:pPr algn="l">
                        <a:lnSpc>
                          <a:spcPts val="1900"/>
                        </a:lnSpc>
                      </a:pPr>
                      <a:r>
                        <a:rPr lang="en-US" altLang="ko-KR" sz="1800" dirty="0" smtClean="0"/>
                        <a:t>CREATE TABLE, CREATE VIEW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68806"/>
              </p:ext>
            </p:extLst>
          </p:nvPr>
        </p:nvGraphicFramePr>
        <p:xfrm>
          <a:off x="629345" y="4293096"/>
          <a:ext cx="8632304" cy="72008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CLUSTER, CREATE PROCEDURE, CREATE SEQUENCE, 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CREATE TABLE, CREATE TRIGGER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1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2.2 </a:t>
            </a:r>
            <a:r>
              <a:rPr lang="ko-KR" altLang="en-US" sz="2400" dirty="0" err="1" smtClean="0"/>
              <a:t>롤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부여하기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일반적으로 데이터베이스 관리자는 새로운 사용자를 생성할 때 </a:t>
            </a:r>
            <a:r>
              <a:rPr lang="en-US" altLang="ko-KR" sz="2000" b="1" dirty="0">
                <a:latin typeface="+mn-ea"/>
                <a:ea typeface="+mn-ea"/>
              </a:rPr>
              <a:t>CONNECT </a:t>
            </a:r>
            <a:r>
              <a:rPr lang="ko-KR" altLang="en-US" sz="2000" b="1" dirty="0" err="1">
                <a:latin typeface="+mn-ea"/>
                <a:ea typeface="+mn-ea"/>
              </a:rPr>
              <a:t>롤과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RESOURCE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부여함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USER04 </a:t>
            </a:r>
            <a:r>
              <a:rPr lang="ko-KR" altLang="en-US" sz="2000" b="1" dirty="0">
                <a:latin typeface="+mn-ea"/>
                <a:ea typeface="+mn-ea"/>
              </a:rPr>
              <a:t>사용자를 생성하여 </a:t>
            </a:r>
            <a:r>
              <a:rPr lang="en-US" altLang="ko-KR" sz="2000" b="1" dirty="0">
                <a:latin typeface="+mn-ea"/>
                <a:ea typeface="+mn-ea"/>
              </a:rPr>
              <a:t>CONNECT </a:t>
            </a:r>
            <a:r>
              <a:rPr lang="ko-KR" altLang="en-US" sz="2000" b="1" dirty="0" err="1">
                <a:latin typeface="+mn-ea"/>
                <a:ea typeface="+mn-ea"/>
              </a:rPr>
              <a:t>롤과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RESOURCE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부여함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우선 데이터베이스 관리자로 </a:t>
            </a:r>
            <a:r>
              <a:rPr lang="ko-KR" altLang="en-US" sz="2000" b="1" dirty="0" smtClean="0">
                <a:latin typeface="+mn-ea"/>
                <a:ea typeface="+mn-ea"/>
              </a:rPr>
              <a:t>접속함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새롭게 </a:t>
            </a:r>
            <a:r>
              <a:rPr lang="ko-KR" altLang="en-US" sz="2000" b="1" dirty="0">
                <a:latin typeface="+mn-ea"/>
                <a:ea typeface="+mn-ea"/>
              </a:rPr>
              <a:t>사용자를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생성된 </a:t>
            </a:r>
            <a:r>
              <a:rPr lang="ko-KR" altLang="en-US" sz="2000" b="1" dirty="0" err="1">
                <a:latin typeface="+mn-ea"/>
                <a:ea typeface="+mn-ea"/>
              </a:rPr>
              <a:t>생성자로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로그인을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시도함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6548"/>
              </p:ext>
            </p:extLst>
          </p:nvPr>
        </p:nvGraphicFramePr>
        <p:xfrm>
          <a:off x="629345" y="2654004"/>
          <a:ext cx="8632304" cy="504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system/oracle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90436"/>
              </p:ext>
            </p:extLst>
          </p:nvPr>
        </p:nvGraphicFramePr>
        <p:xfrm>
          <a:off x="638001" y="3501008"/>
          <a:ext cx="8632304" cy="504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</a:t>
                      </a:r>
                      <a:r>
                        <a:rPr lang="en-US" altLang="ko-KR" sz="1800" dirty="0" smtClean="0"/>
                        <a:t>USER USER04 IDENTIFIED BY TIGER;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14462"/>
              </p:ext>
            </p:extLst>
          </p:nvPr>
        </p:nvGraphicFramePr>
        <p:xfrm>
          <a:off x="629345" y="4484443"/>
          <a:ext cx="8632304" cy="504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USER04/TIGER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72922016" descr="EMB000010cc1c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17" y="4484443"/>
            <a:ext cx="6822033" cy="189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7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2.2 </a:t>
            </a:r>
            <a:r>
              <a:rPr lang="ko-KR" altLang="en-US" sz="2400" dirty="0" err="1" smtClean="0"/>
              <a:t>롤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부여하기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939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새롭게 생성된 사용자에는 데이터베이스의 접속 권한인 </a:t>
            </a:r>
            <a:r>
              <a:rPr lang="en-US" altLang="ko-KR" sz="2000" b="1" dirty="0">
                <a:latin typeface="+mn-ea"/>
                <a:ea typeface="+mn-ea"/>
              </a:rPr>
              <a:t>CREATE SESSION </a:t>
            </a:r>
            <a:r>
              <a:rPr lang="en-US" altLang="ko-KR" sz="2000" b="1" dirty="0" smtClean="0">
                <a:latin typeface="+mn-ea"/>
                <a:ea typeface="+mn-ea"/>
              </a:rPr>
              <a:t>    </a:t>
            </a:r>
            <a:r>
              <a:rPr lang="ko-KR" altLang="en-US" sz="2000" b="1" dirty="0" smtClean="0">
                <a:latin typeface="+mn-ea"/>
                <a:ea typeface="+mn-ea"/>
              </a:rPr>
              <a:t>권한이 </a:t>
            </a:r>
            <a:r>
              <a:rPr lang="ko-KR" altLang="en-US" sz="2000" b="1" dirty="0">
                <a:latin typeface="+mn-ea"/>
                <a:ea typeface="+mn-ea"/>
              </a:rPr>
              <a:t>부여 되지 않았으므로 </a:t>
            </a:r>
            <a:r>
              <a:rPr lang="ko-KR" altLang="en-US" sz="2000" b="1" dirty="0" err="1">
                <a:latin typeface="+mn-ea"/>
                <a:ea typeface="+mn-ea"/>
              </a:rPr>
              <a:t>로그인에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실패함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새로운 </a:t>
            </a:r>
            <a:r>
              <a:rPr lang="ko-KR" altLang="en-US" sz="2000" b="1" dirty="0">
                <a:latin typeface="+mn-ea"/>
                <a:ea typeface="+mn-ea"/>
              </a:rPr>
              <a:t>사용자에게 권한 부여를 하기 위해서는 다시 데이터베이스 </a:t>
            </a:r>
            <a:r>
              <a:rPr lang="ko-KR" altLang="en-US" sz="2000" b="1" dirty="0" smtClean="0">
                <a:latin typeface="+mn-ea"/>
                <a:ea typeface="+mn-ea"/>
              </a:rPr>
              <a:t>관리자로  </a:t>
            </a:r>
            <a:r>
              <a:rPr lang="ko-KR" altLang="en-US" sz="2000" b="1" dirty="0">
                <a:latin typeface="+mn-ea"/>
                <a:ea typeface="+mn-ea"/>
              </a:rPr>
              <a:t>접속해야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CONNECT</a:t>
            </a:r>
            <a:r>
              <a:rPr lang="ko-KR" altLang="en-US" sz="2000" b="1" dirty="0" err="1">
                <a:latin typeface="+mn-ea"/>
                <a:ea typeface="+mn-ea"/>
              </a:rPr>
              <a:t>롤과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RESOURCE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부여함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권한이 </a:t>
            </a:r>
            <a:r>
              <a:rPr lang="ko-KR" altLang="en-US" sz="2000" b="1" dirty="0">
                <a:latin typeface="+mn-ea"/>
                <a:ea typeface="+mn-ea"/>
              </a:rPr>
              <a:t>부여가 되었으면 다시 </a:t>
            </a:r>
            <a:r>
              <a:rPr lang="en-US" altLang="ko-KR" sz="2000" b="1" dirty="0">
                <a:latin typeface="+mn-ea"/>
                <a:ea typeface="+mn-ea"/>
              </a:rPr>
              <a:t>USER04 </a:t>
            </a:r>
            <a:r>
              <a:rPr lang="ko-KR" altLang="en-US" sz="2000" b="1" dirty="0">
                <a:latin typeface="+mn-ea"/>
                <a:ea typeface="+mn-ea"/>
              </a:rPr>
              <a:t>사용자로 로그인 </a:t>
            </a:r>
            <a:r>
              <a:rPr lang="ko-KR" altLang="en-US" sz="2000" b="1" dirty="0" smtClean="0">
                <a:latin typeface="+mn-ea"/>
                <a:ea typeface="+mn-ea"/>
              </a:rPr>
              <a:t>시도함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CONNECT</a:t>
            </a:r>
            <a:r>
              <a:rPr lang="ko-KR" altLang="en-US" sz="2000" b="1" dirty="0" err="1">
                <a:latin typeface="+mn-ea"/>
                <a:ea typeface="+mn-ea"/>
              </a:rPr>
              <a:t>롤에</a:t>
            </a:r>
            <a:r>
              <a:rPr lang="ko-KR" altLang="en-US" sz="2000" b="1" dirty="0">
                <a:latin typeface="+mn-ea"/>
                <a:ea typeface="+mn-ea"/>
              </a:rPr>
              <a:t> 데이터베이스의 접속 권한인 </a:t>
            </a:r>
            <a:r>
              <a:rPr lang="en-US" altLang="ko-KR" sz="2000" b="1" dirty="0">
                <a:latin typeface="+mn-ea"/>
                <a:ea typeface="+mn-ea"/>
              </a:rPr>
              <a:t>CREATE SESSION </a:t>
            </a:r>
            <a:r>
              <a:rPr lang="ko-KR" altLang="en-US" sz="2000" b="1" dirty="0">
                <a:latin typeface="+mn-ea"/>
                <a:ea typeface="+mn-ea"/>
              </a:rPr>
              <a:t>권한이 포함되어 있으므로 </a:t>
            </a:r>
            <a:r>
              <a:rPr lang="ko-KR" altLang="en-US" sz="2000" b="1" dirty="0" err="1">
                <a:latin typeface="+mn-ea"/>
                <a:ea typeface="+mn-ea"/>
              </a:rPr>
              <a:t>로그인에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성공함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6548"/>
              </p:ext>
            </p:extLst>
          </p:nvPr>
        </p:nvGraphicFramePr>
        <p:xfrm>
          <a:off x="629345" y="2654004"/>
          <a:ext cx="8632304" cy="504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system/oracle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22887"/>
              </p:ext>
            </p:extLst>
          </p:nvPr>
        </p:nvGraphicFramePr>
        <p:xfrm>
          <a:off x="638001" y="3555924"/>
          <a:ext cx="8632304" cy="504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GRANT CONNECT, RESOURCE TO USER04;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93457"/>
              </p:ext>
            </p:extLst>
          </p:nvPr>
        </p:nvGraphicFramePr>
        <p:xfrm>
          <a:off x="629345" y="4474936"/>
          <a:ext cx="8632304" cy="504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CONN USER04/TIGER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8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2.3 </a:t>
            </a:r>
            <a:r>
              <a:rPr lang="ko-KR" altLang="en-US" sz="2400" dirty="0" err="1"/>
              <a:t>롤</a:t>
            </a:r>
            <a:r>
              <a:rPr lang="ko-KR" altLang="en-US" sz="2400" dirty="0"/>
              <a:t> 관련 데이터 </a:t>
            </a:r>
            <a:r>
              <a:rPr lang="ko-KR" altLang="en-US" sz="2400" dirty="0" err="1"/>
              <a:t>딕셔너리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사용자에게 부여된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확인함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위 조회 결과로 얻어진 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딕셔너리를</a:t>
            </a:r>
            <a:r>
              <a:rPr lang="ko-KR" altLang="en-US" sz="2000" b="1" dirty="0">
                <a:latin typeface="+mn-ea"/>
                <a:ea typeface="+mn-ea"/>
              </a:rPr>
              <a:t> 통해서 부여된 권한에 대한 정보를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다음은 </a:t>
            </a:r>
            <a:r>
              <a:rPr lang="ko-KR" altLang="en-US" sz="2000" b="1" dirty="0" err="1">
                <a:latin typeface="+mn-ea"/>
                <a:ea typeface="+mn-ea"/>
              </a:rPr>
              <a:t>롤</a:t>
            </a:r>
            <a:r>
              <a:rPr lang="ko-KR" altLang="en-US" sz="2000" b="1" dirty="0">
                <a:latin typeface="+mn-ea"/>
                <a:ea typeface="+mn-ea"/>
              </a:rPr>
              <a:t> 관련 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딕셔너리를</a:t>
            </a:r>
            <a:r>
              <a:rPr lang="ko-KR" altLang="en-US" sz="2000" b="1" dirty="0">
                <a:latin typeface="+mn-ea"/>
                <a:ea typeface="+mn-ea"/>
              </a:rPr>
              <a:t> 정리한 </a:t>
            </a:r>
            <a:r>
              <a:rPr lang="ko-KR" altLang="en-US" sz="2000" b="1" dirty="0" smtClean="0">
                <a:latin typeface="+mn-ea"/>
                <a:ea typeface="+mn-ea"/>
              </a:rPr>
              <a:t>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183912"/>
              </p:ext>
            </p:extLst>
          </p:nvPr>
        </p:nvGraphicFramePr>
        <p:xfrm>
          <a:off x="629345" y="1268760"/>
          <a:ext cx="8632304" cy="719559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55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SELECT * FROM DICT WHERE TABLE_NAME LIKE '%ROLE%';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29464"/>
              </p:ext>
            </p:extLst>
          </p:nvPr>
        </p:nvGraphicFramePr>
        <p:xfrm>
          <a:off x="609600" y="3284984"/>
          <a:ext cx="8153400" cy="3212624"/>
        </p:xfrm>
        <a:graphic>
          <a:graphicData uri="http://schemas.openxmlformats.org/drawingml/2006/table">
            <a:tbl>
              <a:tblPr/>
              <a:tblGrid>
                <a:gridCol w="249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딕셔너리</a:t>
                      </a:r>
                      <a:r>
                        <a:rPr lang="ko-KR" altLang="en-US" sz="15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명</a:t>
                      </a:r>
                    </a:p>
                  </a:txBody>
                  <a:tcPr marL="17907" marR="17907" marT="17909" marB="17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marL="17907" marR="17907" marT="17909" marB="17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ORLE_SYS_PRIVS</a:t>
                      </a:r>
                    </a:p>
                  </a:txBody>
                  <a:tcPr marL="17907" marR="17907" marT="17909" marB="17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롤에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부여된 시스템 권한 정보</a:t>
                      </a:r>
                    </a:p>
                  </a:txBody>
                  <a:tcPr marL="17907" marR="17907" marT="17909" marB="17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ROLE_TAB_PRIVS</a:t>
                      </a:r>
                    </a:p>
                  </a:txBody>
                  <a:tcPr marL="17907" marR="17907" marT="17909" marB="17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롤에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부여된 테이블 관련 권한 정보</a:t>
                      </a:r>
                    </a:p>
                  </a:txBody>
                  <a:tcPr marL="17907" marR="17907" marT="17909" marB="17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USER_ROLE_PRIVS</a:t>
                      </a:r>
                    </a:p>
                  </a:txBody>
                  <a:tcPr marL="17907" marR="17907" marT="17909" marB="17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접근 가능한 </a:t>
                      </a:r>
                      <a:r>
                        <a:rPr lang="ko-KR" altLang="en-US" sz="15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롤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정보</a:t>
                      </a:r>
                    </a:p>
                  </a:txBody>
                  <a:tcPr marL="17907" marR="17907" marT="17909" marB="17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USER_TAB_PRIVS_MADE</a:t>
                      </a:r>
                    </a:p>
                  </a:txBody>
                  <a:tcPr marL="17907" marR="17907" marT="17909" marB="17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해당 사용자 소유의 오브젝트에 대한 오브젝트 권한 정보</a:t>
                      </a:r>
                    </a:p>
                  </a:txBody>
                  <a:tcPr marL="17907" marR="17907" marT="17909" marB="17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USER_TAB_PRIVS_RECD</a:t>
                      </a:r>
                    </a:p>
                  </a:txBody>
                  <a:tcPr marL="17907" marR="17907" marT="17909" marB="17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사용자에게 부여된 오브젝트 권한 정보</a:t>
                      </a:r>
                    </a:p>
                  </a:txBody>
                  <a:tcPr marL="17907" marR="17907" marT="17909" marB="17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USER_COL_PRIVS_MADE</a:t>
                      </a:r>
                    </a:p>
                  </a:txBody>
                  <a:tcPr marL="17907" marR="17907" marT="17909" marB="17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 소유의 오브젝트 중 칼럼에 부여된 오브젝트 권한 정보</a:t>
                      </a:r>
                    </a:p>
                  </a:txBody>
                  <a:tcPr marL="17907" marR="17907" marT="17909" marB="17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USER_COL_PRIVS_REDC</a:t>
                      </a:r>
                    </a:p>
                  </a:txBody>
                  <a:tcPr marL="17907" marR="17907" marT="17909" marB="17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사용자에게 부여된 특정 칼럼에 대한 오브젝트 권한 정보 </a:t>
                      </a:r>
                    </a:p>
                  </a:txBody>
                  <a:tcPr marL="17907" marR="17907" marT="17909" marB="17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1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2.4 </a:t>
            </a:r>
            <a:r>
              <a:rPr lang="ko-KR" altLang="en-US" sz="2400" dirty="0" err="1"/>
              <a:t>롤을</a:t>
            </a:r>
            <a:r>
              <a:rPr lang="ko-KR" altLang="en-US" sz="2400" dirty="0"/>
              <a:t> 확인하기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롤</a:t>
            </a:r>
            <a:r>
              <a:rPr lang="ko-KR" altLang="en-US" sz="2000" b="1" dirty="0">
                <a:latin typeface="+mn-ea"/>
                <a:ea typeface="+mn-ea"/>
              </a:rPr>
              <a:t> 관련 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</a:t>
            </a:r>
            <a:r>
              <a:rPr lang="ko-KR" altLang="en-US" sz="2000" b="1" dirty="0">
                <a:latin typeface="+mn-ea"/>
                <a:ea typeface="+mn-ea"/>
              </a:rPr>
              <a:t> 중에서 현재 사용자에게 부여된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확인하기 위한 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딕셔너리는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USER_ROLE_PRIVS </a:t>
            </a:r>
            <a:r>
              <a:rPr lang="ko-KR" altLang="en-US" sz="2000" b="1" dirty="0" smtClean="0">
                <a:latin typeface="+mn-ea"/>
                <a:ea typeface="+mn-ea"/>
              </a:rPr>
              <a:t>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USER04</a:t>
            </a:r>
            <a:r>
              <a:rPr lang="ko-KR" altLang="en-US" sz="2000" b="1" dirty="0">
                <a:latin typeface="+mn-ea"/>
                <a:ea typeface="+mn-ea"/>
              </a:rPr>
              <a:t>로 로그인 하였으므로 다음과 같이 입력하면 사용자 </a:t>
            </a:r>
            <a:r>
              <a:rPr lang="en-US" altLang="ko-KR" sz="2000" b="1" dirty="0">
                <a:latin typeface="+mn-ea"/>
                <a:ea typeface="+mn-ea"/>
              </a:rPr>
              <a:t>USER04</a:t>
            </a:r>
            <a:r>
              <a:rPr lang="ko-KR" altLang="en-US" sz="2000" b="1" dirty="0">
                <a:latin typeface="+mn-ea"/>
                <a:ea typeface="+mn-ea"/>
              </a:rPr>
              <a:t>에 </a:t>
            </a:r>
            <a:r>
              <a:rPr lang="ko-KR" altLang="en-US" sz="2000" b="1" dirty="0" smtClean="0">
                <a:latin typeface="+mn-ea"/>
                <a:ea typeface="+mn-ea"/>
              </a:rPr>
              <a:t>      부여된 </a:t>
            </a:r>
            <a:r>
              <a:rPr lang="ko-KR" altLang="en-US" sz="2000" b="1" dirty="0" err="1">
                <a:latin typeface="+mn-ea"/>
                <a:ea typeface="+mn-ea"/>
              </a:rPr>
              <a:t>롤에</a:t>
            </a:r>
            <a:r>
              <a:rPr lang="ko-KR" altLang="en-US" sz="2000" b="1" dirty="0">
                <a:latin typeface="+mn-ea"/>
                <a:ea typeface="+mn-ea"/>
              </a:rPr>
              <a:t> 대한 정보를 확인할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09288"/>
              </p:ext>
            </p:extLst>
          </p:nvPr>
        </p:nvGraphicFramePr>
        <p:xfrm>
          <a:off x="629345" y="2708920"/>
          <a:ext cx="8632304" cy="864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USER04/TIGER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USER_ROLE_PRIVS;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73295496" descr="EMB000010cc1c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63081"/>
            <a:ext cx="8001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8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사용자 </a:t>
            </a:r>
            <a:r>
              <a:rPr lang="ko-KR" altLang="en-US" sz="2400" dirty="0" err="1"/>
              <a:t>롤</a:t>
            </a:r>
            <a:r>
              <a:rPr lang="ko-KR" altLang="en-US" sz="2400" dirty="0"/>
              <a:t> 정의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CONNECT, RESOURCE </a:t>
            </a:r>
            <a:r>
              <a:rPr lang="ko-KR" altLang="en-US" sz="2000" b="1" dirty="0" err="1">
                <a:latin typeface="+mn-ea"/>
                <a:ea typeface="+mn-ea"/>
              </a:rPr>
              <a:t>롤과</a:t>
            </a:r>
            <a:r>
              <a:rPr lang="ko-KR" altLang="en-US" sz="2000" b="1" dirty="0">
                <a:latin typeface="+mn-ea"/>
                <a:ea typeface="+mn-ea"/>
              </a:rPr>
              <a:t> 같은 기본적으로 제공되는 사전 정의된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사용자에게 부여해 </a:t>
            </a:r>
            <a:r>
              <a:rPr lang="ko-KR" altLang="en-US" sz="2000" b="1" dirty="0" smtClean="0">
                <a:latin typeface="+mn-ea"/>
                <a:ea typeface="+mn-ea"/>
              </a:rPr>
              <a:t>보았음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이번에는 사용자가 정의해서 사용하는 </a:t>
            </a:r>
            <a:r>
              <a:rPr lang="ko-KR" altLang="en-US" sz="2000" b="1" dirty="0" err="1">
                <a:latin typeface="+mn-ea"/>
                <a:ea typeface="+mn-ea"/>
              </a:rPr>
              <a:t>롤에</a:t>
            </a:r>
            <a:r>
              <a:rPr lang="ko-KR" altLang="en-US" sz="2000" b="1" dirty="0">
                <a:latin typeface="+mn-ea"/>
                <a:ea typeface="+mn-ea"/>
              </a:rPr>
              <a:t> 대해 </a:t>
            </a:r>
            <a:r>
              <a:rPr lang="ko-KR" altLang="en-US" sz="2000" b="1" dirty="0" smtClean="0">
                <a:latin typeface="+mn-ea"/>
                <a:ea typeface="+mn-ea"/>
              </a:rPr>
              <a:t>살펴보겠음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사용자는 </a:t>
            </a:r>
            <a:r>
              <a:rPr lang="en-US" altLang="ko-KR" sz="2000" b="1" dirty="0">
                <a:latin typeface="+mn-ea"/>
                <a:ea typeface="+mn-ea"/>
              </a:rPr>
              <a:t>CREATE ROLE </a:t>
            </a:r>
            <a:r>
              <a:rPr lang="ko-KR" altLang="en-US" sz="2000" b="1" dirty="0">
                <a:latin typeface="+mn-ea"/>
                <a:ea typeface="+mn-ea"/>
              </a:rPr>
              <a:t>명령어로 다음 형식에 따라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생성해야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0850" y="139032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롤</a:t>
            </a:r>
            <a:r>
              <a:rPr lang="ko-KR" altLang="en-US" sz="1400" b="1" dirty="0" smtClean="0">
                <a:latin typeface="+mn-ea"/>
                <a:ea typeface="+mn-ea"/>
              </a:rPr>
              <a:t> 권한 제어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78197"/>
              </p:ext>
            </p:extLst>
          </p:nvPr>
        </p:nvGraphicFramePr>
        <p:xfrm>
          <a:off x="629345" y="2780928"/>
          <a:ext cx="8632304" cy="93610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ROLE </a:t>
                      </a:r>
                      <a:r>
                        <a:rPr lang="en-US" altLang="ko-KR" sz="1800" i="1" dirty="0" err="1" smtClean="0"/>
                        <a:t>role_name</a:t>
                      </a:r>
                      <a:r>
                        <a:rPr lang="en-US" altLang="ko-KR" sz="1800" dirty="0" smtClean="0"/>
                        <a:t>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GRANT </a:t>
                      </a:r>
                      <a:r>
                        <a:rPr lang="en-US" altLang="ko-KR" sz="1800" i="1" dirty="0" err="1" smtClean="0"/>
                        <a:t>privilege_name</a:t>
                      </a:r>
                      <a:r>
                        <a:rPr lang="en-US" altLang="ko-KR" sz="1800" dirty="0" smtClean="0"/>
                        <a:t> TO </a:t>
                      </a:r>
                      <a:r>
                        <a:rPr lang="en-US" altLang="ko-KR" sz="1800" i="1" dirty="0" err="1" smtClean="0"/>
                        <a:t>role_name</a:t>
                      </a:r>
                      <a:r>
                        <a:rPr lang="en-US" altLang="ko-KR" sz="1800" dirty="0" smtClean="0"/>
                        <a:t>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0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5574</TotalTime>
  <Words>1542</Words>
  <Application>Microsoft Office PowerPoint</Application>
  <PresentationFormat>사용자 지정</PresentationFormat>
  <Paragraphs>271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561</cp:revision>
  <cp:lastPrinted>2016-04-03T23:53:51Z</cp:lastPrinted>
  <dcterms:created xsi:type="dcterms:W3CDTF">2010-01-22T01:09:25Z</dcterms:created>
  <dcterms:modified xsi:type="dcterms:W3CDTF">2021-05-27T03:22:07Z</dcterms:modified>
</cp:coreProperties>
</file>