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7" r:id="rId15"/>
    <p:sldId id="283" r:id="rId16"/>
    <p:sldId id="284" r:id="rId17"/>
    <p:sldId id="285" r:id="rId18"/>
    <p:sldId id="286" r:id="rId19"/>
  </p:sldIdLst>
  <p:sldSz cx="9899650" cy="6858000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33" d="100"/>
          <a:sy n="133" d="100"/>
        </p:scale>
        <p:origin x="414" y="120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- 18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동의어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2.1 </a:t>
            </a:r>
            <a:r>
              <a:rPr lang="ko-KR" altLang="en-US" sz="2400" dirty="0"/>
              <a:t>비공개 동의어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087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CREATE </a:t>
            </a:r>
            <a:r>
              <a:rPr lang="en-US" altLang="ko-KR" sz="2000" b="1" dirty="0">
                <a:latin typeface="+mn-ea"/>
                <a:ea typeface="+mn-ea"/>
              </a:rPr>
              <a:t>SYNONYM </a:t>
            </a:r>
            <a:r>
              <a:rPr lang="ko-KR" altLang="en-US" sz="2000" b="1" dirty="0">
                <a:latin typeface="+mn-ea"/>
                <a:ea typeface="+mn-ea"/>
              </a:rPr>
              <a:t>권한이 불충분할 경우에는 </a:t>
            </a:r>
            <a:r>
              <a:rPr lang="en-US" altLang="ko-KR" sz="2000" b="1" dirty="0">
                <a:latin typeface="+mn-ea"/>
                <a:ea typeface="+mn-ea"/>
              </a:rPr>
              <a:t>DBA </a:t>
            </a:r>
            <a:r>
              <a:rPr lang="ko-KR" altLang="en-US" sz="2000" b="1" dirty="0">
                <a:latin typeface="+mn-ea"/>
                <a:ea typeface="+mn-ea"/>
              </a:rPr>
              <a:t>관리자에서 권한을 부여해야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다시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계정으로 접속하여 비공개 동의어를 </a:t>
            </a:r>
            <a:r>
              <a:rPr lang="ko-KR" altLang="en-US" sz="2000" b="1" dirty="0" smtClean="0">
                <a:latin typeface="+mn-ea"/>
                <a:ea typeface="+mn-ea"/>
              </a:rPr>
              <a:t>생성</a:t>
            </a:r>
            <a:r>
              <a:rPr lang="ko-KR" altLang="en-US" sz="2000" b="1" dirty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19296"/>
              </p:ext>
            </p:extLst>
          </p:nvPr>
        </p:nvGraphicFramePr>
        <p:xfrm>
          <a:off x="629345" y="1556792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system/oracle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GRANT CREATE SYNONYM TO </a:t>
                      </a:r>
                      <a:r>
                        <a:rPr lang="en-US" altLang="ko-KR" sz="1800" dirty="0" err="1" smtClean="0"/>
                        <a:t>scott</a:t>
                      </a:r>
                      <a:r>
                        <a:rPr lang="en-US" altLang="ko-KR" sz="1800" dirty="0" smtClean="0"/>
                        <a:t>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42273504" descr="EMB0000114c2f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420888"/>
            <a:ext cx="57150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0279"/>
              </p:ext>
            </p:extLst>
          </p:nvPr>
        </p:nvGraphicFramePr>
        <p:xfrm>
          <a:off x="629074" y="4487367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</a:t>
                      </a:r>
                      <a:r>
                        <a:rPr lang="en-US" altLang="ko-KR" sz="1800" dirty="0" err="1" smtClean="0"/>
                        <a:t>scott</a:t>
                      </a:r>
                      <a:r>
                        <a:rPr lang="en-US" altLang="ko-KR" sz="1800" dirty="0" smtClean="0"/>
                        <a:t>/tiger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CREATE SYNONYM </a:t>
                      </a:r>
                      <a:r>
                        <a:rPr lang="en-US" altLang="ko-KR" sz="1800" dirty="0" err="1" smtClean="0"/>
                        <a:t>PriSYSTBL</a:t>
                      </a:r>
                      <a:r>
                        <a:rPr lang="en-US" altLang="ko-KR" sz="1800" dirty="0" smtClean="0"/>
                        <a:t> FOR </a:t>
                      </a:r>
                      <a:r>
                        <a:rPr lang="en-US" altLang="ko-KR" sz="1800" dirty="0" err="1" smtClean="0"/>
                        <a:t>system.SYSTBL</a:t>
                      </a:r>
                      <a:r>
                        <a:rPr lang="en-US" altLang="ko-KR" sz="1800" dirty="0" smtClean="0"/>
                        <a:t>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</a:t>
                      </a:r>
                      <a:r>
                        <a:rPr lang="en-US" altLang="ko-KR" sz="1800" dirty="0" err="1" smtClean="0"/>
                        <a:t>PriSYSTBL</a:t>
                      </a:r>
                      <a:r>
                        <a:rPr lang="en-US" altLang="ko-KR" sz="1800" dirty="0" smtClean="0"/>
                        <a:t>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5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2.2 </a:t>
            </a:r>
            <a:r>
              <a:rPr lang="ko-KR" altLang="en-US" sz="2400" dirty="0" smtClean="0"/>
              <a:t>비공개 동의어 의미 파악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396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데이터베이스의 </a:t>
            </a:r>
            <a:r>
              <a:rPr lang="ko-KR" altLang="en-US" sz="2000" b="1" dirty="0">
                <a:latin typeface="+mn-ea"/>
                <a:ea typeface="+mn-ea"/>
              </a:rPr>
              <a:t>객체에 대한 소유권은 해당 객체를 생성한 사용자가 가지고 </a:t>
            </a:r>
            <a:r>
              <a:rPr lang="ko-KR" altLang="en-US" sz="2000" b="1" dirty="0" smtClean="0">
                <a:latin typeface="+mn-ea"/>
                <a:ea typeface="+mn-ea"/>
              </a:rPr>
              <a:t> 있으므로 </a:t>
            </a:r>
            <a:r>
              <a:rPr lang="ko-KR" altLang="en-US" sz="2000" b="1" dirty="0">
                <a:latin typeface="+mn-ea"/>
                <a:ea typeface="+mn-ea"/>
              </a:rPr>
              <a:t>다른 사용자가 소유한 객체를 접근하기 위해서는 소유자로부터 접근 </a:t>
            </a:r>
            <a:r>
              <a:rPr lang="ko-KR" altLang="en-US" sz="2000" b="1" dirty="0" smtClean="0">
                <a:latin typeface="+mn-ea"/>
                <a:ea typeface="+mn-ea"/>
              </a:rPr>
              <a:t> 권한을 </a:t>
            </a:r>
            <a:r>
              <a:rPr lang="ko-KR" altLang="en-US" sz="2000" b="1" dirty="0">
                <a:latin typeface="+mn-ea"/>
                <a:ea typeface="+mn-ea"/>
              </a:rPr>
              <a:t>받아야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우선 </a:t>
            </a:r>
            <a:r>
              <a:rPr lang="ko-KR" altLang="en-US" sz="2000" b="1" dirty="0">
                <a:latin typeface="+mn-ea"/>
                <a:ea typeface="+mn-ea"/>
              </a:rPr>
              <a:t>데이터베이스 관리자인 </a:t>
            </a:r>
            <a:r>
              <a:rPr lang="en-US" altLang="ko-KR" sz="2000" b="1" dirty="0">
                <a:latin typeface="+mn-ea"/>
                <a:ea typeface="+mn-ea"/>
              </a:rPr>
              <a:t>SYSTEM</a:t>
            </a:r>
            <a:r>
              <a:rPr lang="ko-KR" altLang="en-US" sz="2000" b="1" dirty="0">
                <a:latin typeface="+mn-ea"/>
                <a:ea typeface="+mn-ea"/>
              </a:rPr>
              <a:t>으로 접속한 후에 사용자 정의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생성한 후에 사용자 정의 </a:t>
            </a:r>
            <a:r>
              <a:rPr lang="ko-KR" altLang="en-US" sz="2000" b="1" dirty="0" err="1">
                <a:latin typeface="+mn-ea"/>
                <a:ea typeface="+mn-ea"/>
              </a:rPr>
              <a:t>롤에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CONNECT, RESOURCE </a:t>
            </a:r>
            <a:r>
              <a:rPr lang="ko-KR" altLang="en-US" sz="2000" b="1" dirty="0" err="1">
                <a:latin typeface="+mn-ea"/>
                <a:ea typeface="+mn-ea"/>
              </a:rPr>
              <a:t>롤과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CREATE </a:t>
            </a:r>
            <a:r>
              <a:rPr lang="en-US" altLang="ko-KR" sz="2000" b="1" dirty="0" smtClean="0">
                <a:latin typeface="+mn-ea"/>
                <a:ea typeface="+mn-ea"/>
              </a:rPr>
              <a:t>SYNONYM  </a:t>
            </a:r>
            <a:r>
              <a:rPr lang="ko-KR" altLang="en-US" sz="2000" b="1" dirty="0">
                <a:latin typeface="+mn-ea"/>
                <a:ea typeface="+mn-ea"/>
              </a:rPr>
              <a:t>권한과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소유자의 </a:t>
            </a:r>
            <a:r>
              <a:rPr lang="en-US" altLang="ko-KR" sz="2000" b="1" dirty="0" smtClean="0">
                <a:latin typeface="+mn-ea"/>
                <a:ea typeface="+mn-ea"/>
              </a:rPr>
              <a:t>DEPT </a:t>
            </a:r>
            <a:r>
              <a:rPr lang="ko-KR" altLang="en-US" sz="2000" b="1" dirty="0">
                <a:latin typeface="+mn-ea"/>
                <a:ea typeface="+mn-ea"/>
              </a:rPr>
              <a:t>테이블에 대한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객체 </a:t>
            </a:r>
            <a:r>
              <a:rPr lang="ko-KR" altLang="en-US" sz="2000" b="1" dirty="0" smtClean="0">
                <a:latin typeface="+mn-ea"/>
                <a:ea typeface="+mn-ea"/>
              </a:rPr>
              <a:t>권한을 </a:t>
            </a:r>
            <a:r>
              <a:rPr lang="ko-KR" altLang="en-US" sz="2000" b="1" dirty="0">
                <a:latin typeface="+mn-ea"/>
                <a:ea typeface="+mn-ea"/>
              </a:rPr>
              <a:t>롤에 </a:t>
            </a:r>
            <a:r>
              <a:rPr lang="ko-KR" altLang="en-US" sz="2000" b="1" dirty="0" smtClean="0">
                <a:latin typeface="+mn-ea"/>
                <a:ea typeface="+mn-ea"/>
              </a:rPr>
              <a:t>부여함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사용자를 생성</a:t>
            </a:r>
            <a:r>
              <a:rPr lang="ko-KR" altLang="en-US" sz="2000" b="1" dirty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15312"/>
              </p:ext>
            </p:extLst>
          </p:nvPr>
        </p:nvGraphicFramePr>
        <p:xfrm>
          <a:off x="629345" y="3376024"/>
          <a:ext cx="8632304" cy="113309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system/oracle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CREATE ROLE TEST_ROLE;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GRANT CONNECT, RESOURCE, CREATE SYNONYM TO TEST_ROLE;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GRANT SELECT ON </a:t>
                      </a:r>
                      <a:r>
                        <a:rPr lang="en-US" altLang="ko-KR" sz="1800" dirty="0" err="1" smtClean="0"/>
                        <a:t>scott.DEPT</a:t>
                      </a:r>
                      <a:r>
                        <a:rPr lang="en-US" altLang="ko-KR" sz="1800" dirty="0" smtClean="0"/>
                        <a:t> TO TEST_ROLE;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65285"/>
              </p:ext>
            </p:extLst>
          </p:nvPr>
        </p:nvGraphicFramePr>
        <p:xfrm>
          <a:off x="629074" y="5301208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CREATE USER USERB1 IDENTIFIED BY B1234;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CREATE USER USERB2 IDENTIFIED BY B1234;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2.2 </a:t>
            </a:r>
            <a:r>
              <a:rPr lang="ko-KR" altLang="en-US" sz="2400" dirty="0"/>
              <a:t>비공개 동의어 의미 파악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8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생성한 사용자에게 </a:t>
            </a:r>
            <a:r>
              <a:rPr lang="ko-KR" altLang="en-US" sz="2000" b="1" dirty="0" err="1">
                <a:latin typeface="+mn-ea"/>
                <a:ea typeface="+mn-ea"/>
              </a:rPr>
              <a:t>롤을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부여함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접근 </a:t>
            </a:r>
            <a:r>
              <a:rPr lang="ko-KR" altLang="en-US" sz="2000" b="1" dirty="0">
                <a:latin typeface="+mn-ea"/>
                <a:ea typeface="+mn-ea"/>
              </a:rPr>
              <a:t>권한만 </a:t>
            </a:r>
            <a:r>
              <a:rPr lang="ko-KR" altLang="en-US" sz="2000" b="1" dirty="0" smtClean="0">
                <a:latin typeface="+mn-ea"/>
                <a:ea typeface="+mn-ea"/>
              </a:rPr>
              <a:t>부여 받았다고 </a:t>
            </a:r>
            <a:r>
              <a:rPr lang="ko-KR" altLang="en-US" sz="2000" b="1" dirty="0">
                <a:latin typeface="+mn-ea"/>
                <a:ea typeface="+mn-ea"/>
              </a:rPr>
              <a:t>다른 사용자가 소유한 객체를 무조건 </a:t>
            </a:r>
            <a:r>
              <a:rPr lang="ko-KR" altLang="en-US" sz="2000" b="1" dirty="0" smtClean="0">
                <a:latin typeface="+mn-ea"/>
                <a:ea typeface="+mn-ea"/>
              </a:rPr>
              <a:t>접근하지    </a:t>
            </a:r>
            <a:r>
              <a:rPr lang="ko-KR" altLang="en-US" sz="2000" b="1" dirty="0">
                <a:latin typeface="+mn-ea"/>
                <a:ea typeface="+mn-ea"/>
              </a:rPr>
              <a:t>못하고 사용자명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  <a:r>
              <a:rPr lang="ko-KR" altLang="en-US" sz="2000" b="1" dirty="0" err="1">
                <a:latin typeface="+mn-ea"/>
                <a:ea typeface="+mn-ea"/>
              </a:rPr>
              <a:t>객체명으로</a:t>
            </a:r>
            <a:r>
              <a:rPr lang="ko-KR" altLang="en-US" sz="2000" b="1" dirty="0">
                <a:latin typeface="+mn-ea"/>
                <a:ea typeface="+mn-ea"/>
              </a:rPr>
              <a:t> 접근해야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35206"/>
              </p:ext>
            </p:extLst>
          </p:nvPr>
        </p:nvGraphicFramePr>
        <p:xfrm>
          <a:off x="629345" y="1268760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GRANT TEST_ROLE TO USERB1;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GRANT TEST_ROLE TO USERB2;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46408368" descr="EMB0000114c2f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37" y="3068960"/>
            <a:ext cx="3505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_x146410208" descr="EMB0000114c2f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8000"/>
            <a:ext cx="3505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3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2.2 </a:t>
            </a:r>
            <a:r>
              <a:rPr lang="ko-KR" altLang="en-US" sz="2400" dirty="0"/>
              <a:t>비공개 동의어 의미 </a:t>
            </a:r>
            <a:r>
              <a:rPr lang="ko-KR" altLang="en-US" sz="2400" dirty="0" smtClean="0"/>
              <a:t>파악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8246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소유자를 지정하지 않고도 다른 사용자</a:t>
            </a:r>
            <a:r>
              <a:rPr lang="en-US" altLang="ko-KR" sz="2000" b="1" dirty="0">
                <a:latin typeface="+mn-ea"/>
                <a:ea typeface="+mn-ea"/>
              </a:rPr>
              <a:t>(SCOTT) </a:t>
            </a:r>
            <a:r>
              <a:rPr lang="ko-KR" altLang="en-US" sz="2000" b="1" dirty="0">
                <a:latin typeface="+mn-ea"/>
                <a:ea typeface="+mn-ea"/>
              </a:rPr>
              <a:t>소유의 객체</a:t>
            </a:r>
            <a:r>
              <a:rPr lang="en-US" altLang="ko-KR" sz="2000" b="1" dirty="0" smtClean="0">
                <a:latin typeface="+mn-ea"/>
                <a:ea typeface="+mn-ea"/>
              </a:rPr>
              <a:t>(DEPT)</a:t>
            </a:r>
            <a:r>
              <a:rPr lang="ko-KR" altLang="en-US" sz="2000" b="1" dirty="0">
                <a:latin typeface="+mn-ea"/>
                <a:ea typeface="+mn-ea"/>
              </a:rPr>
              <a:t>에 접근하기 위해서는 동의어를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USERB1</a:t>
            </a:r>
            <a:r>
              <a:rPr lang="ko-KR" altLang="en-US" sz="2000" b="1" dirty="0">
                <a:latin typeface="+mn-ea"/>
                <a:ea typeface="+mn-ea"/>
              </a:rPr>
              <a:t>과 </a:t>
            </a:r>
            <a:r>
              <a:rPr lang="en-US" altLang="ko-KR" sz="2000" b="1" dirty="0">
                <a:latin typeface="+mn-ea"/>
                <a:ea typeface="+mn-ea"/>
              </a:rPr>
              <a:t>USERB2 </a:t>
            </a:r>
            <a:r>
              <a:rPr lang="ko-KR" altLang="en-US" sz="2000" b="1" dirty="0">
                <a:latin typeface="+mn-ea"/>
                <a:ea typeface="+mn-ea"/>
              </a:rPr>
              <a:t>계정으로 접속하여 </a:t>
            </a:r>
            <a:r>
              <a:rPr lang="en-US" altLang="ko-KR" sz="2000" b="1" dirty="0">
                <a:latin typeface="+mn-ea"/>
                <a:ea typeface="+mn-ea"/>
              </a:rPr>
              <a:t>DEPT</a:t>
            </a:r>
            <a:r>
              <a:rPr lang="ko-KR" altLang="en-US" sz="2000" b="1" dirty="0" smtClean="0">
                <a:latin typeface="+mn-ea"/>
                <a:ea typeface="+mn-ea"/>
              </a:rPr>
              <a:t>로  테이블을 조회함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USERB1</a:t>
            </a:r>
            <a:r>
              <a:rPr lang="ko-KR" altLang="en-US" sz="2000" b="1" dirty="0">
                <a:latin typeface="+mn-ea"/>
                <a:ea typeface="+mn-ea"/>
              </a:rPr>
              <a:t>으로 접속해서 동의어 </a:t>
            </a:r>
            <a:r>
              <a:rPr lang="en-US" altLang="ko-KR" sz="2000" b="1" dirty="0">
                <a:latin typeface="+mn-ea"/>
                <a:ea typeface="+mn-ea"/>
              </a:rPr>
              <a:t>DEPT</a:t>
            </a:r>
            <a:r>
              <a:rPr lang="ko-KR" altLang="en-US" sz="2000" b="1" dirty="0">
                <a:latin typeface="+mn-ea"/>
                <a:ea typeface="+mn-ea"/>
              </a:rPr>
              <a:t>를 정의하고 </a:t>
            </a:r>
            <a:r>
              <a:rPr lang="en-US" altLang="ko-KR" sz="2000" b="1" dirty="0">
                <a:latin typeface="+mn-ea"/>
                <a:ea typeface="+mn-ea"/>
              </a:rPr>
              <a:t>DEPT</a:t>
            </a:r>
            <a:r>
              <a:rPr lang="ko-KR" altLang="en-US" sz="2000" b="1" dirty="0">
                <a:latin typeface="+mn-ea"/>
                <a:ea typeface="+mn-ea"/>
              </a:rPr>
              <a:t>로 테이블을 접근하면 조회에 </a:t>
            </a:r>
            <a:r>
              <a:rPr lang="ko-KR" altLang="en-US" sz="2000" b="1" dirty="0" smtClean="0">
                <a:latin typeface="+mn-ea"/>
                <a:ea typeface="+mn-ea"/>
              </a:rPr>
              <a:t>성공함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하지만 </a:t>
            </a:r>
            <a:r>
              <a:rPr lang="ko-KR" altLang="en-US" sz="2000" b="1" dirty="0">
                <a:latin typeface="+mn-ea"/>
                <a:ea typeface="+mn-ea"/>
              </a:rPr>
              <a:t>동의어 </a:t>
            </a:r>
            <a:r>
              <a:rPr lang="en-US" altLang="ko-KR" sz="2000" b="1" dirty="0">
                <a:latin typeface="+mn-ea"/>
                <a:ea typeface="+mn-ea"/>
              </a:rPr>
              <a:t>DEPT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en-US" altLang="ko-KR" sz="2000" b="1" dirty="0">
                <a:latin typeface="+mn-ea"/>
                <a:ea typeface="+mn-ea"/>
              </a:rPr>
              <a:t>USERB1</a:t>
            </a:r>
            <a:r>
              <a:rPr lang="ko-KR" altLang="en-US" sz="2000" b="1" dirty="0">
                <a:latin typeface="+mn-ea"/>
                <a:ea typeface="+mn-ea"/>
              </a:rPr>
              <a:t>의 비공개 동의어기 때문에 </a:t>
            </a:r>
            <a:r>
              <a:rPr lang="en-US" altLang="ko-KR" sz="2000" b="1" smtClean="0">
                <a:latin typeface="+mn-ea"/>
                <a:ea typeface="+mn-ea"/>
              </a:rPr>
              <a:t>USERB2</a:t>
            </a:r>
            <a:r>
              <a:rPr lang="ko-KR" altLang="en-US" sz="2000" b="1" dirty="0">
                <a:latin typeface="+mn-ea"/>
                <a:ea typeface="+mn-ea"/>
              </a:rPr>
              <a:t>로 접속하면 </a:t>
            </a:r>
            <a:r>
              <a:rPr lang="en-US" altLang="ko-KR" sz="2000" b="1" dirty="0">
                <a:latin typeface="+mn-ea"/>
                <a:ea typeface="+mn-ea"/>
              </a:rPr>
              <a:t>DEPT</a:t>
            </a:r>
            <a:r>
              <a:rPr lang="ko-KR" altLang="en-US" sz="2000" b="1" dirty="0">
                <a:latin typeface="+mn-ea"/>
                <a:ea typeface="+mn-ea"/>
              </a:rPr>
              <a:t>로 테이블을 조회하지 </a:t>
            </a:r>
            <a:r>
              <a:rPr lang="ko-KR" altLang="en-US" sz="2000" b="1" dirty="0" smtClean="0">
                <a:latin typeface="+mn-ea"/>
                <a:ea typeface="+mn-ea"/>
              </a:rPr>
              <a:t>못함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1" name="_x146408048" descr="EMB0000114c2f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545" y="2056289"/>
            <a:ext cx="350520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_x146409488" descr="EMB0000114c2f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049760"/>
            <a:ext cx="29241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2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2.3 </a:t>
            </a:r>
            <a:r>
              <a:rPr lang="ko-KR" altLang="en-US" sz="2400" dirty="0" smtClean="0"/>
              <a:t>공개 </a:t>
            </a:r>
            <a:r>
              <a:rPr lang="ko-KR" altLang="en-US" sz="2400" dirty="0"/>
              <a:t>동의어 </a:t>
            </a:r>
            <a:r>
              <a:rPr lang="ko-KR" altLang="en-US" sz="2400" dirty="0" smtClean="0"/>
              <a:t>정의하기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241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>
                <a:latin typeface="+mn-ea"/>
                <a:ea typeface="+mn-ea"/>
              </a:rPr>
              <a:t>만일 </a:t>
            </a:r>
            <a:r>
              <a:rPr lang="en-US" altLang="ko-KR" sz="2000" b="1" smtClean="0">
                <a:latin typeface="+mn-ea"/>
                <a:ea typeface="+mn-ea"/>
              </a:rPr>
              <a:t>USERB1</a:t>
            </a:r>
            <a:r>
              <a:rPr lang="ko-KR" altLang="en-US" sz="2000" b="1">
                <a:latin typeface="+mn-ea"/>
                <a:ea typeface="+mn-ea"/>
              </a:rPr>
              <a:t>과 </a:t>
            </a:r>
            <a:r>
              <a:rPr lang="en-US" altLang="ko-KR" sz="2000" b="1" smtClean="0">
                <a:latin typeface="+mn-ea"/>
                <a:ea typeface="+mn-ea"/>
              </a:rPr>
              <a:t>USERB2</a:t>
            </a:r>
            <a:r>
              <a:rPr lang="ko-KR" altLang="en-US" sz="2000" b="1" dirty="0">
                <a:latin typeface="+mn-ea"/>
                <a:ea typeface="+mn-ea"/>
              </a:rPr>
              <a:t>에서 모두 사용할 수 있는 동의어를 선언하려면 공개 동의어로 선언해야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. USERB1 </a:t>
            </a:r>
            <a:r>
              <a:rPr lang="ko-KR" altLang="en-US" sz="2000" b="1" dirty="0">
                <a:latin typeface="+mn-ea"/>
                <a:ea typeface="+mn-ea"/>
              </a:rPr>
              <a:t>사용자로 접속해서 공개 동의어를 </a:t>
            </a:r>
            <a:r>
              <a:rPr lang="ko-KR" altLang="en-US" sz="2000" b="1" dirty="0" smtClean="0">
                <a:latin typeface="+mn-ea"/>
                <a:ea typeface="+mn-ea"/>
              </a:rPr>
              <a:t>정의함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USERB1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en-US" altLang="ko-KR" sz="2000" b="1" dirty="0">
                <a:latin typeface="+mn-ea"/>
                <a:ea typeface="+mn-ea"/>
              </a:rPr>
              <a:t>DBA </a:t>
            </a:r>
            <a:r>
              <a:rPr lang="ko-KR" altLang="en-US" sz="2000" b="1" dirty="0" err="1">
                <a:latin typeface="+mn-ea"/>
                <a:ea typeface="+mn-ea"/>
              </a:rPr>
              <a:t>롤이</a:t>
            </a:r>
            <a:r>
              <a:rPr lang="ko-KR" altLang="en-US" sz="2000" b="1" dirty="0">
                <a:latin typeface="+mn-ea"/>
                <a:ea typeface="+mn-ea"/>
              </a:rPr>
              <a:t> 부여되지 않은 사용자이기 때문에 공개 동의어를 생성하지 </a:t>
            </a:r>
            <a:r>
              <a:rPr lang="ko-KR" altLang="en-US" sz="2000" b="1" dirty="0" smtClean="0">
                <a:latin typeface="+mn-ea"/>
                <a:ea typeface="+mn-ea"/>
              </a:rPr>
              <a:t>못함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공개 </a:t>
            </a:r>
            <a:r>
              <a:rPr lang="ko-KR" altLang="en-US" sz="2000" b="1" dirty="0">
                <a:latin typeface="+mn-ea"/>
                <a:ea typeface="+mn-ea"/>
              </a:rPr>
              <a:t>동의어를 생성하기 위해서는 </a:t>
            </a:r>
            <a:r>
              <a:rPr lang="en-US" altLang="ko-KR" sz="2000" b="1" dirty="0">
                <a:latin typeface="+mn-ea"/>
                <a:ea typeface="+mn-ea"/>
              </a:rPr>
              <a:t>DBA </a:t>
            </a:r>
            <a:r>
              <a:rPr lang="ko-KR" altLang="en-US" sz="2000" b="1" dirty="0" err="1">
                <a:latin typeface="+mn-ea"/>
                <a:ea typeface="+mn-ea"/>
              </a:rPr>
              <a:t>롤이</a:t>
            </a:r>
            <a:r>
              <a:rPr lang="ko-KR" altLang="en-US" sz="2000" b="1" dirty="0">
                <a:latin typeface="+mn-ea"/>
                <a:ea typeface="+mn-ea"/>
              </a:rPr>
              <a:t> 부여된 데이터베이스 관리자인 </a:t>
            </a:r>
            <a:r>
              <a:rPr lang="en-US" altLang="ko-KR" sz="2000" b="1" dirty="0">
                <a:latin typeface="+mn-ea"/>
                <a:ea typeface="+mn-ea"/>
              </a:rPr>
              <a:t>SYSTEM</a:t>
            </a:r>
            <a:r>
              <a:rPr lang="ko-KR" altLang="en-US" sz="2000" b="1" dirty="0">
                <a:latin typeface="+mn-ea"/>
                <a:ea typeface="+mn-ea"/>
              </a:rPr>
              <a:t>으로 </a:t>
            </a:r>
            <a:r>
              <a:rPr lang="ko-KR" altLang="en-US" sz="2000" b="1" dirty="0" smtClean="0">
                <a:latin typeface="+mn-ea"/>
                <a:ea typeface="+mn-ea"/>
              </a:rPr>
              <a:t>접속함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USERB1</a:t>
            </a:r>
            <a:r>
              <a:rPr lang="ko-KR" altLang="en-US" sz="2000" b="1" dirty="0">
                <a:latin typeface="+mn-ea"/>
                <a:ea typeface="+mn-ea"/>
              </a:rPr>
              <a:t>과 </a:t>
            </a:r>
            <a:r>
              <a:rPr lang="en-US" altLang="ko-KR" sz="2000" b="1" dirty="0">
                <a:latin typeface="+mn-ea"/>
                <a:ea typeface="+mn-ea"/>
              </a:rPr>
              <a:t>USERB2 </a:t>
            </a:r>
            <a:r>
              <a:rPr lang="ko-KR" altLang="en-US" sz="2000" b="1" dirty="0">
                <a:latin typeface="+mn-ea"/>
                <a:ea typeface="+mn-ea"/>
              </a:rPr>
              <a:t>계정으로 접속하여 </a:t>
            </a:r>
            <a:r>
              <a:rPr lang="en-US" altLang="ko-KR" sz="2000" b="1" dirty="0">
                <a:latin typeface="+mn-ea"/>
                <a:ea typeface="+mn-ea"/>
              </a:rPr>
              <a:t>DEPT</a:t>
            </a:r>
            <a:r>
              <a:rPr lang="ko-KR" altLang="en-US" sz="2000" b="1" dirty="0">
                <a:latin typeface="+mn-ea"/>
                <a:ea typeface="+mn-ea"/>
              </a:rPr>
              <a:t>로 테이블을 </a:t>
            </a:r>
            <a:r>
              <a:rPr lang="ko-KR" altLang="en-US" sz="2000" b="1" dirty="0" smtClean="0">
                <a:latin typeface="+mn-ea"/>
                <a:ea typeface="+mn-ea"/>
              </a:rPr>
              <a:t>조회함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270823"/>
              </p:ext>
            </p:extLst>
          </p:nvPr>
        </p:nvGraphicFramePr>
        <p:xfrm>
          <a:off x="629345" y="3140968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system/oracle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CREATE PUBLIC SYNONYM </a:t>
                      </a:r>
                      <a:r>
                        <a:rPr lang="en-US" altLang="ko-KR" sz="1800" dirty="0" err="1" smtClean="0"/>
                        <a:t>PubDEPT</a:t>
                      </a:r>
                      <a:r>
                        <a:rPr lang="en-US" altLang="ko-KR" sz="1800" dirty="0" smtClean="0"/>
                        <a:t> FOR </a:t>
                      </a:r>
                      <a:r>
                        <a:rPr lang="en-US" altLang="ko-KR" sz="1800" dirty="0" err="1" smtClean="0"/>
                        <a:t>scott.DEPT</a:t>
                      </a:r>
                      <a:r>
                        <a:rPr lang="en-US" altLang="ko-KR" sz="1800" dirty="0" smtClean="0"/>
                        <a:t>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146409168" descr="EMB0000114c2f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3" y="4608586"/>
            <a:ext cx="2676012" cy="220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_x146409568" descr="EMB0000114c2f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53" y="4608586"/>
            <a:ext cx="2691680" cy="221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6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3.1 </a:t>
            </a:r>
            <a:r>
              <a:rPr lang="ko-KR" altLang="en-US" sz="2400" dirty="0" smtClean="0"/>
              <a:t>비공개 동의어 제거하기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081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동의어 </a:t>
            </a:r>
            <a:r>
              <a:rPr lang="en-US" altLang="ko-KR" sz="2000" b="1" dirty="0">
                <a:latin typeface="+mn-ea"/>
                <a:ea typeface="+mn-ea"/>
              </a:rPr>
              <a:t>DEPT</a:t>
            </a:r>
            <a:r>
              <a:rPr lang="ko-KR" altLang="en-US" sz="2000" b="1" dirty="0">
                <a:latin typeface="+mn-ea"/>
                <a:ea typeface="+mn-ea"/>
              </a:rPr>
              <a:t>는 </a:t>
            </a:r>
            <a:r>
              <a:rPr lang="en-US" altLang="ko-KR" sz="2000" b="1" dirty="0">
                <a:latin typeface="+mn-ea"/>
                <a:ea typeface="+mn-ea"/>
              </a:rPr>
              <a:t>USERB1</a:t>
            </a:r>
            <a:r>
              <a:rPr lang="ko-KR" altLang="en-US" sz="2000" b="1" dirty="0">
                <a:latin typeface="+mn-ea"/>
                <a:ea typeface="+mn-ea"/>
              </a:rPr>
              <a:t>에서 </a:t>
            </a:r>
            <a:r>
              <a:rPr lang="ko-KR" altLang="en-US" sz="2000" b="1" dirty="0" err="1" smtClean="0">
                <a:latin typeface="+mn-ea"/>
                <a:ea typeface="+mn-ea"/>
              </a:rPr>
              <a:t>생성하였으므로</a:t>
            </a:r>
            <a:r>
              <a:rPr lang="en-US" altLang="ko-KR" sz="2000" b="1" dirty="0" smtClean="0">
                <a:latin typeface="+mn-ea"/>
                <a:ea typeface="+mn-ea"/>
              </a:rPr>
              <a:t>,</a:t>
            </a:r>
            <a:r>
              <a:rPr lang="ko-KR" altLang="en-US" sz="2000" b="1" dirty="0" smtClean="0">
                <a:latin typeface="+mn-ea"/>
                <a:ea typeface="+mn-ea"/>
              </a:rPr>
              <a:t> 동의어를 </a:t>
            </a:r>
            <a:r>
              <a:rPr lang="ko-KR" altLang="en-US" sz="2000" b="1" dirty="0">
                <a:latin typeface="+mn-ea"/>
                <a:ea typeface="+mn-ea"/>
              </a:rPr>
              <a:t>소유한 사용자로 접속해야만 제거가 </a:t>
            </a:r>
            <a:r>
              <a:rPr lang="ko-KR" altLang="en-US" sz="2000" b="1" dirty="0" smtClean="0">
                <a:latin typeface="+mn-ea"/>
                <a:ea typeface="+mn-ea"/>
              </a:rPr>
              <a:t>가능함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83149"/>
              </p:ext>
            </p:extLst>
          </p:nvPr>
        </p:nvGraphicFramePr>
        <p:xfrm>
          <a:off x="633673" y="1628800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USERB1/B1234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DROP SYNONYM DEPT;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0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3.2 </a:t>
            </a:r>
            <a:r>
              <a:rPr lang="ko-KR" altLang="en-US" sz="2400" dirty="0" smtClean="0"/>
              <a:t>공개 동의어 제거하기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7084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공개 동의어인 </a:t>
            </a:r>
            <a:r>
              <a:rPr lang="en-US" altLang="ko-KR" sz="2000" b="1" dirty="0" err="1">
                <a:latin typeface="+mn-ea"/>
                <a:ea typeface="+mn-ea"/>
              </a:rPr>
              <a:t>PubDEPT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를 </a:t>
            </a:r>
            <a:r>
              <a:rPr lang="ko-KR" altLang="en-US" sz="2000" b="1" dirty="0" smtClean="0">
                <a:latin typeface="+mn-ea"/>
                <a:ea typeface="+mn-ea"/>
              </a:rPr>
              <a:t>삭제함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공개 </a:t>
            </a:r>
            <a:r>
              <a:rPr lang="ko-KR" altLang="en-US" sz="2000" b="1" dirty="0">
                <a:latin typeface="+mn-ea"/>
                <a:ea typeface="+mn-ea"/>
              </a:rPr>
              <a:t>동의어는 </a:t>
            </a:r>
            <a:r>
              <a:rPr lang="en-US" altLang="ko-KR" sz="2000" b="1" dirty="0">
                <a:latin typeface="+mn-ea"/>
                <a:ea typeface="+mn-ea"/>
              </a:rPr>
              <a:t>DBA </a:t>
            </a:r>
            <a:r>
              <a:rPr lang="ko-KR" altLang="en-US" sz="2000" b="1" dirty="0" err="1">
                <a:latin typeface="+mn-ea"/>
                <a:ea typeface="+mn-ea"/>
              </a:rPr>
              <a:t>롤이</a:t>
            </a:r>
            <a:r>
              <a:rPr lang="ko-KR" altLang="en-US" sz="2000" b="1" dirty="0">
                <a:latin typeface="+mn-ea"/>
                <a:ea typeface="+mn-ea"/>
              </a:rPr>
              <a:t> 부여된 사용자에서 생성과 제거가 가능함으로 </a:t>
            </a:r>
            <a:r>
              <a:rPr lang="ko-KR" altLang="en-US" sz="2000" b="1" dirty="0" smtClean="0">
                <a:latin typeface="+mn-ea"/>
                <a:ea typeface="+mn-ea"/>
              </a:rPr>
              <a:t>  데이터베이스 </a:t>
            </a:r>
            <a:r>
              <a:rPr lang="ko-KR" altLang="en-US" sz="2000" b="1" dirty="0">
                <a:latin typeface="+mn-ea"/>
                <a:ea typeface="+mn-ea"/>
              </a:rPr>
              <a:t>관리자인 </a:t>
            </a:r>
            <a:r>
              <a:rPr lang="en-US" altLang="ko-KR" sz="2000" b="1" dirty="0">
                <a:latin typeface="+mn-ea"/>
                <a:ea typeface="+mn-ea"/>
              </a:rPr>
              <a:t>SYSTEM</a:t>
            </a:r>
            <a:r>
              <a:rPr lang="ko-KR" altLang="en-US" sz="2000" b="1" dirty="0">
                <a:latin typeface="+mn-ea"/>
                <a:ea typeface="+mn-ea"/>
              </a:rPr>
              <a:t>으로 접속한 후에 제거해야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또한 </a:t>
            </a:r>
            <a:r>
              <a:rPr lang="ko-KR" altLang="en-US" sz="2000" b="1" dirty="0">
                <a:latin typeface="+mn-ea"/>
                <a:ea typeface="+mn-ea"/>
              </a:rPr>
              <a:t>제거할 때 반드시 </a:t>
            </a:r>
            <a:r>
              <a:rPr lang="en-US" altLang="ko-KR" sz="2000" b="1" dirty="0">
                <a:latin typeface="+mn-ea"/>
                <a:ea typeface="+mn-ea"/>
              </a:rPr>
              <a:t>PUBLIC </a:t>
            </a:r>
            <a:r>
              <a:rPr lang="ko-KR" altLang="en-US" sz="2000" b="1" dirty="0" err="1">
                <a:latin typeface="+mn-ea"/>
                <a:ea typeface="+mn-ea"/>
              </a:rPr>
              <a:t>예약어를</a:t>
            </a:r>
            <a:r>
              <a:rPr lang="ko-KR" altLang="en-US" sz="2000" b="1" dirty="0">
                <a:latin typeface="+mn-ea"/>
                <a:ea typeface="+mn-ea"/>
              </a:rPr>
              <a:t> 명시해야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USERB1 </a:t>
            </a:r>
            <a:r>
              <a:rPr lang="ko-KR" altLang="en-US" sz="2000" b="1" dirty="0">
                <a:latin typeface="+mn-ea"/>
                <a:ea typeface="+mn-ea"/>
              </a:rPr>
              <a:t>사용자에게는 </a:t>
            </a:r>
            <a:r>
              <a:rPr lang="en-US" altLang="ko-KR" sz="2000" b="1" dirty="0">
                <a:latin typeface="+mn-ea"/>
                <a:ea typeface="+mn-ea"/>
              </a:rPr>
              <a:t>DBA </a:t>
            </a:r>
            <a:r>
              <a:rPr lang="ko-KR" altLang="en-US" sz="2000" b="1" dirty="0" err="1">
                <a:latin typeface="+mn-ea"/>
                <a:ea typeface="+mn-ea"/>
              </a:rPr>
              <a:t>롤이</a:t>
            </a:r>
            <a:r>
              <a:rPr lang="ko-KR" altLang="en-US" sz="2000" b="1" dirty="0">
                <a:latin typeface="+mn-ea"/>
                <a:ea typeface="+mn-ea"/>
              </a:rPr>
              <a:t> 없으므로 공개 동의어를 제거할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43461"/>
              </p:ext>
            </p:extLst>
          </p:nvPr>
        </p:nvGraphicFramePr>
        <p:xfrm>
          <a:off x="638001" y="3055734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USERB1/B1234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DROP SYNONYM </a:t>
                      </a:r>
                      <a:r>
                        <a:rPr lang="en-US" altLang="ko-KR" sz="1800" dirty="0" err="1" smtClean="0"/>
                        <a:t>PubDEPT</a:t>
                      </a:r>
                      <a:r>
                        <a:rPr lang="en-US" altLang="ko-KR" sz="1800" dirty="0" smtClean="0"/>
                        <a:t>; 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46685256" descr="EMB0000114c2f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73" y="4010744"/>
            <a:ext cx="70278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6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3.2 </a:t>
            </a:r>
            <a:r>
              <a:rPr lang="ko-KR" altLang="en-US" sz="2400" dirty="0"/>
              <a:t>공개 동의어 </a:t>
            </a:r>
            <a:r>
              <a:rPr lang="ko-KR" altLang="en-US" sz="2400" dirty="0" smtClean="0"/>
              <a:t>제거하기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2080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SYSTEM </a:t>
            </a:r>
            <a:r>
              <a:rPr lang="ko-KR" altLang="en-US" sz="2000" b="1" dirty="0">
                <a:latin typeface="+mn-ea"/>
                <a:ea typeface="+mn-ea"/>
              </a:rPr>
              <a:t>사용자이므로 </a:t>
            </a:r>
            <a:r>
              <a:rPr lang="en-US" altLang="ko-KR" sz="2000" b="1" dirty="0">
                <a:latin typeface="+mn-ea"/>
                <a:ea typeface="+mn-ea"/>
              </a:rPr>
              <a:t>DBA </a:t>
            </a:r>
            <a:r>
              <a:rPr lang="ko-KR" altLang="en-US" sz="2000" b="1" dirty="0" err="1">
                <a:latin typeface="+mn-ea"/>
                <a:ea typeface="+mn-ea"/>
              </a:rPr>
              <a:t>롤이</a:t>
            </a:r>
            <a:r>
              <a:rPr lang="ko-KR" altLang="en-US" sz="2000" b="1" dirty="0">
                <a:latin typeface="+mn-ea"/>
                <a:ea typeface="+mn-ea"/>
              </a:rPr>
              <a:t> 있지만 공개 동의어를 제거하는데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예약어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PUBLIC</a:t>
            </a:r>
            <a:r>
              <a:rPr lang="ko-KR" altLang="en-US" sz="2000" b="1" dirty="0">
                <a:latin typeface="+mn-ea"/>
                <a:ea typeface="+mn-ea"/>
              </a:rPr>
              <a:t>를 기술하지 않기 때문에 오류가 </a:t>
            </a:r>
            <a:r>
              <a:rPr lang="ko-KR" altLang="en-US" sz="2000" b="1" dirty="0" smtClean="0">
                <a:latin typeface="+mn-ea"/>
                <a:ea typeface="+mn-ea"/>
              </a:rPr>
              <a:t>발생함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53979"/>
              </p:ext>
            </p:extLst>
          </p:nvPr>
        </p:nvGraphicFramePr>
        <p:xfrm>
          <a:off x="633673" y="1568028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system/oracle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DROP SYNONYM </a:t>
                      </a:r>
                      <a:r>
                        <a:rPr lang="en-US" altLang="ko-KR" sz="1800" dirty="0" err="1" smtClean="0"/>
                        <a:t>PubDEPT</a:t>
                      </a:r>
                      <a:r>
                        <a:rPr lang="en-US" altLang="ko-KR" sz="1800" dirty="0" smtClean="0"/>
                        <a:t>; 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146686376" descr="EMB0000114c2f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492375"/>
            <a:ext cx="71628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5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/>
              <a:t>3.2 </a:t>
            </a:r>
            <a:r>
              <a:rPr lang="ko-KR" altLang="en-US" sz="2400" dirty="0"/>
              <a:t>공개 동의어 제거하기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7081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SYSTEM </a:t>
            </a:r>
            <a:r>
              <a:rPr lang="ko-KR" altLang="en-US" sz="2000" b="1" dirty="0">
                <a:latin typeface="+mn-ea"/>
                <a:ea typeface="+mn-ea"/>
              </a:rPr>
              <a:t>사용자이므로 </a:t>
            </a:r>
            <a:r>
              <a:rPr lang="en-US" altLang="ko-KR" sz="2000" b="1" dirty="0">
                <a:latin typeface="+mn-ea"/>
                <a:ea typeface="+mn-ea"/>
              </a:rPr>
              <a:t>DBA </a:t>
            </a:r>
            <a:r>
              <a:rPr lang="ko-KR" altLang="en-US" sz="2000" b="1" dirty="0" err="1">
                <a:latin typeface="+mn-ea"/>
                <a:ea typeface="+mn-ea"/>
              </a:rPr>
              <a:t>롤에</a:t>
            </a:r>
            <a:r>
              <a:rPr lang="ko-KR" altLang="en-US" sz="2000" b="1" dirty="0">
                <a:latin typeface="+mn-ea"/>
                <a:ea typeface="+mn-ea"/>
              </a:rPr>
              <a:t> 대한 권한도 있고 </a:t>
            </a:r>
            <a:r>
              <a:rPr lang="ko-KR" altLang="en-US" sz="2000" b="1" dirty="0" err="1">
                <a:latin typeface="+mn-ea"/>
                <a:ea typeface="+mn-ea"/>
              </a:rPr>
              <a:t>예약어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PUBLIC </a:t>
            </a:r>
            <a:r>
              <a:rPr lang="ko-KR" altLang="en-US" sz="2000" b="1" dirty="0">
                <a:latin typeface="+mn-ea"/>
                <a:ea typeface="+mn-ea"/>
              </a:rPr>
              <a:t>역시 기술하였기 때문에 공개 동의어를 제거합니다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32907"/>
              </p:ext>
            </p:extLst>
          </p:nvPr>
        </p:nvGraphicFramePr>
        <p:xfrm>
          <a:off x="633673" y="1568028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DROP PUBLIC SYNONYM </a:t>
                      </a:r>
                      <a:r>
                        <a:rPr lang="en-US" altLang="ko-KR" sz="1800" dirty="0" err="1" smtClean="0"/>
                        <a:t>PubDEPT</a:t>
                      </a:r>
                      <a:r>
                        <a:rPr lang="en-US" altLang="ko-KR" sz="1800" dirty="0" smtClean="0"/>
                        <a:t>; 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_x146686776" descr="EMB0000114c2f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564904"/>
            <a:ext cx="73977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6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동의어의 개념과 종류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16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데이터베이스의 객체에 대한 소유권은 해당 객체를 생성한 사용자에게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 </a:t>
            </a:r>
          </a:p>
          <a:p>
            <a:pPr marL="914400" lvl="1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따라서 </a:t>
            </a:r>
            <a:r>
              <a:rPr lang="ko-KR" altLang="en-US" sz="2000" b="1" dirty="0">
                <a:latin typeface="+mn-ea"/>
                <a:ea typeface="+mn-ea"/>
              </a:rPr>
              <a:t>다른 사용자가 객체에 접근하기 위해서는 소유자로부터 접근 </a:t>
            </a:r>
            <a:r>
              <a:rPr lang="ko-KR" altLang="en-US" sz="2000" b="1" dirty="0" smtClean="0">
                <a:latin typeface="+mn-ea"/>
                <a:ea typeface="+mn-ea"/>
              </a:rPr>
              <a:t>권한을  부여 받아야 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또한 </a:t>
            </a:r>
            <a:r>
              <a:rPr lang="ko-KR" altLang="en-US" sz="2000" b="1" dirty="0">
                <a:latin typeface="+mn-ea"/>
                <a:ea typeface="+mn-ea"/>
              </a:rPr>
              <a:t>다른 사용자가 소유한 객체에 접근하기 위해서는 소유자의 </a:t>
            </a:r>
            <a:r>
              <a:rPr lang="ko-KR" altLang="en-US" sz="2000" b="1" dirty="0" smtClean="0">
                <a:latin typeface="+mn-ea"/>
                <a:ea typeface="+mn-ea"/>
              </a:rPr>
              <a:t>이름을       </a:t>
            </a:r>
            <a:r>
              <a:rPr lang="ko-KR" altLang="en-US" sz="2000" b="1" dirty="0">
                <a:latin typeface="+mn-ea"/>
                <a:ea typeface="+mn-ea"/>
              </a:rPr>
              <a:t>객체 앞에 지정해야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이렇게 객체를 조회할 때마다 일일이 객체의 소유자를 지정하는 것이 번거로울 경우 동의어를 정의하면 긴 이름대신 간단한 이름으로 접근할 수 있게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동의어는 개별 사용자를 대상으로 하는 비공개 동의어와 전체 사용자를 대상으로 한 공개 동의어가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7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1.1 </a:t>
            </a:r>
            <a:r>
              <a:rPr lang="ko-KR" altLang="en-US" sz="2400" dirty="0" smtClean="0"/>
              <a:t>동의어의 종류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857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비공개 </a:t>
            </a:r>
            <a:r>
              <a:rPr lang="ko-KR" altLang="en-US" sz="2000" b="1" dirty="0">
                <a:latin typeface="+mn-ea"/>
                <a:ea typeface="+mn-ea"/>
              </a:rPr>
              <a:t>동의어</a:t>
            </a:r>
          </a:p>
          <a:p>
            <a:pPr marL="914400" lvl="1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객체에 대한 접근 권한을 </a:t>
            </a:r>
            <a:r>
              <a:rPr lang="ko-KR" altLang="en-US" sz="2000" b="1" dirty="0" smtClean="0">
                <a:latin typeface="+mn-ea"/>
                <a:ea typeface="+mn-ea"/>
              </a:rPr>
              <a:t>부여 받은 </a:t>
            </a:r>
            <a:r>
              <a:rPr lang="ko-KR" altLang="en-US" sz="2000" b="1" dirty="0">
                <a:latin typeface="+mn-ea"/>
                <a:ea typeface="+mn-ea"/>
              </a:rPr>
              <a:t>사용자가 정의한 동의어로 해당 사용자만 사용할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공개 동의어 </a:t>
            </a:r>
          </a:p>
          <a:p>
            <a:pPr marL="914400" lvl="1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latin typeface="+mn-ea"/>
                <a:ea typeface="+mn-ea"/>
              </a:rPr>
              <a:t>권한을 주는 사용자가 정의한 동의어로 누구나 사용할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공개 </a:t>
            </a:r>
            <a:r>
              <a:rPr lang="ko-KR" altLang="en-US" sz="2000" b="1" dirty="0">
                <a:latin typeface="+mn-ea"/>
                <a:ea typeface="+mn-ea"/>
              </a:rPr>
              <a:t>동의어는 </a:t>
            </a:r>
            <a:r>
              <a:rPr lang="en-US" altLang="ko-KR" sz="2000" b="1" dirty="0">
                <a:latin typeface="+mn-ea"/>
                <a:ea typeface="+mn-ea"/>
              </a:rPr>
              <a:t>DBA </a:t>
            </a:r>
            <a:r>
              <a:rPr lang="ko-KR" altLang="en-US" sz="2000" b="1" dirty="0">
                <a:latin typeface="+mn-ea"/>
                <a:ea typeface="+mn-ea"/>
              </a:rPr>
              <a:t>권한을 가진 사용자만이 생성할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SYNONYM </a:t>
            </a:r>
            <a:r>
              <a:rPr lang="ko-KR" altLang="en-US" sz="2000" b="1" dirty="0">
                <a:latin typeface="+mn-ea"/>
                <a:ea typeface="+mn-ea"/>
              </a:rPr>
              <a:t>앞에 </a:t>
            </a:r>
            <a:r>
              <a:rPr lang="en-US" altLang="ko-KR" sz="2000" b="1" dirty="0">
                <a:latin typeface="+mn-ea"/>
                <a:ea typeface="+mn-ea"/>
              </a:rPr>
              <a:t>PUBLIC</a:t>
            </a:r>
            <a:r>
              <a:rPr lang="ko-KR" altLang="en-US" sz="2000" b="1" dirty="0">
                <a:latin typeface="+mn-ea"/>
                <a:ea typeface="+mn-ea"/>
              </a:rPr>
              <a:t>를 붙여서 </a:t>
            </a:r>
            <a:r>
              <a:rPr lang="ko-KR" altLang="en-US" sz="2000" b="1" dirty="0" smtClean="0">
                <a:latin typeface="+mn-ea"/>
                <a:ea typeface="+mn-ea"/>
              </a:rPr>
              <a:t>정의함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14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1.2 </a:t>
            </a:r>
            <a:r>
              <a:rPr lang="ko-KR" altLang="en-US" sz="2400" dirty="0" smtClean="0"/>
              <a:t>동의어의 사용 예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7853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DUAL</a:t>
            </a:r>
            <a:r>
              <a:rPr lang="ko-KR" altLang="en-US" sz="2000" b="1" dirty="0">
                <a:latin typeface="+mn-ea"/>
                <a:ea typeface="+mn-ea"/>
              </a:rPr>
              <a:t>은 원래 </a:t>
            </a:r>
            <a:r>
              <a:rPr lang="en-US" altLang="ko-KR" sz="2000" b="1" dirty="0" smtClean="0">
                <a:latin typeface="+mn-ea"/>
                <a:ea typeface="+mn-ea"/>
              </a:rPr>
              <a:t>SYS </a:t>
            </a:r>
            <a:r>
              <a:rPr lang="ko-KR" altLang="en-US" sz="2000" b="1" dirty="0" smtClean="0">
                <a:latin typeface="+mn-ea"/>
                <a:ea typeface="+mn-ea"/>
              </a:rPr>
              <a:t>사용자가 </a:t>
            </a:r>
            <a:r>
              <a:rPr lang="ko-KR" altLang="en-US" sz="2000" b="1" dirty="0">
                <a:latin typeface="+mn-ea"/>
                <a:ea typeface="+mn-ea"/>
              </a:rPr>
              <a:t>소유하는 테이블 명이므로 다른 사용자가 </a:t>
            </a:r>
            <a:r>
              <a:rPr lang="en-US" altLang="ko-KR" sz="2000" b="1" dirty="0">
                <a:latin typeface="+mn-ea"/>
                <a:ea typeface="+mn-ea"/>
              </a:rPr>
              <a:t>DUAL </a:t>
            </a:r>
            <a:r>
              <a:rPr lang="ko-KR" altLang="en-US" sz="2000" b="1" dirty="0">
                <a:latin typeface="+mn-ea"/>
                <a:ea typeface="+mn-ea"/>
              </a:rPr>
              <a:t>테이블에 접근하려면 </a:t>
            </a:r>
            <a:r>
              <a:rPr lang="en-US" altLang="ko-KR" sz="2000" b="1" dirty="0">
                <a:latin typeface="+mn-ea"/>
                <a:ea typeface="+mn-ea"/>
              </a:rPr>
              <a:t>SYS.DUAL</a:t>
            </a:r>
            <a:r>
              <a:rPr lang="ko-KR" altLang="en-US" sz="2000" b="1" dirty="0">
                <a:latin typeface="+mn-ea"/>
                <a:ea typeface="+mn-ea"/>
              </a:rPr>
              <a:t>로 표현해야 하는 것이 </a:t>
            </a:r>
            <a:r>
              <a:rPr lang="ko-KR" altLang="en-US" sz="2000" b="1" dirty="0" smtClean="0">
                <a:latin typeface="+mn-ea"/>
                <a:ea typeface="+mn-ea"/>
              </a:rPr>
              <a:t>원칙임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그럼에도 불구하고 지금까지 모든 사용자가 </a:t>
            </a:r>
            <a:r>
              <a:rPr lang="en-US" altLang="ko-KR" sz="2000" b="1" dirty="0">
                <a:latin typeface="+mn-ea"/>
                <a:ea typeface="+mn-ea"/>
              </a:rPr>
              <a:t>SYS.</a:t>
            </a:r>
            <a:r>
              <a:rPr lang="ko-KR" altLang="en-US" sz="2000" b="1" dirty="0">
                <a:latin typeface="+mn-ea"/>
                <a:ea typeface="+mn-ea"/>
              </a:rPr>
              <a:t>을 생략하고 </a:t>
            </a:r>
            <a:r>
              <a:rPr lang="en-US" altLang="ko-KR" sz="2000" b="1" dirty="0">
                <a:latin typeface="+mn-ea"/>
                <a:ea typeface="+mn-ea"/>
              </a:rPr>
              <a:t>DUAL</a:t>
            </a:r>
            <a:r>
              <a:rPr lang="ko-KR" altLang="en-US" sz="2000" b="1" dirty="0" smtClean="0">
                <a:latin typeface="+mn-ea"/>
                <a:ea typeface="+mn-ea"/>
              </a:rPr>
              <a:t>이라고       </a:t>
            </a:r>
            <a:r>
              <a:rPr lang="ko-KR" altLang="en-US" sz="2000" b="1" dirty="0">
                <a:latin typeface="+mn-ea"/>
                <a:ea typeface="+mn-ea"/>
              </a:rPr>
              <a:t>간단하게 </a:t>
            </a:r>
            <a:r>
              <a:rPr lang="ko-KR" altLang="en-US" sz="2000" b="1" dirty="0" smtClean="0">
                <a:latin typeface="+mn-ea"/>
                <a:ea typeface="+mn-ea"/>
              </a:rPr>
              <a:t>사용하였음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이럴 수 있었던 이유는 공개 동의어로 지정되어있기 </a:t>
            </a:r>
            <a:r>
              <a:rPr lang="ko-KR" altLang="en-US" sz="2000" b="1" dirty="0" smtClean="0">
                <a:latin typeface="+mn-ea"/>
                <a:ea typeface="+mn-ea"/>
              </a:rPr>
              <a:t>때문임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71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동의어 생성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934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동의어를 정의하기 위한 </a:t>
            </a:r>
            <a:r>
              <a:rPr lang="en-US" altLang="ko-KR" sz="2000" b="1" dirty="0">
                <a:latin typeface="+mn-ea"/>
                <a:ea typeface="+mn-ea"/>
              </a:rPr>
              <a:t>CREATE SYNONYM </a:t>
            </a:r>
            <a:r>
              <a:rPr lang="ko-KR" altLang="en-US" sz="2000" b="1" dirty="0">
                <a:latin typeface="+mn-ea"/>
                <a:ea typeface="+mn-ea"/>
              </a:rPr>
              <a:t>명령어의 기본 형식은 다음과 </a:t>
            </a:r>
            <a:r>
              <a:rPr lang="ko-KR" altLang="en-US" sz="2000" b="1" dirty="0" smtClean="0">
                <a:latin typeface="+mn-ea"/>
                <a:ea typeface="+mn-ea"/>
              </a:rPr>
              <a:t>같음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err="1">
                <a:latin typeface="+mn-ea"/>
                <a:ea typeface="+mn-ea"/>
              </a:rPr>
              <a:t>synonym_name</a:t>
            </a:r>
            <a:r>
              <a:rPr lang="ko-KR" altLang="en-US" sz="2000" b="1" dirty="0">
                <a:latin typeface="+mn-ea"/>
                <a:ea typeface="+mn-ea"/>
              </a:rPr>
              <a:t>은 </a:t>
            </a:r>
            <a:r>
              <a:rPr lang="en-US" altLang="ko-KR" sz="2000" b="1" dirty="0" err="1">
                <a:latin typeface="+mn-ea"/>
                <a:ea typeface="+mn-ea"/>
              </a:rPr>
              <a:t>user_name.object_name</a:t>
            </a:r>
            <a:r>
              <a:rPr lang="ko-KR" altLang="en-US" sz="2000" b="1" dirty="0">
                <a:latin typeface="+mn-ea"/>
                <a:ea typeface="+mn-ea"/>
              </a:rPr>
              <a:t>에 대한 </a:t>
            </a:r>
            <a:r>
              <a:rPr lang="ko-KR" altLang="en-US" sz="2000" b="1" dirty="0" smtClean="0">
                <a:latin typeface="+mn-ea"/>
                <a:ea typeface="+mn-ea"/>
              </a:rPr>
              <a:t>별칭임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err="1">
                <a:latin typeface="+mn-ea"/>
                <a:ea typeface="+mn-ea"/>
              </a:rPr>
              <a:t>user_name</a:t>
            </a:r>
            <a:r>
              <a:rPr lang="ko-KR" altLang="en-US" sz="2000" b="1" dirty="0">
                <a:latin typeface="+mn-ea"/>
                <a:ea typeface="+mn-ea"/>
              </a:rPr>
              <a:t>은 객체를 </a:t>
            </a:r>
            <a:r>
              <a:rPr lang="ko-KR" altLang="en-US" sz="2000" b="1" dirty="0" smtClean="0">
                <a:latin typeface="+mn-ea"/>
                <a:ea typeface="+mn-ea"/>
              </a:rPr>
              <a:t>소유한 </a:t>
            </a:r>
            <a:r>
              <a:rPr lang="ko-KR" altLang="en-US" sz="2000" b="1" dirty="0" err="1">
                <a:latin typeface="+mn-ea"/>
                <a:ea typeface="+mn-ea"/>
              </a:rPr>
              <a:t>오라클</a:t>
            </a:r>
            <a:r>
              <a:rPr lang="ko-KR" altLang="en-US" sz="2000" b="1" dirty="0">
                <a:latin typeface="+mn-ea"/>
                <a:ea typeface="+mn-ea"/>
              </a:rPr>
              <a:t> 사용자이고 </a:t>
            </a:r>
            <a:r>
              <a:rPr lang="en-US" altLang="ko-KR" sz="2000" b="1" dirty="0" err="1">
                <a:latin typeface="+mn-ea"/>
                <a:ea typeface="+mn-ea"/>
              </a:rPr>
              <a:t>object_name</a:t>
            </a:r>
            <a:r>
              <a:rPr lang="ko-KR" altLang="en-US" sz="2000" b="1" dirty="0">
                <a:latin typeface="+mn-ea"/>
                <a:ea typeface="+mn-ea"/>
              </a:rPr>
              <a:t>는 동의어를 </a:t>
            </a:r>
            <a:r>
              <a:rPr lang="ko-KR" altLang="en-US" sz="2000" b="1" dirty="0" smtClean="0">
                <a:latin typeface="+mn-ea"/>
                <a:ea typeface="+mn-ea"/>
              </a:rPr>
              <a:t>      만들려는 </a:t>
            </a:r>
            <a:r>
              <a:rPr lang="ko-KR" altLang="en-US" sz="2000" b="1" dirty="0">
                <a:latin typeface="+mn-ea"/>
                <a:ea typeface="+mn-ea"/>
              </a:rPr>
              <a:t>데이터베이스 객체 </a:t>
            </a:r>
            <a:r>
              <a:rPr lang="ko-KR" altLang="en-US" sz="2000" b="1" dirty="0" smtClean="0">
                <a:latin typeface="+mn-ea"/>
                <a:ea typeface="+mn-ea"/>
              </a:rPr>
              <a:t>이름임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17703"/>
              </p:ext>
            </p:extLst>
          </p:nvPr>
        </p:nvGraphicFramePr>
        <p:xfrm>
          <a:off x="633673" y="1975174"/>
          <a:ext cx="8632304" cy="102177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177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CREATE [PUBLIC] SYNONYM </a:t>
                      </a:r>
                      <a:r>
                        <a:rPr lang="en-US" altLang="ko-KR" sz="1800" dirty="0" err="1" smtClean="0"/>
                        <a:t>synonym_name</a:t>
                      </a:r>
                      <a:endParaRPr lang="en-US" altLang="ko-KR" sz="1800" dirty="0" smtClean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FOR </a:t>
                      </a:r>
                      <a:r>
                        <a:rPr lang="en-US" altLang="ko-KR" sz="1800" dirty="0" err="1" smtClean="0"/>
                        <a:t>user_name.object_name</a:t>
                      </a:r>
                      <a:r>
                        <a:rPr lang="en-US" altLang="ko-KR" sz="1800" dirty="0" smtClean="0"/>
                        <a:t>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1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동의어 생성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1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SYSTEM </a:t>
            </a:r>
            <a:r>
              <a:rPr lang="ko-KR" altLang="en-US" sz="2000" b="1" dirty="0">
                <a:latin typeface="+mn-ea"/>
                <a:ea typeface="+mn-ea"/>
              </a:rPr>
              <a:t>사용자 계정으로 접속해서 테이블을 생성한 후 이를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 </a:t>
            </a:r>
            <a:r>
              <a:rPr lang="ko-KR" altLang="en-US" sz="2000" b="1" dirty="0" smtClean="0">
                <a:latin typeface="+mn-ea"/>
                <a:ea typeface="+mn-ea"/>
              </a:rPr>
              <a:t> 사용할 </a:t>
            </a:r>
            <a:r>
              <a:rPr lang="ko-KR" altLang="en-US" sz="2000" b="1" dirty="0">
                <a:latin typeface="+mn-ea"/>
                <a:ea typeface="+mn-ea"/>
              </a:rPr>
              <a:t>수 있도록 권한을 </a:t>
            </a:r>
            <a:r>
              <a:rPr lang="ko-KR" altLang="en-US" sz="2000" b="1" dirty="0" smtClean="0">
                <a:latin typeface="+mn-ea"/>
                <a:ea typeface="+mn-ea"/>
              </a:rPr>
              <a:t>부여함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SYSTEM user</a:t>
            </a:r>
            <a:r>
              <a:rPr lang="ko-KR" altLang="en-US" sz="2000" b="1" dirty="0" smtClean="0">
                <a:latin typeface="+mn-ea"/>
                <a:ea typeface="+mn-ea"/>
              </a:rPr>
              <a:t>로 접속함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SYSTBL </a:t>
            </a:r>
            <a:r>
              <a:rPr lang="ko-KR" altLang="en-US" sz="2000" b="1" dirty="0">
                <a:latin typeface="+mn-ea"/>
                <a:ea typeface="+mn-ea"/>
              </a:rPr>
              <a:t>이란 테이블이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로우를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2</a:t>
            </a:r>
            <a:r>
              <a:rPr lang="ko-KR" altLang="en-US" sz="2000" b="1" dirty="0">
                <a:latin typeface="+mn-ea"/>
                <a:ea typeface="+mn-ea"/>
              </a:rPr>
              <a:t>개 </a:t>
            </a:r>
            <a:r>
              <a:rPr lang="ko-KR" altLang="en-US" sz="2000" b="1" dirty="0" smtClean="0">
                <a:latin typeface="+mn-ea"/>
                <a:ea typeface="+mn-ea"/>
              </a:rPr>
              <a:t>추가함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75918"/>
              </p:ext>
            </p:extLst>
          </p:nvPr>
        </p:nvGraphicFramePr>
        <p:xfrm>
          <a:off x="633673" y="2060848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CONN system/oracle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02377"/>
              </p:ext>
            </p:extLst>
          </p:nvPr>
        </p:nvGraphicFramePr>
        <p:xfrm>
          <a:off x="629345" y="3507910"/>
          <a:ext cx="8632304" cy="127025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CREATE TABLE SYSTBL (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ENAME VARCHAR2(20)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28183"/>
              </p:ext>
            </p:extLst>
          </p:nvPr>
        </p:nvGraphicFramePr>
        <p:xfrm>
          <a:off x="629345" y="5589240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INSERT INTO SYSTBL VALUES('</a:t>
                      </a:r>
                      <a:r>
                        <a:rPr lang="ko-KR" altLang="en-US" sz="1800" dirty="0" smtClean="0"/>
                        <a:t>전수빈</a:t>
                      </a:r>
                      <a:r>
                        <a:rPr lang="en-US" altLang="ko-KR" sz="1800" dirty="0" smtClean="0"/>
                        <a:t>');</a:t>
                      </a:r>
                      <a:endParaRPr lang="ko-KR" altLang="en-US" sz="1800" dirty="0" smtClean="0"/>
                    </a:p>
                    <a:p>
                      <a:pPr algn="l"/>
                      <a:r>
                        <a:rPr lang="en-US" altLang="ko-KR" sz="1800" dirty="0" smtClean="0"/>
                        <a:t>INSERT INTO SYSTBL VALUES('</a:t>
                      </a:r>
                      <a:r>
                        <a:rPr lang="ko-KR" altLang="en-US" sz="1800" dirty="0" err="1" smtClean="0"/>
                        <a:t>전원지</a:t>
                      </a:r>
                      <a:r>
                        <a:rPr lang="en-US" altLang="ko-KR" sz="1800" dirty="0" smtClean="0"/>
                        <a:t>');</a:t>
                      </a:r>
                      <a:endParaRPr lang="ko-KR" altLang="en-US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4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동의어 생성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087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사용자에게 </a:t>
            </a:r>
            <a:r>
              <a:rPr lang="en-US" altLang="ko-KR" sz="2000" b="1" dirty="0">
                <a:latin typeface="+mn-ea"/>
                <a:ea typeface="+mn-ea"/>
              </a:rPr>
              <a:t>SYSTBL </a:t>
            </a:r>
            <a:r>
              <a:rPr lang="ko-KR" altLang="en-US" sz="2000" b="1" dirty="0">
                <a:latin typeface="+mn-ea"/>
                <a:ea typeface="+mn-ea"/>
              </a:rPr>
              <a:t>이란 테이블을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할 권한을 </a:t>
            </a:r>
            <a:r>
              <a:rPr lang="ko-KR" altLang="en-US" sz="2000" b="1" dirty="0" smtClean="0">
                <a:latin typeface="+mn-ea"/>
                <a:ea typeface="+mn-ea"/>
              </a:rPr>
              <a:t>부여함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사용자에서 </a:t>
            </a:r>
            <a:r>
              <a:rPr lang="en-US" altLang="ko-KR" sz="2000" b="1" dirty="0">
                <a:latin typeface="+mn-ea"/>
                <a:ea typeface="+mn-ea"/>
              </a:rPr>
              <a:t>SYSTBL </a:t>
            </a:r>
            <a:r>
              <a:rPr lang="ko-KR" altLang="en-US" sz="2000" b="1" dirty="0">
                <a:latin typeface="+mn-ea"/>
                <a:ea typeface="+mn-ea"/>
              </a:rPr>
              <a:t>테이블을 </a:t>
            </a:r>
            <a:r>
              <a:rPr lang="ko-KR" altLang="en-US" sz="2000" b="1" dirty="0" smtClean="0">
                <a:latin typeface="+mn-ea"/>
                <a:ea typeface="+mn-ea"/>
              </a:rPr>
              <a:t>접근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24019"/>
              </p:ext>
            </p:extLst>
          </p:nvPr>
        </p:nvGraphicFramePr>
        <p:xfrm>
          <a:off x="633673" y="1268760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GRANT SELECT ON SYSTBL TO SCOTT;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75763"/>
              </p:ext>
            </p:extLst>
          </p:nvPr>
        </p:nvGraphicFramePr>
        <p:xfrm>
          <a:off x="629345" y="2708920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</a:t>
                      </a:r>
                      <a:r>
                        <a:rPr lang="en-US" altLang="ko-KR" sz="1800" dirty="0" err="1" smtClean="0"/>
                        <a:t>scott</a:t>
                      </a:r>
                      <a:r>
                        <a:rPr lang="en-US" altLang="ko-KR" sz="1800" dirty="0" smtClean="0"/>
                        <a:t>/tiger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SYSTBL;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_x146409168" descr="EMB0000114c2f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5" y="3645024"/>
            <a:ext cx="78803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4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동의어 생성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024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사용자에서 </a:t>
            </a:r>
            <a:r>
              <a:rPr lang="en-US" altLang="ko-KR" sz="2000" b="1" dirty="0">
                <a:latin typeface="+mn-ea"/>
                <a:ea typeface="+mn-ea"/>
              </a:rPr>
              <a:t>SYSTBL </a:t>
            </a:r>
            <a:r>
              <a:rPr lang="ko-KR" altLang="en-US" sz="2000" b="1" dirty="0">
                <a:latin typeface="+mn-ea"/>
                <a:ea typeface="+mn-ea"/>
              </a:rPr>
              <a:t>테이블에 접근하려면 반드시 </a:t>
            </a:r>
            <a:r>
              <a:rPr lang="en-US" altLang="ko-KR" sz="2000" b="1" dirty="0">
                <a:latin typeface="+mn-ea"/>
                <a:ea typeface="+mn-ea"/>
              </a:rPr>
              <a:t>SYSTBL </a:t>
            </a:r>
            <a:r>
              <a:rPr lang="ko-KR" altLang="en-US" sz="2000" b="1" dirty="0">
                <a:latin typeface="+mn-ea"/>
                <a:ea typeface="+mn-ea"/>
              </a:rPr>
              <a:t>테이블의 </a:t>
            </a:r>
            <a:r>
              <a:rPr lang="ko-KR" altLang="en-US" sz="2000" b="1" dirty="0" smtClean="0">
                <a:latin typeface="+mn-ea"/>
                <a:ea typeface="+mn-ea"/>
              </a:rPr>
              <a:t>  소유자인 </a:t>
            </a:r>
            <a:r>
              <a:rPr lang="en-US" altLang="ko-KR" sz="2000" b="1" dirty="0">
                <a:latin typeface="+mn-ea"/>
                <a:ea typeface="+mn-ea"/>
              </a:rPr>
              <a:t>SYSTEM</a:t>
            </a:r>
            <a:r>
              <a:rPr lang="ko-KR" altLang="en-US" sz="2000" b="1" dirty="0">
                <a:latin typeface="+mn-ea"/>
                <a:ea typeface="+mn-ea"/>
              </a:rPr>
              <a:t>을 </a:t>
            </a:r>
            <a:r>
              <a:rPr lang="en-US" altLang="ko-KR" sz="2000" b="1" dirty="0">
                <a:latin typeface="+mn-ea"/>
                <a:ea typeface="+mn-ea"/>
              </a:rPr>
              <a:t>SYSTBL </a:t>
            </a:r>
            <a:r>
              <a:rPr lang="ko-KR" altLang="en-US" sz="2000" b="1" dirty="0">
                <a:latin typeface="+mn-ea"/>
                <a:ea typeface="+mn-ea"/>
              </a:rPr>
              <a:t>앞에 기술해야 </a:t>
            </a:r>
            <a:r>
              <a:rPr lang="ko-KR" altLang="en-US" sz="2000" b="1" dirty="0" smtClean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80767"/>
              </p:ext>
            </p:extLst>
          </p:nvPr>
        </p:nvGraphicFramePr>
        <p:xfrm>
          <a:off x="629345" y="1628800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SELECT * FROM </a:t>
                      </a:r>
                      <a:r>
                        <a:rPr lang="en-US" altLang="ko-KR" sz="1800" dirty="0" err="1" smtClean="0"/>
                        <a:t>system.SYSTBL</a:t>
                      </a:r>
                      <a:r>
                        <a:rPr lang="en-US" altLang="ko-KR" sz="1800" dirty="0" smtClean="0"/>
                        <a:t>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_x42273504" descr="EMB0000114c2f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2636912"/>
            <a:ext cx="74914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2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2.1 </a:t>
            </a:r>
            <a:r>
              <a:rPr lang="ko-KR" altLang="en-US" sz="2400" dirty="0" smtClean="0"/>
              <a:t>비공개 동의어 생성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785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사용자에서 </a:t>
            </a:r>
            <a:r>
              <a:rPr lang="en-US" altLang="ko-KR" sz="2000" b="1" dirty="0">
                <a:latin typeface="+mn-ea"/>
                <a:ea typeface="+mn-ea"/>
              </a:rPr>
              <a:t>SYSTBL </a:t>
            </a:r>
            <a:r>
              <a:rPr lang="ko-KR" altLang="en-US" sz="2000" b="1" dirty="0">
                <a:latin typeface="+mn-ea"/>
                <a:ea typeface="+mn-ea"/>
              </a:rPr>
              <a:t>테이블을 </a:t>
            </a:r>
            <a:r>
              <a:rPr lang="en-US" altLang="ko-KR" sz="2000" b="1" dirty="0">
                <a:latin typeface="+mn-ea"/>
                <a:ea typeface="+mn-ea"/>
              </a:rPr>
              <a:t>[</a:t>
            </a:r>
            <a:r>
              <a:rPr lang="ko-KR" altLang="en-US" sz="2000" b="1" dirty="0">
                <a:latin typeface="+mn-ea"/>
                <a:ea typeface="+mn-ea"/>
              </a:rPr>
              <a:t>소유자의 이름</a:t>
            </a:r>
            <a:r>
              <a:rPr lang="en-US" altLang="ko-KR" sz="2000" b="1" dirty="0">
                <a:latin typeface="+mn-ea"/>
                <a:ea typeface="+mn-ea"/>
              </a:rPr>
              <a:t>].SYSTBL</a:t>
            </a:r>
            <a:r>
              <a:rPr lang="ko-KR" altLang="en-US" sz="2000" b="1" dirty="0">
                <a:latin typeface="+mn-ea"/>
                <a:ea typeface="+mn-ea"/>
              </a:rPr>
              <a:t>로 접근하는 것뿐만 아니라 </a:t>
            </a:r>
            <a:r>
              <a:rPr lang="en-US" altLang="ko-KR" sz="2000" b="1" dirty="0">
                <a:latin typeface="+mn-ea"/>
                <a:ea typeface="+mn-ea"/>
              </a:rPr>
              <a:t>SYSTBL </a:t>
            </a:r>
            <a:r>
              <a:rPr lang="ko-KR" altLang="en-US" sz="2000" b="1" dirty="0">
                <a:latin typeface="+mn-ea"/>
                <a:ea typeface="+mn-ea"/>
              </a:rPr>
              <a:t>이란 이름으로 접근할 수 있게끔 비공개 동의어를 </a:t>
            </a:r>
            <a:r>
              <a:rPr lang="ko-KR" altLang="en-US" sz="2000" b="1" dirty="0" smtClean="0">
                <a:latin typeface="+mn-ea"/>
                <a:ea typeface="+mn-ea"/>
              </a:rPr>
              <a:t>생성</a:t>
            </a:r>
            <a:r>
              <a:rPr lang="ko-KR" altLang="en-US" sz="2000" b="1" dirty="0">
                <a:latin typeface="+mn-ea"/>
                <a:ea typeface="+mn-ea"/>
              </a:rPr>
              <a:t>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비공개 동의어는 권한을 </a:t>
            </a:r>
            <a:r>
              <a:rPr lang="ko-KR" altLang="en-US" sz="2000" b="1" dirty="0" smtClean="0">
                <a:latin typeface="+mn-ea"/>
                <a:ea typeface="+mn-ea"/>
              </a:rPr>
              <a:t>부여 받는 </a:t>
            </a:r>
            <a:r>
              <a:rPr lang="ko-KR" altLang="en-US" sz="2000" b="1" dirty="0">
                <a:latin typeface="+mn-ea"/>
                <a:ea typeface="+mn-ea"/>
              </a:rPr>
              <a:t>사용자인 </a:t>
            </a:r>
            <a:r>
              <a:rPr lang="en-US" altLang="ko-KR" sz="2000" b="1" dirty="0">
                <a:latin typeface="+mn-ea"/>
                <a:ea typeface="+mn-ea"/>
              </a:rPr>
              <a:t>SCOTT</a:t>
            </a:r>
            <a:r>
              <a:rPr lang="ko-KR" altLang="en-US" sz="2000" b="1" dirty="0">
                <a:latin typeface="+mn-ea"/>
                <a:ea typeface="+mn-ea"/>
              </a:rPr>
              <a:t>가 정의해야 함으로 </a:t>
            </a:r>
            <a:r>
              <a:rPr lang="en-US" altLang="ko-KR" sz="2000" b="1" dirty="0">
                <a:latin typeface="+mn-ea"/>
                <a:ea typeface="+mn-ea"/>
              </a:rPr>
              <a:t>SCOTT </a:t>
            </a:r>
            <a:r>
              <a:rPr lang="ko-KR" altLang="en-US" sz="2000" b="1" dirty="0">
                <a:latin typeface="+mn-ea"/>
                <a:ea typeface="+mn-ea"/>
              </a:rPr>
              <a:t>계정으로 접속하여 비공개 동의어를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CREATE SYNONYM </a:t>
            </a:r>
            <a:r>
              <a:rPr lang="ko-KR" altLang="en-US" sz="2000" b="1" dirty="0">
                <a:latin typeface="+mn-ea"/>
                <a:ea typeface="+mn-ea"/>
              </a:rPr>
              <a:t>권한이 부여되지 않았기에 비공개 동의어를 </a:t>
            </a:r>
            <a:r>
              <a:rPr lang="ko-KR" altLang="en-US" sz="2000" b="1" dirty="0" smtClean="0">
                <a:latin typeface="+mn-ea"/>
                <a:ea typeface="+mn-ea"/>
              </a:rPr>
              <a:t>생성하지    </a:t>
            </a:r>
            <a:r>
              <a:rPr lang="ko-KR" altLang="en-US" sz="2000" b="1" dirty="0">
                <a:latin typeface="+mn-ea"/>
                <a:ea typeface="+mn-ea"/>
              </a:rPr>
              <a:t>못한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4958" y="13903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18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동의어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365554"/>
              </p:ext>
            </p:extLst>
          </p:nvPr>
        </p:nvGraphicFramePr>
        <p:xfrm>
          <a:off x="629345" y="2492896"/>
          <a:ext cx="8632304" cy="858776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CONN </a:t>
                      </a:r>
                      <a:r>
                        <a:rPr lang="en-US" altLang="ko-KR" sz="1800" dirty="0" err="1" smtClean="0"/>
                        <a:t>scott</a:t>
                      </a:r>
                      <a:r>
                        <a:rPr lang="en-US" altLang="ko-KR" sz="1800" dirty="0" smtClean="0"/>
                        <a:t>/tiger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CREATE SYNONYM </a:t>
                      </a:r>
                      <a:r>
                        <a:rPr lang="en-US" altLang="ko-KR" sz="1800" dirty="0" err="1" smtClean="0"/>
                        <a:t>PriSYSTBL</a:t>
                      </a:r>
                      <a:r>
                        <a:rPr lang="en-US" altLang="ko-KR" sz="1800" dirty="0" smtClean="0"/>
                        <a:t> FOR </a:t>
                      </a:r>
                      <a:r>
                        <a:rPr lang="en-US" altLang="ko-KR" sz="1800" dirty="0" err="1" smtClean="0"/>
                        <a:t>system.SYSTBL</a:t>
                      </a:r>
                      <a:r>
                        <a:rPr lang="en-US" altLang="ko-KR" sz="1800" dirty="0" smtClean="0"/>
                        <a:t>;</a:t>
                      </a:r>
                    </a:p>
                    <a:p>
                      <a:pPr algn="l"/>
                      <a:r>
                        <a:rPr lang="en-US" altLang="ko-KR" sz="1800" dirty="0" smtClean="0"/>
                        <a:t>SELECT * FROM </a:t>
                      </a:r>
                      <a:r>
                        <a:rPr lang="en-US" altLang="ko-KR" sz="1800" dirty="0" err="1" smtClean="0"/>
                        <a:t>PriSYSTBL</a:t>
                      </a:r>
                      <a:r>
                        <a:rPr lang="en-US" altLang="ko-KR" sz="1800" dirty="0" smtClean="0"/>
                        <a:t>;</a:t>
                      </a:r>
                      <a:endParaRPr lang="en-US" altLang="ko-KR" sz="1800" dirty="0"/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_x42273504" descr="EMB0000114c2f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3463244"/>
            <a:ext cx="563880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6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896</Words>
  <Application>Microsoft Office PowerPoint</Application>
  <PresentationFormat>사용자 지정</PresentationFormat>
  <Paragraphs>174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570</cp:revision>
  <cp:lastPrinted>2016-04-03T23:53:51Z</cp:lastPrinted>
  <dcterms:created xsi:type="dcterms:W3CDTF">2010-01-22T01:09:25Z</dcterms:created>
  <dcterms:modified xsi:type="dcterms:W3CDTF">2022-06-02T05:06:10Z</dcterms:modified>
</cp:coreProperties>
</file>