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14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- 2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SQL*PLUS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명령어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/>
              <a:t>SQL*Plus </a:t>
            </a:r>
            <a:r>
              <a:rPr lang="ko-KR" altLang="en-US" sz="2400" dirty="0"/>
              <a:t>파일 명령어 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4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은 파일의 내용을 메모장에서 쉽게 편집할 수 있도록 </a:t>
            </a:r>
            <a:r>
              <a:rPr lang="en-US" altLang="ko-KR" sz="2000" b="1" dirty="0">
                <a:latin typeface="+mn-ea"/>
                <a:ea typeface="+mn-ea"/>
              </a:rPr>
              <a:t>ED[IT] </a:t>
            </a:r>
            <a:r>
              <a:rPr lang="ko-KR" altLang="en-US" sz="2000" b="1" dirty="0">
                <a:latin typeface="+mn-ea"/>
                <a:ea typeface="+mn-ea"/>
              </a:rPr>
              <a:t>명령어를 </a:t>
            </a:r>
            <a:r>
              <a:rPr lang="ko-KR" altLang="en-US" sz="2000" b="1" dirty="0" smtClean="0">
                <a:latin typeface="+mn-ea"/>
                <a:ea typeface="+mn-ea"/>
              </a:rPr>
              <a:t>제공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ED[IT] </a:t>
            </a:r>
            <a:r>
              <a:rPr lang="ko-KR" altLang="en-US" sz="2000" b="1" dirty="0">
                <a:latin typeface="+mn-ea"/>
                <a:ea typeface="+mn-ea"/>
              </a:rPr>
              <a:t>명령어를 사용할 때 파일이름을 생략하면 버퍼에 저장된 명령어를 </a:t>
            </a:r>
            <a:r>
              <a:rPr lang="ko-KR" altLang="en-US" sz="2000" b="1" dirty="0" smtClean="0">
                <a:latin typeface="+mn-ea"/>
                <a:ea typeface="+mn-ea"/>
              </a:rPr>
              <a:t>       메모장에서 </a:t>
            </a:r>
            <a:r>
              <a:rPr lang="ko-KR" altLang="en-US" sz="2000" b="1" dirty="0">
                <a:latin typeface="+mn-ea"/>
                <a:ea typeface="+mn-ea"/>
              </a:rPr>
              <a:t>쉽게 편집할 수 있도록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ED[IT] </a:t>
            </a:r>
            <a:r>
              <a:rPr lang="ko-KR" altLang="en-US" sz="2000" b="1" dirty="0">
                <a:latin typeface="+mn-ea"/>
                <a:ea typeface="+mn-ea"/>
              </a:rPr>
              <a:t>명령어만 입력한 후 </a:t>
            </a:r>
            <a:r>
              <a:rPr lang="en-US" altLang="ko-KR" sz="2000" b="1" dirty="0">
                <a:latin typeface="+mn-ea"/>
                <a:ea typeface="+mn-ea"/>
              </a:rPr>
              <a:t>[Enter]</a:t>
            </a:r>
            <a:r>
              <a:rPr lang="ko-KR" altLang="en-US" sz="2000" b="1" dirty="0">
                <a:latin typeface="+mn-ea"/>
                <a:ea typeface="+mn-ea"/>
              </a:rPr>
              <a:t>키를 누르면 메모장이 실행되면서 마지막에 입력했던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명령문이 </a:t>
            </a:r>
            <a:r>
              <a:rPr lang="ko-KR" altLang="en-US" sz="2000" b="1" dirty="0" smtClean="0">
                <a:latin typeface="+mn-ea"/>
                <a:ea typeface="+mn-ea"/>
              </a:rPr>
              <a:t>불려옴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주의 할 점은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버퍼를 편집기로 열었을 때 명령어문 끝에 붙였던 종결문자 </a:t>
            </a:r>
            <a:r>
              <a:rPr lang="en-US" altLang="ko-KR" sz="2000" b="1" dirty="0">
                <a:latin typeface="+mn-ea"/>
                <a:ea typeface="+mn-ea"/>
              </a:rPr>
              <a:t>; </a:t>
            </a:r>
            <a:r>
              <a:rPr lang="ko-KR" altLang="en-US" sz="2000" b="1" dirty="0">
                <a:latin typeface="+mn-ea"/>
                <a:ea typeface="+mn-ea"/>
              </a:rPr>
              <a:t>가 편집화면에서는 </a:t>
            </a:r>
            <a:r>
              <a:rPr lang="en-US" altLang="ko-KR" sz="2000" b="1" dirty="0">
                <a:latin typeface="+mn-ea"/>
                <a:ea typeface="+mn-ea"/>
              </a:rPr>
              <a:t>/</a:t>
            </a:r>
            <a:r>
              <a:rPr lang="ko-KR" altLang="en-US" sz="2000" b="1" dirty="0">
                <a:latin typeface="+mn-ea"/>
                <a:ea typeface="+mn-ea"/>
              </a:rPr>
              <a:t>로 대체 된다는 </a:t>
            </a:r>
            <a:r>
              <a:rPr lang="ko-KR" altLang="en-US" sz="2000" b="1" dirty="0" smtClean="0">
                <a:latin typeface="+mn-ea"/>
                <a:ea typeface="+mn-ea"/>
              </a:rPr>
              <a:t>점임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040210"/>
              </p:ext>
            </p:extLst>
          </p:nvPr>
        </p:nvGraphicFramePr>
        <p:xfrm>
          <a:off x="638001" y="1340768"/>
          <a:ext cx="7696200" cy="7200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EDIT </a:t>
                      </a: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34223"/>
              </p:ext>
            </p:extLst>
          </p:nvPr>
        </p:nvGraphicFramePr>
        <p:xfrm>
          <a:off x="638001" y="3095538"/>
          <a:ext cx="7696200" cy="6935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3502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SQL*Plus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ED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3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93838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 </a:t>
            </a:r>
            <a:r>
              <a:rPr lang="ko-KR" altLang="en-US" sz="2400" dirty="0" smtClean="0"/>
              <a:t>파일에 </a:t>
            </a:r>
            <a:r>
              <a:rPr lang="ko-KR" altLang="en-US" sz="2400" dirty="0"/>
              <a:t>내용을 메모장에서 편집하게 하는 </a:t>
            </a:r>
            <a:r>
              <a:rPr lang="en-US" altLang="ko-KR" sz="2400" dirty="0"/>
              <a:t>EDIT (ED)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2080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버퍼 편집할 때에도 </a:t>
            </a:r>
            <a:r>
              <a:rPr lang="en-US" altLang="ko-KR" sz="2000" b="1" dirty="0">
                <a:latin typeface="+mn-ea"/>
                <a:ea typeface="+mn-ea"/>
              </a:rPr>
              <a:t>;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en-US" altLang="ko-KR" sz="2000" b="1" dirty="0">
                <a:latin typeface="+mn-ea"/>
                <a:ea typeface="+mn-ea"/>
              </a:rPr>
              <a:t>/</a:t>
            </a:r>
            <a:r>
              <a:rPr lang="ko-KR" altLang="en-US" sz="2000" b="1" dirty="0">
                <a:latin typeface="+mn-ea"/>
                <a:ea typeface="+mn-ea"/>
              </a:rPr>
              <a:t>로 대체 되어야만 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명령문이 저장된 버퍼는 파일 형태인데 그 파일 이름은 “</a:t>
            </a:r>
            <a:r>
              <a:rPr lang="en-US" altLang="ko-KR" sz="2000" b="1" dirty="0" err="1">
                <a:latin typeface="+mn-ea"/>
                <a:ea typeface="+mn-ea"/>
              </a:rPr>
              <a:t>afiedt.buf</a:t>
            </a:r>
            <a:r>
              <a:rPr lang="en-US" altLang="ko-KR" sz="2000" b="1" dirty="0" smtClean="0">
                <a:latin typeface="+mn-ea"/>
                <a:ea typeface="+mn-ea"/>
              </a:rPr>
              <a:t>”</a:t>
            </a:r>
            <a:r>
              <a:rPr lang="ko-KR" altLang="en-US" sz="2000" b="1" dirty="0">
                <a:latin typeface="+mn-ea"/>
                <a:ea typeface="+mn-ea"/>
              </a:rPr>
              <a:t>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78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93838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3.2 </a:t>
            </a:r>
            <a:r>
              <a:rPr lang="ko-KR" altLang="en-US" sz="2400" dirty="0"/>
              <a:t>버퍼에 있는 내용을 메모장에서 편집하기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394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연봉 계산을 보다 정확하게 하기 위해서 커미션까지 포함해서 계산하기 위한 </a:t>
            </a:r>
            <a:r>
              <a:rPr lang="ko-KR" altLang="en-US" sz="2000" b="1" dirty="0" err="1">
                <a:latin typeface="+mn-ea"/>
                <a:ea typeface="+mn-ea"/>
              </a:rPr>
              <a:t>쿼리문으로</a:t>
            </a:r>
            <a:r>
              <a:rPr lang="ko-KR" altLang="en-US" sz="2000" b="1" dirty="0">
                <a:latin typeface="+mn-ea"/>
                <a:ea typeface="+mn-ea"/>
              </a:rPr>
              <a:t> 변경하기 위해서 </a:t>
            </a:r>
            <a:r>
              <a:rPr lang="en-US" altLang="ko-KR" sz="2000" b="1" dirty="0">
                <a:latin typeface="+mn-ea"/>
                <a:ea typeface="+mn-ea"/>
              </a:rPr>
              <a:t>ED[IT] </a:t>
            </a:r>
            <a:r>
              <a:rPr lang="ko-KR" altLang="en-US" sz="2000" b="1" dirty="0">
                <a:latin typeface="+mn-ea"/>
                <a:ea typeface="+mn-ea"/>
              </a:rPr>
              <a:t>명령어를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연봉을 </a:t>
            </a:r>
            <a:r>
              <a:rPr lang="ko-KR" altLang="en-US" sz="2000" b="1" dirty="0">
                <a:latin typeface="+mn-ea"/>
                <a:ea typeface="+mn-ea"/>
              </a:rPr>
              <a:t>계산하기 위해서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+mj-lt"/>
              <a:buAutoNum type="arabicPeriod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ko-KR" altLang="en-US" sz="2000" b="1" dirty="0">
                <a:latin typeface="+mn-ea"/>
                <a:ea typeface="+mn-ea"/>
              </a:rPr>
              <a:t>정확한 연봉계산을 위해서 커미션을 연봉에 합산하도록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문을 </a:t>
            </a:r>
            <a:r>
              <a:rPr lang="ko-KR" altLang="en-US" sz="2000" b="1" dirty="0" smtClean="0">
                <a:latin typeface="+mn-ea"/>
                <a:ea typeface="+mn-ea"/>
              </a:rPr>
              <a:t>변경함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1371600" lvl="2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그러기 </a:t>
            </a:r>
            <a:r>
              <a:rPr lang="ko-KR" altLang="en-US" sz="2000" b="1" dirty="0">
                <a:latin typeface="+mn-ea"/>
                <a:ea typeface="+mn-ea"/>
              </a:rPr>
              <a:t>위해서는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프롬프트에서 </a:t>
            </a:r>
            <a:r>
              <a:rPr lang="en-US" altLang="ko-KR" sz="2000" b="1" dirty="0">
                <a:latin typeface="+mn-ea"/>
                <a:ea typeface="+mn-ea"/>
              </a:rPr>
              <a:t>ED</a:t>
            </a:r>
            <a:r>
              <a:rPr lang="ko-KR" altLang="en-US" sz="2000" b="1" dirty="0">
                <a:latin typeface="+mn-ea"/>
                <a:ea typeface="+mn-ea"/>
              </a:rPr>
              <a:t>를 입력하여 버퍼에 저장된 </a:t>
            </a:r>
            <a:r>
              <a:rPr lang="ko-KR" altLang="en-US" sz="2000" b="1" dirty="0" smtClean="0">
                <a:latin typeface="+mn-ea"/>
                <a:ea typeface="+mn-ea"/>
              </a:rPr>
              <a:t>   가장 최근의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문을 메모장으로 불러와야 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326413"/>
              </p:ext>
            </p:extLst>
          </p:nvPr>
        </p:nvGraphicFramePr>
        <p:xfrm>
          <a:off x="638001" y="1988840"/>
          <a:ext cx="7696200" cy="5844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SELECT ENAME, SAL*12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EMP;</a:t>
                      </a: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69166"/>
              </p:ext>
            </p:extLst>
          </p:nvPr>
        </p:nvGraphicFramePr>
        <p:xfrm>
          <a:off x="638001" y="3933056"/>
          <a:ext cx="7696200" cy="64807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ED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96261344" descr="EMB000020d036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709120"/>
            <a:ext cx="74707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_x96262304"/>
          <p:cNvSpPr>
            <a:spLocks noChangeArrowheads="1"/>
          </p:cNvSpPr>
          <p:nvPr/>
        </p:nvSpPr>
        <p:spPr bwMode="auto">
          <a:xfrm>
            <a:off x="705545" y="5623520"/>
            <a:ext cx="196850" cy="136525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sp>
        <p:nvSpPr>
          <p:cNvPr id="10" name="_x29575712"/>
          <p:cNvSpPr>
            <a:spLocks noChangeShapeType="1"/>
          </p:cNvSpPr>
          <p:nvPr/>
        </p:nvSpPr>
        <p:spPr bwMode="auto">
          <a:xfrm>
            <a:off x="902395" y="5696545"/>
            <a:ext cx="3033713" cy="79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_x97567448"/>
          <p:cNvSpPr>
            <a:spLocks noChangeArrowheads="1"/>
          </p:cNvSpPr>
          <p:nvPr/>
        </p:nvSpPr>
        <p:spPr bwMode="auto">
          <a:xfrm>
            <a:off x="3936108" y="5383808"/>
            <a:ext cx="3398837" cy="696912"/>
          </a:xfrm>
          <a:prstGeom prst="roundRect">
            <a:avLst>
              <a:gd name="adj" fmla="val 20000"/>
            </a:avLst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just"/>
            <a:r>
              <a:rPr lang="ko-KR" altLang="en-US" sz="1600" dirty="0">
                <a:solidFill>
                  <a:schemeClr val="tx2"/>
                </a:solidFill>
                <a:latin typeface="+mn-ea"/>
                <a:ea typeface="+mn-ea"/>
              </a:rPr>
              <a:t>마지막 라인에 </a:t>
            </a:r>
            <a:r>
              <a:rPr lang="en-US" altLang="ko-KR" sz="1600" dirty="0">
                <a:solidFill>
                  <a:schemeClr val="tx2"/>
                </a:solidFill>
                <a:latin typeface="+mn-ea"/>
                <a:ea typeface="+mn-ea"/>
              </a:rPr>
              <a:t>; </a:t>
            </a:r>
            <a:r>
              <a:rPr lang="ko-KR" altLang="en-US" sz="1600" dirty="0">
                <a:solidFill>
                  <a:schemeClr val="tx2"/>
                </a:solidFill>
                <a:latin typeface="+mn-ea"/>
                <a:ea typeface="+mn-ea"/>
              </a:rPr>
              <a:t>대신에 </a:t>
            </a:r>
            <a:r>
              <a:rPr lang="en-US" altLang="ko-KR" sz="1600" dirty="0">
                <a:solidFill>
                  <a:schemeClr val="tx2"/>
                </a:solidFill>
                <a:latin typeface="+mn-ea"/>
                <a:ea typeface="+mn-ea"/>
              </a:rPr>
              <a:t>/ </a:t>
            </a:r>
            <a:r>
              <a:rPr lang="ko-KR" altLang="en-US" sz="1600" dirty="0">
                <a:solidFill>
                  <a:schemeClr val="tx2"/>
                </a:solidFill>
                <a:latin typeface="+mn-ea"/>
                <a:ea typeface="+mn-ea"/>
              </a:rPr>
              <a:t>기호를 사용되는 것을 확인할 수 </a:t>
            </a:r>
            <a:r>
              <a:rPr lang="ko-KR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있음</a:t>
            </a:r>
            <a:endParaRPr lang="en-US" altLang="ko-KR" sz="9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54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93838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3.2 </a:t>
            </a:r>
            <a:r>
              <a:rPr lang="ko-KR" altLang="en-US" sz="2400" dirty="0"/>
              <a:t>버퍼에 있는 내용을 메모장에서 편집하기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497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ko-KR" altLang="en-US" sz="2000" b="1" dirty="0">
                <a:latin typeface="+mn-ea"/>
                <a:ea typeface="+mn-ea"/>
              </a:rPr>
              <a:t>그런 후 다음과 같이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문을 변경합시다</a:t>
            </a:r>
            <a:r>
              <a:rPr lang="en-US" altLang="ko-KR" sz="2000" b="1" dirty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변경 후에 닫기 버튼</a:t>
            </a:r>
            <a:r>
              <a:rPr lang="en-US" altLang="ko-KR" sz="2000" b="1" dirty="0">
                <a:latin typeface="+mn-ea"/>
                <a:ea typeface="+mn-ea"/>
              </a:rPr>
              <a:t>[x]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누름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변경된 </a:t>
            </a:r>
            <a:r>
              <a:rPr lang="ko-KR" altLang="en-US" sz="2000" b="1" dirty="0">
                <a:latin typeface="+mn-ea"/>
                <a:ea typeface="+mn-ea"/>
              </a:rPr>
              <a:t>내용을 저장하겠냐고 물어보는 대화상자가 나타납니다</a:t>
            </a:r>
            <a:r>
              <a:rPr lang="en-US" altLang="ko-KR" sz="2000" b="1" dirty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그러면 </a:t>
            </a:r>
            <a:r>
              <a:rPr lang="ko-KR" altLang="en-US" sz="2000" b="1" dirty="0" smtClean="0">
                <a:latin typeface="+mn-ea"/>
                <a:ea typeface="+mn-ea"/>
              </a:rPr>
              <a:t>      </a:t>
            </a:r>
            <a:r>
              <a:rPr lang="en-US" altLang="ko-KR" sz="2000" b="1" dirty="0" smtClean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저장</a:t>
            </a:r>
            <a:r>
              <a:rPr lang="en-US" altLang="ko-KR" sz="2000" b="1" dirty="0">
                <a:latin typeface="+mn-ea"/>
                <a:ea typeface="+mn-ea"/>
              </a:rPr>
              <a:t>] </a:t>
            </a:r>
            <a:r>
              <a:rPr lang="ko-KR" altLang="en-US" sz="2000" b="1" dirty="0">
                <a:latin typeface="+mn-ea"/>
                <a:ea typeface="+mn-ea"/>
              </a:rPr>
              <a:t>버튼을 </a:t>
            </a:r>
            <a:r>
              <a:rPr lang="ko-KR" altLang="en-US" sz="2000" b="1" dirty="0" smtClean="0">
                <a:latin typeface="+mn-ea"/>
                <a:ea typeface="+mn-ea"/>
              </a:rPr>
              <a:t>클릭함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메모장에 </a:t>
            </a:r>
            <a:r>
              <a:rPr lang="ko-KR" altLang="en-US" sz="2000" b="1" dirty="0">
                <a:latin typeface="+mn-ea"/>
                <a:ea typeface="+mn-ea"/>
              </a:rPr>
              <a:t>수정한 내용이 저장되었음을 확인한 후에 이를 실행하기 위해서는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프롬프트에서 “</a:t>
            </a:r>
            <a:r>
              <a:rPr lang="en-US" altLang="ko-KR" sz="2000" b="1" dirty="0">
                <a:latin typeface="+mn-ea"/>
                <a:ea typeface="+mn-ea"/>
              </a:rPr>
              <a:t>/”</a:t>
            </a:r>
            <a:r>
              <a:rPr lang="ko-KR" altLang="en-US" sz="2000" b="1" dirty="0">
                <a:latin typeface="+mn-ea"/>
                <a:ea typeface="+mn-ea"/>
              </a:rPr>
              <a:t>를 입력하면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문이 </a:t>
            </a:r>
            <a:r>
              <a:rPr lang="ko-KR" altLang="en-US" sz="2000" b="1" dirty="0" smtClean="0">
                <a:latin typeface="+mn-ea"/>
                <a:ea typeface="+mn-ea"/>
              </a:rPr>
              <a:t>실행됨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5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41555"/>
              </p:ext>
            </p:extLst>
          </p:nvPr>
        </p:nvGraphicFramePr>
        <p:xfrm>
          <a:off x="638001" y="1268760"/>
          <a:ext cx="7696200" cy="8588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SAL*12+NVL(COMM, 0)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12729"/>
              </p:ext>
            </p:extLst>
          </p:nvPr>
        </p:nvGraphicFramePr>
        <p:xfrm>
          <a:off x="533400" y="3789040"/>
          <a:ext cx="7696200" cy="457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/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_x174708200" descr="EMB000018300a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669" y="3798684"/>
            <a:ext cx="654843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35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93838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3.3 </a:t>
            </a:r>
            <a:r>
              <a:rPr lang="en-US" altLang="ko-KR" sz="2400" dirty="0"/>
              <a:t>DOS </a:t>
            </a:r>
            <a:r>
              <a:rPr lang="ko-KR" altLang="en-US" sz="2400" dirty="0"/>
              <a:t>프롬프트로 나가게 하는 </a:t>
            </a:r>
            <a:r>
              <a:rPr lang="en-US" altLang="ko-KR" sz="2400" dirty="0"/>
              <a:t>HOST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705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명령문이 저장된 버퍼는 파일 형태인데 그 파일 이름은 </a:t>
            </a:r>
            <a:r>
              <a:rPr lang="en-US" altLang="ko-KR" sz="2000" b="1" dirty="0">
                <a:latin typeface="+mn-ea"/>
                <a:ea typeface="+mn-ea"/>
              </a:rPr>
              <a:t>"</a:t>
            </a:r>
            <a:r>
              <a:rPr lang="en-US" altLang="ko-KR" sz="2000" b="1" dirty="0" err="1" smtClean="0">
                <a:latin typeface="+mn-ea"/>
                <a:ea typeface="+mn-ea"/>
              </a:rPr>
              <a:t>afiedt.buf</a:t>
            </a:r>
            <a:r>
              <a:rPr lang="en-US" altLang="ko-KR" sz="2000" b="1" dirty="0" smtClean="0">
                <a:latin typeface="+mn-ea"/>
                <a:ea typeface="+mn-ea"/>
              </a:rPr>
              <a:t>“</a:t>
            </a:r>
            <a:r>
              <a:rPr lang="ko-KR" altLang="en-US" sz="2000" b="1" dirty="0" smtClean="0">
                <a:latin typeface="+mn-ea"/>
                <a:ea typeface="+mn-ea"/>
              </a:rPr>
              <a:t>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오라클을</a:t>
            </a:r>
            <a:r>
              <a:rPr lang="ko-KR" altLang="en-US" sz="2000" b="1" dirty="0">
                <a:latin typeface="+mn-ea"/>
                <a:ea typeface="+mn-ea"/>
              </a:rPr>
              <a:t> 종료하지 않고 </a:t>
            </a:r>
            <a:r>
              <a:rPr lang="en-US" altLang="ko-KR" sz="2000" b="1" dirty="0">
                <a:latin typeface="+mn-ea"/>
                <a:ea typeface="+mn-ea"/>
              </a:rPr>
              <a:t>DOS </a:t>
            </a:r>
            <a:r>
              <a:rPr lang="ko-KR" altLang="en-US" sz="2000" b="1" dirty="0">
                <a:latin typeface="+mn-ea"/>
                <a:ea typeface="+mn-ea"/>
              </a:rPr>
              <a:t>명령어인 </a:t>
            </a:r>
            <a:r>
              <a:rPr lang="en-US" altLang="ko-KR" sz="2000" b="1" dirty="0" err="1">
                <a:latin typeface="+mn-ea"/>
                <a:ea typeface="+mn-ea"/>
              </a:rPr>
              <a:t>dir</a:t>
            </a:r>
            <a:r>
              <a:rPr lang="ko-KR" altLang="en-US" sz="2000" b="1" dirty="0">
                <a:latin typeface="+mn-ea"/>
                <a:ea typeface="+mn-ea"/>
              </a:rPr>
              <a:t>를 사용하여 </a:t>
            </a:r>
            <a:r>
              <a:rPr lang="en-US" altLang="ko-KR" sz="2000" b="1" dirty="0" err="1">
                <a:latin typeface="+mn-ea"/>
                <a:ea typeface="+mn-ea"/>
              </a:rPr>
              <a:t>afiedt.buf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파일이 존재하는 것을 확인하려면 어떻게 해야 할까요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바로 </a:t>
            </a:r>
            <a:r>
              <a:rPr lang="ko-KR" altLang="en-US" sz="2000" b="1" dirty="0">
                <a:latin typeface="+mn-ea"/>
                <a:ea typeface="+mn-ea"/>
              </a:rPr>
              <a:t>이럴 때 </a:t>
            </a:r>
            <a:r>
              <a:rPr lang="ko-KR" altLang="en-US" sz="2000" b="1" dirty="0" smtClean="0">
                <a:latin typeface="+mn-ea"/>
                <a:ea typeface="+mn-ea"/>
              </a:rPr>
              <a:t>요긴하게 </a:t>
            </a:r>
            <a:r>
              <a:rPr lang="ko-KR" altLang="en-US" sz="2000" b="1" dirty="0">
                <a:latin typeface="+mn-ea"/>
                <a:ea typeface="+mn-ea"/>
              </a:rPr>
              <a:t>사용할 수 있는 명령어가 </a:t>
            </a:r>
            <a:r>
              <a:rPr lang="en-US" altLang="ko-KR" sz="2000" b="1" dirty="0">
                <a:latin typeface="+mn-ea"/>
                <a:ea typeface="+mn-ea"/>
              </a:rPr>
              <a:t>DOS </a:t>
            </a:r>
            <a:r>
              <a:rPr lang="ko-KR" altLang="en-US" sz="2000" b="1" dirty="0">
                <a:latin typeface="+mn-ea"/>
                <a:ea typeface="+mn-ea"/>
              </a:rPr>
              <a:t>환경으로 나가는 </a:t>
            </a:r>
            <a:r>
              <a:rPr lang="en-US" altLang="ko-KR" sz="2000" b="1" dirty="0">
                <a:latin typeface="+mn-ea"/>
                <a:ea typeface="+mn-ea"/>
              </a:rPr>
              <a:t>HOST </a:t>
            </a:r>
            <a:r>
              <a:rPr lang="ko-KR" altLang="en-US" sz="2000" b="1" dirty="0" smtClean="0">
                <a:latin typeface="+mn-ea"/>
                <a:ea typeface="+mn-ea"/>
              </a:rPr>
              <a:t>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SQL*Plus </a:t>
            </a:r>
            <a:r>
              <a:rPr lang="ko-KR" altLang="en-US" sz="2000" b="1" dirty="0">
                <a:latin typeface="+mn-ea"/>
                <a:ea typeface="+mn-ea"/>
              </a:rPr>
              <a:t>로 돌아가기 위해서는 </a:t>
            </a:r>
            <a:r>
              <a:rPr lang="en-US" altLang="ko-KR" sz="2000" b="1" dirty="0">
                <a:latin typeface="+mn-ea"/>
                <a:ea typeface="+mn-ea"/>
              </a:rPr>
              <a:t>EXIT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입력함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5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2045"/>
              </p:ext>
            </p:extLst>
          </p:nvPr>
        </p:nvGraphicFramePr>
        <p:xfrm>
          <a:off x="629345" y="2755776"/>
          <a:ext cx="7696200" cy="67322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22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HOST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5116"/>
              </p:ext>
            </p:extLst>
          </p:nvPr>
        </p:nvGraphicFramePr>
        <p:xfrm>
          <a:off x="629345" y="4437112"/>
          <a:ext cx="7696200" cy="67322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22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EXIT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0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93838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3.4 </a:t>
            </a:r>
            <a:r>
              <a:rPr lang="ko-KR" altLang="en-US" sz="2400" dirty="0"/>
              <a:t>사용자가 현재 수행 중인 </a:t>
            </a:r>
            <a:r>
              <a:rPr lang="ko-KR" altLang="en-US" sz="2400" dirty="0" err="1"/>
              <a:t>쿼리문을</a:t>
            </a:r>
            <a:r>
              <a:rPr lang="ko-KR" altLang="en-US" sz="2400" dirty="0"/>
              <a:t> 저장하는 </a:t>
            </a:r>
            <a:r>
              <a:rPr lang="en-US" altLang="ko-KR" sz="2400" dirty="0"/>
              <a:t>SAVE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628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SQL*Plus </a:t>
            </a:r>
            <a:r>
              <a:rPr lang="ko-KR" altLang="en-US" sz="2000" b="1" dirty="0">
                <a:latin typeface="+mn-ea"/>
                <a:ea typeface="+mn-ea"/>
              </a:rPr>
              <a:t>에서는 사용자가 가장 최근에 수행한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파일로 저장할 수 </a:t>
            </a:r>
            <a:r>
              <a:rPr lang="ko-KR" altLang="en-US" sz="2000" b="1" dirty="0" smtClean="0">
                <a:latin typeface="+mn-ea"/>
                <a:ea typeface="+mn-ea"/>
              </a:rPr>
              <a:t>       있도록 </a:t>
            </a:r>
            <a:r>
              <a:rPr lang="ko-KR" altLang="en-US" sz="2000" b="1" dirty="0">
                <a:latin typeface="+mn-ea"/>
                <a:ea typeface="+mn-ea"/>
              </a:rPr>
              <a:t>하는 </a:t>
            </a:r>
            <a:r>
              <a:rPr lang="en-US" altLang="ko-KR" sz="2000" b="1" dirty="0">
                <a:latin typeface="+mn-ea"/>
                <a:ea typeface="+mn-ea"/>
              </a:rPr>
              <a:t>SAVE </a:t>
            </a:r>
            <a:r>
              <a:rPr lang="ko-KR" altLang="en-US" sz="2000" b="1" dirty="0">
                <a:latin typeface="+mn-ea"/>
                <a:ea typeface="+mn-ea"/>
              </a:rPr>
              <a:t>명령어를 </a:t>
            </a:r>
            <a:r>
              <a:rPr lang="ko-KR" altLang="en-US" sz="2000" b="1" dirty="0" smtClean="0">
                <a:latin typeface="+mn-ea"/>
                <a:ea typeface="+mn-ea"/>
              </a:rPr>
              <a:t>제공함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파일 이름만 기술하고 </a:t>
            </a:r>
            <a:r>
              <a:rPr lang="ko-KR" altLang="en-US" sz="2000" b="1" dirty="0" err="1">
                <a:latin typeface="+mn-ea"/>
                <a:ea typeface="+mn-ea"/>
              </a:rPr>
              <a:t>확장자를</a:t>
            </a:r>
            <a:r>
              <a:rPr lang="ko-KR" altLang="en-US" sz="2000" b="1" dirty="0">
                <a:latin typeface="+mn-ea"/>
                <a:ea typeface="+mn-ea"/>
              </a:rPr>
              <a:t> 기술하지 않으면 </a:t>
            </a:r>
            <a:r>
              <a:rPr lang="ko-KR" altLang="en-US" sz="2000" b="1" dirty="0" err="1">
                <a:latin typeface="+mn-ea"/>
                <a:ea typeface="+mn-ea"/>
              </a:rPr>
              <a:t>확장자는</a:t>
            </a:r>
            <a:r>
              <a:rPr lang="ko-KR" altLang="en-US" sz="2000" b="1" dirty="0">
                <a:latin typeface="+mn-ea"/>
                <a:ea typeface="+mn-ea"/>
              </a:rPr>
              <a:t> 디폴트로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기본적으로</a:t>
            </a:r>
            <a:r>
              <a:rPr lang="en-US" altLang="ko-KR" sz="2000" b="1" dirty="0">
                <a:latin typeface="+mn-ea"/>
                <a:ea typeface="+mn-ea"/>
              </a:rPr>
              <a:t>) .</a:t>
            </a:r>
            <a:r>
              <a:rPr lang="en-US" altLang="ko-KR" sz="2000" b="1" dirty="0" err="1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SAVE </a:t>
            </a:r>
            <a:r>
              <a:rPr lang="ko-KR" altLang="en-US" sz="2000" b="1" dirty="0">
                <a:latin typeface="+mn-ea"/>
                <a:ea typeface="+mn-ea"/>
              </a:rPr>
              <a:t>명령어는 옵션으로 </a:t>
            </a:r>
            <a:r>
              <a:rPr lang="en-US" altLang="ko-KR" sz="2000" b="1" dirty="0">
                <a:latin typeface="+mn-ea"/>
                <a:ea typeface="+mn-ea"/>
              </a:rPr>
              <a:t>REPLACE </a:t>
            </a:r>
            <a:r>
              <a:rPr lang="ko-KR" altLang="en-US" sz="2000" b="1" dirty="0">
                <a:latin typeface="+mn-ea"/>
                <a:ea typeface="+mn-ea"/>
              </a:rPr>
              <a:t>혹은 </a:t>
            </a:r>
            <a:r>
              <a:rPr lang="en-US" altLang="ko-KR" sz="2000" b="1" dirty="0">
                <a:latin typeface="+mn-ea"/>
                <a:ea typeface="+mn-ea"/>
              </a:rPr>
              <a:t>APPEND</a:t>
            </a:r>
            <a:r>
              <a:rPr lang="ko-KR" altLang="en-US" sz="2000" b="1" dirty="0">
                <a:latin typeface="+mn-ea"/>
                <a:ea typeface="+mn-ea"/>
              </a:rPr>
              <a:t>를 사용할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이미 존재하는 파일에 새로운 내용을 덮어쓰길 원하면 </a:t>
            </a:r>
            <a:r>
              <a:rPr lang="en-US" altLang="ko-KR" sz="2000" b="1" dirty="0">
                <a:latin typeface="+mn-ea"/>
                <a:ea typeface="+mn-ea"/>
              </a:rPr>
              <a:t>replace </a:t>
            </a:r>
            <a:r>
              <a:rPr lang="ko-KR" altLang="en-US" sz="2000" b="1" dirty="0">
                <a:latin typeface="+mn-ea"/>
                <a:ea typeface="+mn-ea"/>
              </a:rPr>
              <a:t>옵션을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APPEND </a:t>
            </a:r>
            <a:r>
              <a:rPr lang="ko-KR" altLang="en-US" sz="2000" b="1" dirty="0">
                <a:latin typeface="+mn-ea"/>
                <a:ea typeface="+mn-ea"/>
              </a:rPr>
              <a:t>옵션은 이미 존재하는 파일 끝에 마지막으로 실행한 명령어가 </a:t>
            </a:r>
            <a:r>
              <a:rPr lang="ko-KR" altLang="en-US" sz="2000" b="1" dirty="0" smtClean="0">
                <a:latin typeface="+mn-ea"/>
                <a:ea typeface="+mn-ea"/>
              </a:rPr>
              <a:t>추가됨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31605"/>
              </p:ext>
            </p:extLst>
          </p:nvPr>
        </p:nvGraphicFramePr>
        <p:xfrm>
          <a:off x="638001" y="1988840"/>
          <a:ext cx="7696200" cy="64807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형식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SAVE 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filename[.ext]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[REPLACE|APPEND]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88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3.5 </a:t>
            </a:r>
            <a:r>
              <a:rPr lang="ko-KR" altLang="en-US" sz="2400" dirty="0" smtClean="0"/>
              <a:t>확장자가 </a:t>
            </a:r>
            <a:r>
              <a:rPr lang="en-US" altLang="ko-KR" sz="2400" dirty="0" err="1"/>
              <a:t>sql</a:t>
            </a:r>
            <a:r>
              <a:rPr lang="en-US" altLang="ko-KR" sz="2400" dirty="0"/>
              <a:t> </a:t>
            </a:r>
            <a:r>
              <a:rPr lang="ko-KR" altLang="en-US" sz="2400" dirty="0"/>
              <a:t>인 파일에 저장하기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7084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연봉 계산을 위한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파일에 </a:t>
            </a:r>
            <a:r>
              <a:rPr lang="ko-KR" altLang="en-US" sz="2000" b="1" dirty="0" smtClean="0">
                <a:latin typeface="+mn-ea"/>
                <a:ea typeface="+mn-ea"/>
              </a:rPr>
              <a:t>저장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2000" b="1" dirty="0">
                <a:latin typeface="+mn-ea"/>
                <a:ea typeface="+mn-ea"/>
              </a:rPr>
              <a:t>연봉을 계산하기 위해서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2000" b="1" dirty="0">
                <a:latin typeface="+mn-ea"/>
                <a:ea typeface="+mn-ea"/>
              </a:rPr>
              <a:t>마지막에 실행한 명령어를 </a:t>
            </a:r>
            <a:r>
              <a:rPr lang="en-US" altLang="ko-KR" sz="2000" b="1" dirty="0">
                <a:latin typeface="+mn-ea"/>
                <a:ea typeface="+mn-ea"/>
              </a:rPr>
              <a:t>a001.sql </a:t>
            </a:r>
            <a:r>
              <a:rPr lang="ko-KR" altLang="en-US" sz="2000" b="1" dirty="0">
                <a:latin typeface="+mn-ea"/>
                <a:ea typeface="+mn-ea"/>
              </a:rPr>
              <a:t>로 저장하기 위해서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        입력함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33537"/>
              </p:ext>
            </p:extLst>
          </p:nvPr>
        </p:nvGraphicFramePr>
        <p:xfrm>
          <a:off x="612849" y="1844824"/>
          <a:ext cx="7696200" cy="5844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SAL*12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80299"/>
              </p:ext>
            </p:extLst>
          </p:nvPr>
        </p:nvGraphicFramePr>
        <p:xfrm>
          <a:off x="638001" y="3429000"/>
          <a:ext cx="7696200" cy="457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SAVE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A001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74708920" descr="EMB000018300a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077072"/>
            <a:ext cx="83058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96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3.5 </a:t>
            </a:r>
            <a:r>
              <a:rPr lang="ko-KR" altLang="en-US" sz="2400" dirty="0" smtClean="0"/>
              <a:t>확장자가 </a:t>
            </a:r>
            <a:r>
              <a:rPr lang="en-US" altLang="ko-KR" sz="2400" dirty="0" err="1"/>
              <a:t>sql</a:t>
            </a:r>
            <a:r>
              <a:rPr lang="en-US" altLang="ko-KR" sz="2400" dirty="0"/>
              <a:t> </a:t>
            </a:r>
            <a:r>
              <a:rPr lang="ko-KR" altLang="en-US" sz="2400" dirty="0"/>
              <a:t>인 파일에 저장하기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DOS </a:t>
            </a:r>
            <a:r>
              <a:rPr lang="ko-KR" altLang="en-US" sz="2000" b="1" dirty="0">
                <a:latin typeface="+mn-ea"/>
                <a:ea typeface="+mn-ea"/>
              </a:rPr>
              <a:t>프롬프트로 나가서 파일 목록을 살펴보면 </a:t>
            </a:r>
            <a:r>
              <a:rPr lang="en-US" altLang="ko-KR" sz="2000" b="1" dirty="0">
                <a:latin typeface="+mn-ea"/>
                <a:ea typeface="+mn-ea"/>
              </a:rPr>
              <a:t>a001.sql</a:t>
            </a:r>
            <a:r>
              <a:rPr lang="ko-KR" altLang="en-US" sz="2000" b="1" dirty="0">
                <a:latin typeface="+mn-ea"/>
                <a:ea typeface="+mn-ea"/>
              </a:rPr>
              <a:t>이 생성되어 있는 것을 확인 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7432"/>
              </p:ext>
            </p:extLst>
          </p:nvPr>
        </p:nvGraphicFramePr>
        <p:xfrm>
          <a:off x="638001" y="1877020"/>
          <a:ext cx="7696200" cy="457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HOST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_x174709320" descr="EMB000018300a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86620"/>
            <a:ext cx="64770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18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3.5 </a:t>
            </a:r>
            <a:r>
              <a:rPr lang="ko-KR" altLang="en-US" sz="2400" dirty="0" smtClean="0"/>
              <a:t>확장자가 </a:t>
            </a:r>
            <a:r>
              <a:rPr lang="en-US" altLang="ko-KR" sz="2400" dirty="0" err="1"/>
              <a:t>sql</a:t>
            </a:r>
            <a:r>
              <a:rPr lang="en-US" altLang="ko-KR" sz="2400" dirty="0"/>
              <a:t> </a:t>
            </a:r>
            <a:r>
              <a:rPr lang="ko-KR" altLang="en-US" sz="2400" dirty="0"/>
              <a:t>인 파일에 저장하기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4"/>
              <a:defRPr/>
            </a:pPr>
            <a:r>
              <a:rPr lang="en-US" altLang="ko-KR" sz="2000" b="1" dirty="0">
                <a:latin typeface="+mn-ea"/>
                <a:ea typeface="+mn-ea"/>
              </a:rPr>
              <a:t>SQL*Plus </a:t>
            </a:r>
            <a:r>
              <a:rPr lang="ko-KR" altLang="en-US" sz="2000" b="1" dirty="0">
                <a:latin typeface="+mn-ea"/>
                <a:ea typeface="+mn-ea"/>
              </a:rPr>
              <a:t>로 돌아가기 위해서는 </a:t>
            </a:r>
            <a:r>
              <a:rPr lang="en-US" altLang="ko-KR" sz="2000" b="1" dirty="0">
                <a:latin typeface="+mn-ea"/>
                <a:ea typeface="+mn-ea"/>
              </a:rPr>
              <a:t>EXIT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입력</a:t>
            </a:r>
            <a:r>
              <a:rPr lang="ko-KR" altLang="en-US" sz="2000" b="1" dirty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8" name="_x174708920" descr="EMB000018300a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1467175"/>
            <a:ext cx="76993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6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3.5 </a:t>
            </a:r>
            <a:r>
              <a:rPr lang="ko-KR" altLang="en-US" sz="2400" dirty="0" smtClean="0"/>
              <a:t>확장자가 </a:t>
            </a:r>
            <a:r>
              <a:rPr lang="en-US" altLang="ko-KR" sz="2400" dirty="0" err="1"/>
              <a:t>sql</a:t>
            </a:r>
            <a:r>
              <a:rPr lang="en-US" altLang="ko-KR" sz="2400" dirty="0"/>
              <a:t> </a:t>
            </a:r>
            <a:r>
              <a:rPr lang="ko-KR" altLang="en-US" sz="2400" dirty="0"/>
              <a:t>인 파일에 저장하기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17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5"/>
              <a:defRPr/>
            </a:pPr>
            <a:r>
              <a:rPr lang="en-US" altLang="ko-KR" sz="2000" b="1" dirty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명령어는 두 가지 용도로 사용되는데 파일 명을 생략한 채 사용하면 </a:t>
            </a:r>
            <a:r>
              <a:rPr lang="ko-KR" altLang="en-US" sz="2000" b="1" dirty="0" smtClean="0">
                <a:latin typeface="+mn-ea"/>
                <a:ea typeface="+mn-ea"/>
              </a:rPr>
              <a:t>  메모장이 </a:t>
            </a:r>
            <a:r>
              <a:rPr lang="ko-KR" altLang="en-US" sz="2000" b="1" dirty="0">
                <a:latin typeface="+mn-ea"/>
                <a:ea typeface="+mn-ea"/>
              </a:rPr>
              <a:t>실행되면서 명령 버퍼인 </a:t>
            </a:r>
            <a:r>
              <a:rPr lang="en-US" altLang="ko-KR" sz="2000" b="1" dirty="0" err="1">
                <a:latin typeface="+mn-ea"/>
                <a:ea typeface="+mn-ea"/>
              </a:rPr>
              <a:t>afiedt.buf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파일을 </a:t>
            </a:r>
            <a:r>
              <a:rPr lang="ko-KR" altLang="en-US" sz="2000" b="1" dirty="0">
                <a:latin typeface="+mn-ea"/>
                <a:ea typeface="+mn-ea"/>
              </a:rPr>
              <a:t>찾</a:t>
            </a:r>
            <a:r>
              <a:rPr lang="ko-KR" altLang="en-US" sz="2000" b="1" dirty="0" smtClean="0">
                <a:latin typeface="+mn-ea"/>
                <a:ea typeface="+mn-ea"/>
              </a:rPr>
              <a:t>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1371600" lvl="2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확장자를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생략한 채 파일 명 </a:t>
            </a:r>
            <a:r>
              <a:rPr lang="en-US" altLang="ko-KR" sz="2000" b="1" dirty="0">
                <a:latin typeface="+mn-ea"/>
                <a:ea typeface="+mn-ea"/>
              </a:rPr>
              <a:t>A001</a:t>
            </a:r>
            <a:r>
              <a:rPr lang="ko-KR" altLang="en-US" sz="2000" b="1" dirty="0">
                <a:latin typeface="+mn-ea"/>
                <a:ea typeface="+mn-ea"/>
              </a:rPr>
              <a:t>만 입력하면 디폴트로 확장자가 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  <a:r>
              <a:rPr lang="en-US" altLang="ko-KR" sz="2000" b="1" dirty="0" err="1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인 </a:t>
            </a:r>
            <a:r>
              <a:rPr lang="ko-KR" altLang="en-US" sz="2000" b="1" dirty="0" smtClean="0">
                <a:latin typeface="+mn-ea"/>
                <a:ea typeface="+mn-ea"/>
              </a:rPr>
              <a:t> 파일을 찾음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1371600" lvl="2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A001.sql </a:t>
            </a:r>
            <a:r>
              <a:rPr lang="ko-KR" altLang="en-US" sz="2000" b="1" dirty="0">
                <a:latin typeface="+mn-ea"/>
                <a:ea typeface="+mn-ea"/>
              </a:rPr>
              <a:t>파일의 내용을 확인하기 위해서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</a:t>
            </a:r>
            <a:r>
              <a:rPr lang="ko-KR" altLang="en-US" sz="2000" b="1" dirty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5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14510"/>
              </p:ext>
            </p:extLst>
          </p:nvPr>
        </p:nvGraphicFramePr>
        <p:xfrm>
          <a:off x="633809" y="3684240"/>
          <a:ext cx="7696200" cy="457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 A001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74706520" descr="EMB000018300a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9" y="4404320"/>
            <a:ext cx="7772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66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맑은 고딕" pitchFamily="50" charset="-127"/>
              </a:rPr>
              <a:t>SQL*Plus </a:t>
            </a:r>
            <a:r>
              <a:rPr lang="ko-KR" altLang="en-US" sz="2400" dirty="0">
                <a:latin typeface="맑은 고딕" pitchFamily="50" charset="-127"/>
              </a:rPr>
              <a:t>명령어의 개념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090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SQL*Plus</a:t>
            </a:r>
            <a:r>
              <a:rPr lang="ko-KR" altLang="en-US" sz="2000" b="1" dirty="0" smtClean="0">
                <a:latin typeface="+mn-ea"/>
                <a:ea typeface="+mn-ea"/>
              </a:rPr>
              <a:t>는 </a:t>
            </a:r>
            <a:r>
              <a:rPr lang="en-US" altLang="ko-KR" sz="2000" b="1" dirty="0" smtClean="0">
                <a:latin typeface="+mn-ea"/>
                <a:ea typeface="+mn-ea"/>
              </a:rPr>
              <a:t>SQL</a:t>
            </a:r>
            <a:r>
              <a:rPr lang="ko-KR" altLang="en-US" sz="2000" b="1" dirty="0" smtClean="0">
                <a:latin typeface="+mn-ea"/>
                <a:ea typeface="+mn-ea"/>
              </a:rPr>
              <a:t>문을 실행시키고 그 결과를 볼 수 있도록 오라클에서 제공하는 </a:t>
            </a:r>
            <a:r>
              <a:rPr lang="ko-KR" altLang="en-US" sz="2000" b="1" dirty="0" err="1" smtClean="0">
                <a:latin typeface="+mn-ea"/>
                <a:ea typeface="+mn-ea"/>
              </a:rPr>
              <a:t>툴임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관리자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ea typeface="+mn-ea"/>
              </a:rPr>
              <a:t>권한으로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SQL*Plus 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실행</a:t>
            </a:r>
            <a:endParaRPr lang="en-US" altLang="ko-KR" sz="2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SQL*Plus </a:t>
            </a:r>
            <a:r>
              <a:rPr lang="ko-KR" altLang="en-US" sz="2000" b="1" dirty="0">
                <a:latin typeface="+mn-ea"/>
                <a:ea typeface="+mn-ea"/>
              </a:rPr>
              <a:t>명령어를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명령문과 혼동하는 사람들이 많은데</a:t>
            </a:r>
            <a:r>
              <a:rPr lang="en-US" altLang="ko-KR" sz="2000" b="1" dirty="0">
                <a:latin typeface="+mn-ea"/>
                <a:ea typeface="+mn-ea"/>
              </a:rPr>
              <a:t>, SQL</a:t>
            </a:r>
            <a:r>
              <a:rPr lang="ko-KR" altLang="en-US" sz="2000" b="1" dirty="0">
                <a:latin typeface="+mn-ea"/>
                <a:ea typeface="+mn-ea"/>
              </a:rPr>
              <a:t>은 데이터베이스에서 자료를 검색하고 수정하고 삭제하는 등을 위한 데이터베이스 </a:t>
            </a:r>
            <a:r>
              <a:rPr lang="ko-KR" altLang="en-US" sz="2000" b="1" dirty="0" smtClean="0">
                <a:latin typeface="+mn-ea"/>
                <a:ea typeface="+mn-ea"/>
              </a:rPr>
              <a:t>언어임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반면</a:t>
            </a:r>
            <a:r>
              <a:rPr lang="en-US" altLang="ko-KR" sz="2000" b="1" dirty="0" smtClean="0">
                <a:latin typeface="+mn-ea"/>
                <a:ea typeface="+mn-ea"/>
              </a:rPr>
              <a:t>,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SQL*Plus </a:t>
            </a:r>
            <a:r>
              <a:rPr lang="ko-KR" altLang="en-US" sz="2000" b="1" dirty="0">
                <a:latin typeface="+mn-ea"/>
                <a:ea typeface="+mn-ea"/>
              </a:rPr>
              <a:t>명령어는 툴에서 출력 형식을 지정하는 등 환경을 </a:t>
            </a:r>
            <a:r>
              <a:rPr lang="ko-KR" altLang="en-US" sz="2000" b="1" dirty="0" smtClean="0">
                <a:latin typeface="+mn-ea"/>
                <a:ea typeface="+mn-ea"/>
              </a:rPr>
              <a:t>설정함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261938" indent="-3635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3.5 </a:t>
            </a:r>
            <a:r>
              <a:rPr lang="ko-KR" altLang="en-US" sz="2400" dirty="0" smtClean="0"/>
              <a:t>확장자가 </a:t>
            </a:r>
            <a:r>
              <a:rPr lang="en-US" altLang="ko-KR" sz="2400" dirty="0" err="1"/>
              <a:t>sql</a:t>
            </a:r>
            <a:r>
              <a:rPr lang="en-US" altLang="ko-KR" sz="2400" dirty="0"/>
              <a:t> </a:t>
            </a:r>
            <a:r>
              <a:rPr lang="ko-KR" altLang="en-US" sz="2400" dirty="0"/>
              <a:t>인 파일에 저장하기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182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6"/>
              <a:defRPr/>
            </a:pPr>
            <a:r>
              <a:rPr lang="ko-KR" altLang="en-US" sz="2000" b="1" dirty="0">
                <a:latin typeface="+mn-ea"/>
                <a:ea typeface="+mn-ea"/>
              </a:rPr>
              <a:t>메모장에 </a:t>
            </a:r>
            <a:r>
              <a:rPr lang="en-US" altLang="ko-KR" sz="2000" b="1" dirty="0">
                <a:latin typeface="+mn-ea"/>
                <a:ea typeface="+mn-ea"/>
              </a:rPr>
              <a:t>A001.sql </a:t>
            </a:r>
            <a:r>
              <a:rPr lang="ko-KR" altLang="en-US" sz="2000" b="1" dirty="0">
                <a:latin typeface="+mn-ea"/>
                <a:ea typeface="+mn-ea"/>
              </a:rPr>
              <a:t>파일이 </a:t>
            </a:r>
            <a:r>
              <a:rPr lang="ko-KR" altLang="en-US" sz="2000" b="1" dirty="0" smtClean="0">
                <a:latin typeface="+mn-ea"/>
                <a:ea typeface="+mn-ea"/>
              </a:rPr>
              <a:t>열림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파일 안의 내용을 변경한 후 </a:t>
            </a:r>
            <a:r>
              <a:rPr lang="ko-KR" altLang="en-US" sz="2000" b="1" dirty="0" smtClean="0">
                <a:latin typeface="+mn-ea"/>
                <a:ea typeface="+mn-ea"/>
              </a:rPr>
              <a:t>저장함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6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6284"/>
              </p:ext>
            </p:extLst>
          </p:nvPr>
        </p:nvGraphicFramePr>
        <p:xfrm>
          <a:off x="661367" y="2016224"/>
          <a:ext cx="7696200" cy="762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SELECT ENAME, SAL*12+NVL(COMM, 0) AS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연봉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74707960" descr="EMB000018300a5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068960"/>
            <a:ext cx="77406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91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3.6 </a:t>
            </a:r>
            <a:r>
              <a:rPr lang="ko-KR" altLang="en-US" sz="2400" dirty="0"/>
              <a:t>이미 존재하는 파일의 내용 대체하기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4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SAVE </a:t>
            </a:r>
            <a:r>
              <a:rPr lang="ko-KR" altLang="en-US" sz="2000" b="1" dirty="0">
                <a:latin typeface="+mn-ea"/>
                <a:ea typeface="+mn-ea"/>
              </a:rPr>
              <a:t>명령어 다음에 기술한 파일이 이미 존재 한다면 에러가 </a:t>
            </a:r>
            <a:r>
              <a:rPr lang="ko-KR" altLang="en-US" sz="2000" b="1" dirty="0" smtClean="0">
                <a:latin typeface="+mn-ea"/>
                <a:ea typeface="+mn-ea"/>
              </a:rPr>
              <a:t>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만일 </a:t>
            </a:r>
            <a:r>
              <a:rPr lang="ko-KR" altLang="en-US" sz="2000" b="1" dirty="0">
                <a:latin typeface="+mn-ea"/>
                <a:ea typeface="+mn-ea"/>
              </a:rPr>
              <a:t>존재하는 파일의 내용을 지금 막 수행한 </a:t>
            </a:r>
            <a:r>
              <a:rPr lang="ko-KR" altLang="en-US" sz="2000" b="1" dirty="0" err="1">
                <a:latin typeface="+mn-ea"/>
                <a:ea typeface="+mn-ea"/>
              </a:rPr>
              <a:t>쿼리문으로</a:t>
            </a:r>
            <a:r>
              <a:rPr lang="ko-KR" altLang="en-US" sz="2000" b="1" dirty="0">
                <a:latin typeface="+mn-ea"/>
                <a:ea typeface="+mn-ea"/>
              </a:rPr>
              <a:t> 대체시키려면 </a:t>
            </a:r>
            <a:r>
              <a:rPr lang="en-US" altLang="ko-KR" sz="2000" b="1" dirty="0">
                <a:latin typeface="+mn-ea"/>
                <a:ea typeface="+mn-ea"/>
              </a:rPr>
              <a:t>REPLACE </a:t>
            </a:r>
            <a:r>
              <a:rPr lang="ko-KR" altLang="en-US" sz="2000" b="1" dirty="0" smtClean="0">
                <a:latin typeface="+mn-ea"/>
                <a:ea typeface="+mn-ea"/>
              </a:rPr>
              <a:t>라는 옵션을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사원의 </a:t>
            </a:r>
            <a:r>
              <a:rPr lang="ko-KR" altLang="en-US" sz="2000" b="1" dirty="0">
                <a:latin typeface="+mn-ea"/>
                <a:ea typeface="+mn-ea"/>
              </a:rPr>
              <a:t>모든 정보를 출력하는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입력함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73371"/>
              </p:ext>
            </p:extLst>
          </p:nvPr>
        </p:nvGraphicFramePr>
        <p:xfrm>
          <a:off x="638001" y="2996952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4708440" descr="EMB000018300a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606552"/>
            <a:ext cx="678180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10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3.6 </a:t>
            </a:r>
            <a:r>
              <a:rPr lang="ko-KR" altLang="en-US" sz="2400" dirty="0"/>
              <a:t>이미 존재하는 파일의 내용 대체하기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en-US" altLang="ko-KR" sz="2000" b="1" dirty="0" err="1" smtClean="0">
                <a:latin typeface="+mn-ea"/>
                <a:ea typeface="+mn-ea"/>
              </a:rPr>
              <a:t>TEMP.sql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라는 파일에 </a:t>
            </a:r>
            <a:r>
              <a:rPr lang="ko-KR" altLang="en-US" sz="2000" b="1" dirty="0" smtClean="0">
                <a:latin typeface="+mn-ea"/>
                <a:ea typeface="+mn-ea"/>
              </a:rPr>
              <a:t>저장함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984792"/>
              </p:ext>
            </p:extLst>
          </p:nvPr>
        </p:nvGraphicFramePr>
        <p:xfrm>
          <a:off x="638001" y="1600200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 TEMP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74707640" descr="EMB000018300a5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1" y="2133600"/>
            <a:ext cx="76962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08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3.6 </a:t>
            </a:r>
            <a:r>
              <a:rPr lang="ko-KR" altLang="en-US" sz="2400" dirty="0"/>
              <a:t>이미 존재하는 파일의 내용 대체하기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다음과 같이 입력하여 파일의 내용이 변경되었음을 </a:t>
            </a:r>
            <a:r>
              <a:rPr lang="ko-KR" altLang="en-US" sz="2000" b="1" dirty="0" smtClean="0">
                <a:latin typeface="+mn-ea"/>
                <a:ea typeface="+mn-ea"/>
              </a:rPr>
              <a:t>확인</a:t>
            </a:r>
            <a:r>
              <a:rPr lang="ko-KR" altLang="en-US" sz="2000" b="1" dirty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9" name="_x174707240" descr="EMB000018300a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132856"/>
            <a:ext cx="67246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51196"/>
              </p:ext>
            </p:extLst>
          </p:nvPr>
        </p:nvGraphicFramePr>
        <p:xfrm>
          <a:off x="638001" y="1484784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 TEMP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21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3.6 </a:t>
            </a:r>
            <a:r>
              <a:rPr lang="ko-KR" altLang="en-US" sz="2400" dirty="0"/>
              <a:t>이미 존재하는 파일의 내용 대체하기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4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부서의 모든 정보를 출력하는 명령문을 </a:t>
            </a:r>
            <a:r>
              <a:rPr lang="ko-KR" altLang="en-US" sz="2000" b="1" dirty="0" smtClean="0">
                <a:latin typeface="+mn-ea"/>
                <a:ea typeface="+mn-ea"/>
              </a:rPr>
              <a:t>수행함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4053"/>
              </p:ext>
            </p:extLst>
          </p:nvPr>
        </p:nvGraphicFramePr>
        <p:xfrm>
          <a:off x="638001" y="1556792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DEPT;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_x174707560" descr="EMB000018300a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175048"/>
            <a:ext cx="7086600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3.6 </a:t>
            </a:r>
            <a:r>
              <a:rPr lang="ko-KR" altLang="en-US" sz="2400" dirty="0"/>
              <a:t>이미 존재하는 파일의 내용 대체하기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5"/>
              <a:defRPr/>
            </a:pPr>
            <a:r>
              <a:rPr lang="ko-KR" altLang="en-US" sz="2000" b="1" dirty="0">
                <a:latin typeface="+mn-ea"/>
                <a:ea typeface="+mn-ea"/>
              </a:rPr>
              <a:t>지금 막 수행한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TEMP </a:t>
            </a:r>
            <a:r>
              <a:rPr lang="ko-KR" altLang="en-US" sz="2000" b="1" dirty="0">
                <a:latin typeface="+mn-ea"/>
                <a:ea typeface="+mn-ea"/>
              </a:rPr>
              <a:t>파일로 </a:t>
            </a:r>
            <a:r>
              <a:rPr lang="ko-KR" altLang="en-US" sz="2000" b="1" dirty="0" smtClean="0">
                <a:latin typeface="+mn-ea"/>
                <a:ea typeface="+mn-ea"/>
              </a:rPr>
              <a:t>저장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11411"/>
              </p:ext>
            </p:extLst>
          </p:nvPr>
        </p:nvGraphicFramePr>
        <p:xfrm>
          <a:off x="629345" y="1600200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 TEMP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74707480" descr="EMB000018300a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193776"/>
            <a:ext cx="80613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5525889" y="4007023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l"/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파일이 이미 존재 하므로 에러가 </a:t>
            </a:r>
            <a:r>
              <a:rPr lang="ko-KR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발생함</a:t>
            </a:r>
            <a:endParaRPr lang="en-US" altLang="ko-KR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5"/>
          <p:cNvCxnSpPr>
            <a:cxnSpLocks noChangeShapeType="1"/>
          </p:cNvCxnSpPr>
          <p:nvPr/>
        </p:nvCxnSpPr>
        <p:spPr bwMode="auto">
          <a:xfrm rot="10800000">
            <a:off x="4759697" y="4299683"/>
            <a:ext cx="838200" cy="190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58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3.6 </a:t>
            </a:r>
            <a:r>
              <a:rPr lang="ko-KR" altLang="en-US" sz="2400" dirty="0"/>
              <a:t>이미 존재하는 파일의 내용 대체하기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6"/>
              <a:defRPr/>
            </a:pPr>
            <a:r>
              <a:rPr lang="ko-KR" altLang="en-US" sz="2000" b="1" dirty="0">
                <a:latin typeface="+mn-ea"/>
                <a:ea typeface="+mn-ea"/>
              </a:rPr>
              <a:t>이미 존재하는 파일에 새로운 내용을 덮어쓰길 원하면 </a:t>
            </a:r>
            <a:r>
              <a:rPr lang="en-US" altLang="ko-KR" sz="2000" b="1" dirty="0">
                <a:latin typeface="+mn-ea"/>
                <a:ea typeface="+mn-ea"/>
              </a:rPr>
              <a:t>REPLACE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그러면 </a:t>
            </a:r>
            <a:r>
              <a:rPr lang="en-US" altLang="ko-KR" sz="2000" b="1" dirty="0" err="1">
                <a:latin typeface="+mn-ea"/>
                <a:ea typeface="+mn-ea"/>
              </a:rPr>
              <a:t>TEMP.sql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파일에 새로운 내용이 덮어 </a:t>
            </a:r>
            <a:r>
              <a:rPr lang="ko-KR" altLang="en-US" sz="2000" b="1" dirty="0" smtClean="0">
                <a:latin typeface="+mn-ea"/>
                <a:ea typeface="+mn-ea"/>
              </a:rPr>
              <a:t>써짐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96810"/>
              </p:ext>
            </p:extLst>
          </p:nvPr>
        </p:nvGraphicFramePr>
        <p:xfrm>
          <a:off x="633537" y="2016224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 TEMP REPLACE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_x174706120" descr="EMB000018300a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25824"/>
            <a:ext cx="80613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5582345" y="4226024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r>
              <a:rPr lang="en-US" altLang="ko-KR" sz="1800" dirty="0" err="1">
                <a:solidFill>
                  <a:schemeClr val="tx2"/>
                </a:solidFill>
                <a:latin typeface="+mn-ea"/>
                <a:ea typeface="+mn-ea"/>
              </a:rPr>
              <a:t>TEMP.sql</a:t>
            </a:r>
            <a:r>
              <a:rPr lang="en-US" altLang="ko-KR" sz="18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파일에 새로운 내용이 덮어 </a:t>
            </a:r>
            <a:r>
              <a:rPr lang="ko-KR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써짐</a:t>
            </a:r>
            <a:endParaRPr lang="ko-KR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>
            <a:cxnSpLocks noChangeShapeType="1"/>
            <a:stCxn id="14" idx="1"/>
          </p:cNvCxnSpPr>
          <p:nvPr/>
        </p:nvCxnSpPr>
        <p:spPr bwMode="auto">
          <a:xfrm rot="10800000">
            <a:off x="4744145" y="4530824"/>
            <a:ext cx="838200" cy="1905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19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3.6 </a:t>
            </a:r>
            <a:r>
              <a:rPr lang="ko-KR" altLang="en-US" sz="2400" dirty="0"/>
              <a:t>이미 존재하는 파일의 내용 대체하기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7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다음과 같이 입력하여 파일의 내용이 변경되었음을 </a:t>
            </a:r>
            <a:r>
              <a:rPr lang="ko-KR" altLang="en-US" sz="2000" b="1" dirty="0" smtClean="0">
                <a:latin typeface="+mn-ea"/>
                <a:ea typeface="+mn-ea"/>
              </a:rPr>
              <a:t>확인함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04231"/>
              </p:ext>
            </p:extLst>
          </p:nvPr>
        </p:nvGraphicFramePr>
        <p:xfrm>
          <a:off x="638001" y="1752600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 TEMP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_x174707000" descr="EMB000018300a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1" y="2362200"/>
            <a:ext cx="7620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58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3.7 </a:t>
            </a:r>
            <a:r>
              <a:rPr lang="ko-KR" altLang="en-US" sz="2400" dirty="0"/>
              <a:t>이미 존재하는 파일에 내용 추가하기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4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확장자가 </a:t>
            </a:r>
            <a:r>
              <a:rPr lang="en-US" altLang="ko-KR" sz="2000" b="1" dirty="0" err="1">
                <a:latin typeface="+mn-ea"/>
                <a:ea typeface="+mn-ea"/>
              </a:rPr>
              <a:t>sql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인 파일에는 한 개 이상의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문을 </a:t>
            </a:r>
            <a:r>
              <a:rPr lang="ko-KR" altLang="en-US" sz="2000" b="1" dirty="0" smtClean="0">
                <a:latin typeface="+mn-ea"/>
                <a:ea typeface="+mn-ea"/>
              </a:rPr>
              <a:t>저장함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이미 </a:t>
            </a:r>
            <a:r>
              <a:rPr lang="ko-KR" altLang="en-US" sz="2000" b="1" dirty="0" err="1">
                <a:latin typeface="+mn-ea"/>
                <a:ea typeface="+mn-ea"/>
              </a:rPr>
              <a:t>쿼리문이</a:t>
            </a:r>
            <a:r>
              <a:rPr lang="ko-KR" altLang="en-US" sz="2000" b="1" dirty="0">
                <a:latin typeface="+mn-ea"/>
                <a:ea typeface="+mn-ea"/>
              </a:rPr>
              <a:t> 저장되어 있는 </a:t>
            </a:r>
            <a:r>
              <a:rPr lang="en-US" altLang="ko-KR" sz="2000" b="1" dirty="0" err="1">
                <a:latin typeface="+mn-ea"/>
                <a:ea typeface="+mn-ea"/>
              </a:rPr>
              <a:t>sql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파일에 </a:t>
            </a:r>
            <a:r>
              <a:rPr lang="en-US" altLang="ko-KR" sz="2000" b="1" dirty="0">
                <a:latin typeface="+mn-ea"/>
                <a:ea typeface="+mn-ea"/>
              </a:rPr>
              <a:t>SAVE </a:t>
            </a:r>
            <a:r>
              <a:rPr lang="ko-KR" altLang="en-US" sz="2000" b="1" dirty="0">
                <a:latin typeface="+mn-ea"/>
                <a:ea typeface="+mn-ea"/>
              </a:rPr>
              <a:t>명령어 </a:t>
            </a:r>
            <a:r>
              <a:rPr lang="en-US" altLang="ko-KR" sz="2000" b="1" dirty="0">
                <a:latin typeface="+mn-ea"/>
                <a:ea typeface="+mn-ea"/>
              </a:rPr>
              <a:t>APPEND </a:t>
            </a:r>
            <a:r>
              <a:rPr lang="ko-KR" altLang="en-US" sz="2000" b="1" dirty="0">
                <a:latin typeface="+mn-ea"/>
                <a:ea typeface="+mn-ea"/>
              </a:rPr>
              <a:t>옵션을 </a:t>
            </a:r>
            <a:r>
              <a:rPr lang="ko-KR" altLang="en-US" sz="2000" b="1" dirty="0" smtClean="0">
                <a:latin typeface="+mn-ea"/>
                <a:ea typeface="+mn-ea"/>
              </a:rPr>
              <a:t> 사용하여 </a:t>
            </a:r>
            <a:r>
              <a:rPr lang="ko-KR" altLang="en-US" sz="2000" b="1" dirty="0">
                <a:latin typeface="+mn-ea"/>
                <a:ea typeface="+mn-ea"/>
              </a:rPr>
              <a:t>현재 수행한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문을 추가로 </a:t>
            </a:r>
            <a:r>
              <a:rPr lang="ko-KR" altLang="en-US" sz="2000" b="1" dirty="0" smtClean="0">
                <a:latin typeface="+mn-ea"/>
                <a:ea typeface="+mn-ea"/>
              </a:rPr>
              <a:t>저장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사원의 </a:t>
            </a:r>
            <a:r>
              <a:rPr lang="ko-KR" altLang="en-US" sz="2000" b="1" dirty="0">
                <a:latin typeface="+mn-ea"/>
                <a:ea typeface="+mn-ea"/>
              </a:rPr>
              <a:t>모든 정보를 출력하는 명령문을 </a:t>
            </a:r>
            <a:r>
              <a:rPr lang="ko-KR" altLang="en-US" sz="2000" b="1" dirty="0" smtClean="0">
                <a:latin typeface="+mn-ea"/>
                <a:ea typeface="+mn-ea"/>
              </a:rPr>
              <a:t>수행함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27149"/>
              </p:ext>
            </p:extLst>
          </p:nvPr>
        </p:nvGraphicFramePr>
        <p:xfrm>
          <a:off x="638001" y="3068960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74708120" descr="EMB000018300a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678560"/>
            <a:ext cx="65817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27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3.7 </a:t>
            </a:r>
            <a:r>
              <a:rPr lang="ko-KR" altLang="en-US" sz="2400" dirty="0"/>
              <a:t>이미 존재하는 파일에 내용 추가하기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46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en-US" altLang="ko-KR" sz="2000" b="1" dirty="0" err="1" smtClean="0">
                <a:latin typeface="+mn-ea"/>
                <a:ea typeface="+mn-ea"/>
              </a:rPr>
              <a:t>TEMP.sql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파일에는 부서의 모든 정보를 출력하는 명령문인 “</a:t>
            </a:r>
            <a:r>
              <a:rPr lang="en-US" altLang="ko-KR" sz="2000" b="1" dirty="0">
                <a:latin typeface="+mn-ea"/>
                <a:ea typeface="+mn-ea"/>
              </a:rPr>
              <a:t>SELECT * FROM DEPT;”</a:t>
            </a:r>
            <a:r>
              <a:rPr lang="ko-KR" altLang="en-US" sz="2000" b="1" dirty="0">
                <a:latin typeface="+mn-ea"/>
                <a:ea typeface="+mn-ea"/>
              </a:rPr>
              <a:t>가 저장되어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1371600" lvl="2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 </a:t>
            </a:r>
            <a:r>
              <a:rPr lang="ko-KR" altLang="en-US" sz="2000" b="1" dirty="0">
                <a:latin typeface="+mn-ea"/>
                <a:ea typeface="+mn-ea"/>
              </a:rPr>
              <a:t>내용을 저장하고 있는 </a:t>
            </a:r>
            <a:r>
              <a:rPr lang="en-US" altLang="ko-KR" sz="2000" b="1" dirty="0" err="1">
                <a:latin typeface="+mn-ea"/>
                <a:ea typeface="+mn-ea"/>
              </a:rPr>
              <a:t>TEMP.sql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파일에 사원의 모든 정보를 출력하는 명령문인 “</a:t>
            </a:r>
            <a:r>
              <a:rPr lang="en-US" altLang="ko-KR" sz="2000" b="1" dirty="0">
                <a:latin typeface="+mn-ea"/>
                <a:ea typeface="+mn-ea"/>
              </a:rPr>
              <a:t>SELECT * FROM EMP;”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추가함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1371600" lvl="2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그러기 </a:t>
            </a:r>
            <a:r>
              <a:rPr lang="ko-KR" altLang="en-US" sz="2000" b="1" dirty="0">
                <a:latin typeface="+mn-ea"/>
                <a:ea typeface="+mn-ea"/>
              </a:rPr>
              <a:t>위해서는 </a:t>
            </a:r>
            <a:r>
              <a:rPr lang="en-US" altLang="ko-KR" sz="2000" b="1" dirty="0">
                <a:latin typeface="+mn-ea"/>
                <a:ea typeface="+mn-ea"/>
              </a:rPr>
              <a:t>APPEND </a:t>
            </a:r>
            <a:r>
              <a:rPr lang="ko-KR" altLang="en-US" sz="2000" b="1" dirty="0">
                <a:latin typeface="+mn-ea"/>
                <a:ea typeface="+mn-ea"/>
              </a:rPr>
              <a:t>옵션을 사용해야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80143"/>
              </p:ext>
            </p:extLst>
          </p:nvPr>
        </p:nvGraphicFramePr>
        <p:xfrm>
          <a:off x="639712" y="3661072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 TEMP APPEND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4707080" descr="EMB000018300a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149080"/>
            <a:ext cx="77581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3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맑은 고딕" pitchFamily="50" charset="-127"/>
              </a:rPr>
              <a:t>SQL*Plus </a:t>
            </a:r>
            <a:r>
              <a:rPr lang="ko-KR" altLang="en-US" sz="2400" dirty="0">
                <a:latin typeface="맑은 고딕" pitchFamily="50" charset="-127"/>
              </a:rPr>
              <a:t>명령어의 개념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SQL*Plus </a:t>
            </a:r>
            <a:r>
              <a:rPr lang="ko-KR" altLang="en-US" sz="2000" b="1" dirty="0">
                <a:latin typeface="+mn-ea"/>
                <a:ea typeface="+mn-ea"/>
              </a:rPr>
              <a:t>명령어 중에서 자주 사용하는 명령어들은 다음과 </a:t>
            </a:r>
            <a:r>
              <a:rPr lang="ko-KR" altLang="en-US" sz="2000" b="1" dirty="0" smtClean="0">
                <a:latin typeface="+mn-ea"/>
                <a:ea typeface="+mn-ea"/>
              </a:rPr>
              <a:t>같음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58067"/>
              </p:ext>
            </p:extLst>
          </p:nvPr>
        </p:nvGraphicFramePr>
        <p:xfrm>
          <a:off x="629345" y="1988840"/>
          <a:ext cx="7920880" cy="2476883"/>
        </p:xfrm>
        <a:graphic>
          <a:graphicData uri="http://schemas.openxmlformats.org/drawingml/2006/table">
            <a:tbl>
              <a:tblPr/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명령어 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LIST, RUN, @, /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편집 명령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SAVE, GET, EDIT, SPOOL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명령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HOST, EXIT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데이터베이스 접속 및 종료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LINE, PAGE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출력 형식 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48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3.7 </a:t>
            </a:r>
            <a:r>
              <a:rPr lang="ko-KR" altLang="en-US" sz="2400" dirty="0"/>
              <a:t>이미 존재하는 파일에 내용 추가하기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다음과 같이 입력하여 파일의 내용이 변경되었음을 </a:t>
            </a:r>
            <a:r>
              <a:rPr lang="ko-KR" altLang="en-US" sz="2000" b="1" dirty="0" smtClean="0">
                <a:latin typeface="+mn-ea"/>
                <a:ea typeface="+mn-ea"/>
              </a:rPr>
              <a:t>확인함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48510"/>
              </p:ext>
            </p:extLst>
          </p:nvPr>
        </p:nvGraphicFramePr>
        <p:xfrm>
          <a:off x="636661" y="1628800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 TEMP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74706120" descr="EMB000018300a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77" y="2314600"/>
            <a:ext cx="828198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717577" y="3343300"/>
            <a:ext cx="1077289" cy="0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3794865" y="3026818"/>
            <a:ext cx="47553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r>
              <a:rPr lang="ko-KR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부서의 모든 정보를 출력하는 </a:t>
            </a:r>
            <a:r>
              <a:rPr lang="ko-KR" altLang="en-US" sz="1800" smtClean="0">
                <a:solidFill>
                  <a:schemeClr val="tx2"/>
                </a:solidFill>
                <a:latin typeface="+mn-ea"/>
                <a:ea typeface="+mn-ea"/>
              </a:rPr>
              <a:t>명령문과 사원의 모든 정보를 출력하는 명령문이 순서대로 저장되어 있음을 확인할 수 있음</a:t>
            </a:r>
            <a:endParaRPr lang="ko-KR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73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3.8 </a:t>
            </a:r>
            <a:r>
              <a:rPr lang="en-US" altLang="ko-KR" sz="2400" dirty="0"/>
              <a:t>SQL </a:t>
            </a:r>
            <a:r>
              <a:rPr lang="ko-KR" altLang="en-US" sz="2400" dirty="0"/>
              <a:t>파일에 저장된 명령어를 실행하는 </a:t>
            </a:r>
            <a:r>
              <a:rPr lang="en-US" altLang="ko-KR" sz="2400" dirty="0"/>
              <a:t>@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602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@ </a:t>
            </a:r>
            <a:r>
              <a:rPr lang="ko-KR" altLang="en-US" sz="2000" b="1" dirty="0">
                <a:latin typeface="+mn-ea"/>
                <a:ea typeface="+mn-ea"/>
              </a:rPr>
              <a:t>명령어는 확장자가 </a:t>
            </a:r>
            <a:r>
              <a:rPr lang="en-US" altLang="ko-KR" sz="2000" b="1" dirty="0">
                <a:latin typeface="+mn-ea"/>
                <a:ea typeface="+mn-ea"/>
              </a:rPr>
              <a:t>.SQL</a:t>
            </a:r>
            <a:r>
              <a:rPr lang="ko-KR" altLang="en-US" sz="2000" b="1" dirty="0">
                <a:latin typeface="+mn-ea"/>
                <a:ea typeface="+mn-ea"/>
              </a:rPr>
              <a:t>인 파일에 저장되어 있는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실행시키기 위해서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@ </a:t>
            </a:r>
            <a:r>
              <a:rPr lang="ko-KR" altLang="en-US" sz="2000" b="1" dirty="0">
                <a:latin typeface="+mn-ea"/>
                <a:ea typeface="+mn-ea"/>
              </a:rPr>
              <a:t>다음에는 실행시키고자 하는 파일을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err="1">
                <a:latin typeface="+mn-ea"/>
                <a:ea typeface="+mn-ea"/>
              </a:rPr>
              <a:t>확장자를</a:t>
            </a:r>
            <a:r>
              <a:rPr lang="ko-KR" altLang="en-US" sz="2000" b="1" dirty="0">
                <a:latin typeface="+mn-ea"/>
                <a:ea typeface="+mn-ea"/>
              </a:rPr>
              <a:t> 생략한 채 파일명만 기술하면 </a:t>
            </a:r>
            <a:r>
              <a:rPr lang="ko-KR" altLang="en-US" sz="2000" b="1" dirty="0" err="1">
                <a:latin typeface="+mn-ea"/>
                <a:ea typeface="+mn-ea"/>
              </a:rPr>
              <a:t>확장자는</a:t>
            </a:r>
            <a:r>
              <a:rPr lang="ko-KR" altLang="en-US" sz="2000" b="1" dirty="0">
                <a:latin typeface="+mn-ea"/>
                <a:ea typeface="+mn-ea"/>
              </a:rPr>
              <a:t> 디폴트로 </a:t>
            </a:r>
            <a:r>
              <a:rPr lang="en-US" altLang="ko-KR" sz="2000" b="1" dirty="0">
                <a:latin typeface="+mn-ea"/>
                <a:ea typeface="+mn-ea"/>
              </a:rPr>
              <a:t>.SQL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인식함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파일에는 일반적으로 여러 개의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저장해 두기에 기술된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순차적으로 </a:t>
            </a:r>
            <a:r>
              <a:rPr lang="ko-KR" altLang="en-US" sz="2000" b="1" dirty="0" smtClean="0">
                <a:latin typeface="+mn-ea"/>
                <a:ea typeface="+mn-ea"/>
              </a:rPr>
              <a:t>수행함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err="1">
                <a:latin typeface="+mn-ea"/>
                <a:ea typeface="+mn-ea"/>
              </a:rPr>
              <a:t>TEMP.sql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파일에 저장된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실행시킴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33902"/>
              </p:ext>
            </p:extLst>
          </p:nvPr>
        </p:nvGraphicFramePr>
        <p:xfrm>
          <a:off x="638001" y="1772816"/>
          <a:ext cx="7696200" cy="457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@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33219"/>
              </p:ext>
            </p:extLst>
          </p:nvPr>
        </p:nvGraphicFramePr>
        <p:xfrm>
          <a:off x="638001" y="4339952"/>
          <a:ext cx="7696200" cy="457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@TEMP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_x175790168" descr="EMB000018300a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937" y="3861049"/>
            <a:ext cx="3312368" cy="302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15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3.9 </a:t>
            </a:r>
            <a:r>
              <a:rPr lang="ko-KR" altLang="en-US" sz="2400" dirty="0"/>
              <a:t>갈무리 기능을 하는 </a:t>
            </a:r>
            <a:r>
              <a:rPr lang="en-US" altLang="ko-KR" sz="2400" dirty="0"/>
              <a:t>SPOOL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343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SAVE </a:t>
            </a:r>
            <a:r>
              <a:rPr lang="ko-KR" altLang="en-US" sz="2000" b="1" dirty="0">
                <a:latin typeface="+mn-ea"/>
                <a:ea typeface="+mn-ea"/>
              </a:rPr>
              <a:t>명령어가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문 자체를 저장하는데 비해 </a:t>
            </a:r>
            <a:r>
              <a:rPr lang="en-US" altLang="ko-KR" sz="2000" b="1" dirty="0">
                <a:latin typeface="+mn-ea"/>
                <a:ea typeface="+mn-ea"/>
              </a:rPr>
              <a:t>SPOOL</a:t>
            </a:r>
            <a:r>
              <a:rPr lang="ko-KR" altLang="en-US" sz="2000" b="1" dirty="0">
                <a:latin typeface="+mn-ea"/>
                <a:ea typeface="+mn-ea"/>
              </a:rPr>
              <a:t>명령어는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문과 실행된 쿼리 결과를 파일로 기록하는 </a:t>
            </a:r>
            <a:r>
              <a:rPr lang="ko-KR" altLang="en-US" sz="2000" b="1" dirty="0" smtClean="0">
                <a:latin typeface="+mn-ea"/>
                <a:ea typeface="+mn-ea"/>
              </a:rPr>
              <a:t>명령어</a:t>
            </a:r>
            <a:r>
              <a:rPr lang="ko-KR" altLang="en-US" sz="2000" b="1" dirty="0">
                <a:latin typeface="+mn-ea"/>
                <a:ea typeface="+mn-ea"/>
              </a:rPr>
              <a:t>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즉 화면에 보여지는 내용 전체를 갈무리 해서 하나의 파일로 </a:t>
            </a:r>
            <a:r>
              <a:rPr lang="ko-KR" altLang="en-US" sz="2000" b="1" dirty="0" smtClean="0">
                <a:latin typeface="+mn-ea"/>
                <a:ea typeface="+mn-ea"/>
              </a:rPr>
              <a:t>만듦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SPOOL </a:t>
            </a:r>
            <a:r>
              <a:rPr lang="ko-KR" altLang="en-US" sz="2000" b="1" dirty="0">
                <a:latin typeface="+mn-ea"/>
                <a:ea typeface="+mn-ea"/>
              </a:rPr>
              <a:t>명령은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명령문의 실행 결과 화면이 갈무리되어 지정한 파일에 </a:t>
            </a:r>
            <a:r>
              <a:rPr lang="ko-KR" altLang="en-US" sz="2000" b="1" dirty="0" smtClean="0">
                <a:latin typeface="+mn-ea"/>
                <a:ea typeface="+mn-ea"/>
              </a:rPr>
              <a:t>      기록되며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확장자는</a:t>
            </a:r>
            <a:r>
              <a:rPr lang="ko-KR" altLang="en-US" sz="2000" b="1" dirty="0">
                <a:latin typeface="+mn-ea"/>
                <a:ea typeface="+mn-ea"/>
              </a:rPr>
              <a:t> 기본으로 </a:t>
            </a:r>
            <a:r>
              <a:rPr lang="en-US" altLang="ko-KR" sz="2000" b="1" dirty="0">
                <a:latin typeface="+mn-ea"/>
                <a:ea typeface="+mn-ea"/>
              </a:rPr>
              <a:t>.LST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ko-KR" altLang="en-US" sz="2000" b="1" dirty="0" smtClean="0">
                <a:latin typeface="+mn-ea"/>
                <a:ea typeface="+mn-ea"/>
              </a:rPr>
              <a:t>부여됨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87967"/>
              </p:ext>
            </p:extLst>
          </p:nvPr>
        </p:nvGraphicFramePr>
        <p:xfrm>
          <a:off x="638001" y="2683768"/>
          <a:ext cx="7696200" cy="457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SPOOL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51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3.9 </a:t>
            </a:r>
            <a:r>
              <a:rPr lang="ko-KR" altLang="en-US" sz="2400" dirty="0"/>
              <a:t>갈무리 기능을 하는 </a:t>
            </a:r>
            <a:r>
              <a:rPr lang="en-US" altLang="ko-KR" sz="2400" dirty="0"/>
              <a:t>SPOOL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602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SPOOL</a:t>
            </a:r>
            <a:r>
              <a:rPr lang="ko-KR" altLang="en-US" sz="2000" b="1" dirty="0">
                <a:latin typeface="+mn-ea"/>
                <a:ea typeface="+mn-ea"/>
              </a:rPr>
              <a:t>를 해제하기 위한 명령어로 </a:t>
            </a:r>
            <a:r>
              <a:rPr lang="en-US" altLang="ko-KR" sz="2000" b="1" dirty="0">
                <a:latin typeface="+mn-ea"/>
                <a:ea typeface="+mn-ea"/>
              </a:rPr>
              <a:t>SPOOL OFF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ko-KR" altLang="en-US" sz="2000" b="1" dirty="0" smtClean="0">
                <a:latin typeface="+mn-ea"/>
                <a:ea typeface="+mn-ea"/>
              </a:rPr>
              <a:t>제공됨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SPOOL OFF </a:t>
            </a:r>
            <a:r>
              <a:rPr lang="ko-KR" altLang="en-US" sz="2000" b="1" dirty="0">
                <a:latin typeface="+mn-ea"/>
                <a:ea typeface="+mn-ea"/>
              </a:rPr>
              <a:t>명령어는 </a:t>
            </a:r>
            <a:r>
              <a:rPr lang="en-US" altLang="ko-KR" sz="2000" b="1" dirty="0">
                <a:latin typeface="+mn-ea"/>
                <a:ea typeface="+mn-ea"/>
              </a:rPr>
              <a:t>SPOOL</a:t>
            </a:r>
            <a:r>
              <a:rPr lang="ko-KR" altLang="en-US" sz="2000" b="1" dirty="0">
                <a:latin typeface="+mn-ea"/>
                <a:ea typeface="+mn-ea"/>
              </a:rPr>
              <a:t>를 화면 갈무리 작업을 중단하며 해제하기 전까지의 여러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명령문이 모두 </a:t>
            </a:r>
            <a:r>
              <a:rPr lang="ko-KR" altLang="en-US" sz="2000" b="1" dirty="0" smtClean="0">
                <a:latin typeface="+mn-ea"/>
                <a:ea typeface="+mn-ea"/>
              </a:rPr>
              <a:t>저장함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SPOOL </a:t>
            </a:r>
            <a:r>
              <a:rPr lang="ko-KR" altLang="en-US" sz="2000" b="1" dirty="0">
                <a:latin typeface="+mn-ea"/>
                <a:ea typeface="+mn-ea"/>
              </a:rPr>
              <a:t>명령어를 사용할 때 주의할 점은 화면 갈무리한 내용을 저장하기 위해서는 반드시 </a:t>
            </a:r>
            <a:r>
              <a:rPr lang="en-US" altLang="ko-KR" sz="2000" b="1" dirty="0">
                <a:latin typeface="+mn-ea"/>
                <a:ea typeface="+mn-ea"/>
              </a:rPr>
              <a:t>SPOOL OFF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해주어야 한다는 점임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혹시 </a:t>
            </a:r>
            <a:r>
              <a:rPr lang="en-US" altLang="ko-KR" sz="2000" b="1" dirty="0">
                <a:latin typeface="+mn-ea"/>
                <a:ea typeface="+mn-ea"/>
              </a:rPr>
              <a:t>SPOOL OFF</a:t>
            </a:r>
            <a:r>
              <a:rPr lang="ko-KR" altLang="en-US" sz="2000" b="1" dirty="0">
                <a:latin typeface="+mn-ea"/>
                <a:ea typeface="+mn-ea"/>
              </a:rPr>
              <a:t>를 하지 않고 오라클을 종료하게 되면 지금까지 갈무리한 </a:t>
            </a:r>
            <a:r>
              <a:rPr lang="ko-KR" altLang="en-US" sz="2000" b="1" dirty="0" smtClean="0">
                <a:latin typeface="+mn-ea"/>
                <a:ea typeface="+mn-ea"/>
              </a:rPr>
              <a:t>   내용이 </a:t>
            </a:r>
            <a:r>
              <a:rPr lang="ko-KR" altLang="en-US" sz="2000" b="1" dirty="0">
                <a:latin typeface="+mn-ea"/>
                <a:ea typeface="+mn-ea"/>
              </a:rPr>
              <a:t>저장되지 않고 날아가 </a:t>
            </a:r>
            <a:r>
              <a:rPr lang="ko-KR" altLang="en-US" sz="2000" b="1" dirty="0" smtClean="0">
                <a:latin typeface="+mn-ea"/>
                <a:ea typeface="+mn-ea"/>
              </a:rPr>
              <a:t>버림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80899"/>
              </p:ext>
            </p:extLst>
          </p:nvPr>
        </p:nvGraphicFramePr>
        <p:xfrm>
          <a:off x="638001" y="1531640"/>
          <a:ext cx="7696200" cy="457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SPOOL OFF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14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3.10 </a:t>
            </a:r>
            <a:r>
              <a:rPr lang="ko-KR" altLang="en-US" sz="2400" dirty="0"/>
              <a:t>화면 갈무리하기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682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SQL*Plus </a:t>
            </a:r>
            <a:r>
              <a:rPr lang="ko-KR" altLang="en-US" sz="2000" b="1" dirty="0">
                <a:latin typeface="+mn-ea"/>
                <a:ea typeface="+mn-ea"/>
              </a:rPr>
              <a:t>화면을 갈무리하여 </a:t>
            </a:r>
            <a:r>
              <a:rPr lang="en-US" altLang="ko-KR" sz="2000" b="1" dirty="0">
                <a:latin typeface="+mn-ea"/>
                <a:ea typeface="+mn-ea"/>
              </a:rPr>
              <a:t>B001.LST </a:t>
            </a:r>
            <a:r>
              <a:rPr lang="ko-KR" altLang="en-US" sz="2000" b="1" dirty="0">
                <a:latin typeface="+mn-ea"/>
                <a:ea typeface="+mn-ea"/>
              </a:rPr>
              <a:t>파일에 </a:t>
            </a:r>
            <a:r>
              <a:rPr lang="ko-KR" altLang="en-US" sz="2000" b="1" dirty="0" smtClean="0">
                <a:latin typeface="+mn-ea"/>
                <a:ea typeface="+mn-ea"/>
              </a:rPr>
              <a:t>저장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프롬프트에 </a:t>
            </a:r>
            <a:r>
              <a:rPr lang="en-US" altLang="ko-KR" sz="2000" b="1" dirty="0">
                <a:latin typeface="+mn-ea"/>
                <a:ea typeface="+mn-ea"/>
              </a:rPr>
              <a:t>SPOOL</a:t>
            </a:r>
            <a:r>
              <a:rPr lang="ko-KR" altLang="en-US" sz="2000" b="1" dirty="0">
                <a:latin typeface="+mn-ea"/>
                <a:ea typeface="+mn-ea"/>
              </a:rPr>
              <a:t>을 입력하면 갈무리 기능을 </a:t>
            </a:r>
            <a:r>
              <a:rPr lang="ko-KR" altLang="en-US" sz="2000" b="1" dirty="0" smtClean="0">
                <a:latin typeface="+mn-ea"/>
                <a:ea typeface="+mn-ea"/>
              </a:rPr>
              <a:t>시작함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62586"/>
              </p:ext>
            </p:extLst>
          </p:nvPr>
        </p:nvGraphicFramePr>
        <p:xfrm>
          <a:off x="633809" y="1981200"/>
          <a:ext cx="7772400" cy="12065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6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SPOOL B001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* FROM DEPT;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* FROM EMP;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75789448" descr="EMB000018300a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431182"/>
            <a:ext cx="4876800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31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3.10 </a:t>
            </a:r>
            <a:r>
              <a:rPr lang="ko-KR" altLang="en-US" sz="2400" dirty="0"/>
              <a:t>화면 갈무리하기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343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저장하기 </a:t>
            </a:r>
            <a:r>
              <a:rPr lang="ko-KR" altLang="en-US" sz="2000" b="1" dirty="0">
                <a:latin typeface="+mn-ea"/>
                <a:ea typeface="+mn-ea"/>
              </a:rPr>
              <a:t>위해선 반드시 </a:t>
            </a:r>
            <a:r>
              <a:rPr lang="en-US" altLang="ko-KR" sz="2000" b="1" dirty="0">
                <a:latin typeface="+mn-ea"/>
                <a:ea typeface="+mn-ea"/>
              </a:rPr>
              <a:t>SPOOL OFF</a:t>
            </a:r>
            <a:r>
              <a:rPr lang="ko-KR" altLang="en-US" sz="2000" b="1" dirty="0">
                <a:latin typeface="+mn-ea"/>
                <a:ea typeface="+mn-ea"/>
              </a:rPr>
              <a:t>를 해주어야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1371600" lvl="2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SPOOL </a:t>
            </a:r>
            <a:r>
              <a:rPr lang="en-US" altLang="ko-KR" sz="2000" b="1" dirty="0">
                <a:latin typeface="+mn-ea"/>
                <a:ea typeface="+mn-ea"/>
              </a:rPr>
              <a:t>OFF </a:t>
            </a:r>
            <a:r>
              <a:rPr lang="ko-KR" altLang="en-US" sz="2000" b="1" dirty="0">
                <a:latin typeface="+mn-ea"/>
                <a:ea typeface="+mn-ea"/>
              </a:rPr>
              <a:t>명령어는 </a:t>
            </a:r>
            <a:r>
              <a:rPr lang="en-US" altLang="ko-KR" sz="2000" b="1" dirty="0">
                <a:latin typeface="+mn-ea"/>
                <a:ea typeface="+mn-ea"/>
              </a:rPr>
              <a:t>SPOOL</a:t>
            </a:r>
            <a:r>
              <a:rPr lang="ko-KR" altLang="en-US" sz="2000" b="1" dirty="0">
                <a:latin typeface="+mn-ea"/>
                <a:ea typeface="+mn-ea"/>
              </a:rPr>
              <a:t>를 해제함으로서 화면 갈무리를 </a:t>
            </a:r>
            <a:r>
              <a:rPr lang="ko-KR" altLang="en-US" sz="2000" b="1" dirty="0" smtClean="0">
                <a:latin typeface="+mn-ea"/>
                <a:ea typeface="+mn-ea"/>
              </a:rPr>
              <a:t>중단하고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해제하기 전까지 여러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명령문이 모두 </a:t>
            </a:r>
            <a:r>
              <a:rPr lang="ko-KR" altLang="en-US" sz="2000" b="1" dirty="0" smtClean="0">
                <a:latin typeface="+mn-ea"/>
                <a:ea typeface="+mn-ea"/>
              </a:rPr>
              <a:t>갈무리됨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1371600" lvl="2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명령문과 함께 실행결과 화면까지 갈무리하여 </a:t>
            </a:r>
            <a:r>
              <a:rPr lang="en-US" altLang="ko-KR" sz="2000" b="1" dirty="0">
                <a:latin typeface="+mn-ea"/>
                <a:ea typeface="+mn-ea"/>
              </a:rPr>
              <a:t>B001.LST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저장됨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1371600" lvl="2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DOS </a:t>
            </a:r>
            <a:r>
              <a:rPr lang="ko-KR" altLang="en-US" sz="2000" b="1" dirty="0">
                <a:latin typeface="+mn-ea"/>
                <a:ea typeface="+mn-ea"/>
              </a:rPr>
              <a:t>프롬프트로 </a:t>
            </a:r>
            <a:r>
              <a:rPr lang="ko-KR" altLang="en-US" sz="2000" b="1" dirty="0" smtClean="0">
                <a:latin typeface="+mn-ea"/>
                <a:ea typeface="+mn-ea"/>
              </a:rPr>
              <a:t>나가서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파일 목록을 보면 </a:t>
            </a:r>
            <a:r>
              <a:rPr lang="en-US" altLang="ko-KR" sz="2000" b="1" dirty="0">
                <a:latin typeface="+mn-ea"/>
                <a:ea typeface="+mn-ea"/>
              </a:rPr>
              <a:t>B001.LST</a:t>
            </a:r>
            <a:r>
              <a:rPr lang="ko-KR" altLang="en-US" sz="2000" b="1" dirty="0">
                <a:latin typeface="+mn-ea"/>
                <a:ea typeface="+mn-ea"/>
              </a:rPr>
              <a:t>가 생성되어 있는 것을 확인 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01942"/>
              </p:ext>
            </p:extLst>
          </p:nvPr>
        </p:nvGraphicFramePr>
        <p:xfrm>
          <a:off x="629345" y="4005064"/>
          <a:ext cx="7772400" cy="858837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SPOOL OFF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 B001.LST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5789048" descr="EMB000018300a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85" y="3459648"/>
            <a:ext cx="5299954" cy="339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93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3.10 </a:t>
            </a:r>
            <a:r>
              <a:rPr lang="ko-KR" altLang="en-US" sz="2400" dirty="0"/>
              <a:t>화면 갈무리하기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799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ko-KR" altLang="en-US" sz="2000" b="1" dirty="0">
                <a:latin typeface="+mn-ea"/>
                <a:ea typeface="+mn-ea"/>
              </a:rPr>
              <a:t>다시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로 되돌 온 후에 해당 파일을 에디터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메모장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ko-KR" altLang="en-US" sz="2000" b="1" dirty="0" err="1" smtClean="0">
                <a:latin typeface="+mn-ea"/>
                <a:ea typeface="+mn-ea"/>
              </a:rPr>
              <a:t>열어봄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1257300" lvl="2" indent="-3429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ED </a:t>
            </a:r>
            <a:r>
              <a:rPr lang="ko-KR" altLang="en-US" sz="2000" b="1" dirty="0">
                <a:latin typeface="+mn-ea"/>
                <a:ea typeface="+mn-ea"/>
              </a:rPr>
              <a:t>명령어는 디폴트 </a:t>
            </a:r>
            <a:r>
              <a:rPr lang="ko-KR" altLang="en-US" sz="2000" b="1" dirty="0" err="1">
                <a:latin typeface="+mn-ea"/>
                <a:ea typeface="+mn-ea"/>
              </a:rPr>
              <a:t>확장자를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  <a:r>
              <a:rPr lang="en-US" altLang="ko-KR" sz="2000" b="1" dirty="0" err="1">
                <a:latin typeface="+mn-ea"/>
                <a:ea typeface="+mn-ea"/>
              </a:rPr>
              <a:t>sql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로 인식하기 때문에 </a:t>
            </a:r>
            <a:r>
              <a:rPr lang="en-US" altLang="ko-KR" sz="2000" b="1" dirty="0">
                <a:latin typeface="+mn-ea"/>
                <a:ea typeface="+mn-ea"/>
              </a:rPr>
              <a:t>B001.LST </a:t>
            </a:r>
            <a:r>
              <a:rPr lang="ko-KR" altLang="en-US" sz="2000" b="1" dirty="0">
                <a:latin typeface="+mn-ea"/>
                <a:ea typeface="+mn-ea"/>
              </a:rPr>
              <a:t>파일일 경우에는 </a:t>
            </a:r>
            <a:r>
              <a:rPr lang="ko-KR" altLang="en-US" sz="2000" b="1" dirty="0" err="1">
                <a:latin typeface="+mn-ea"/>
                <a:ea typeface="+mn-ea"/>
              </a:rPr>
              <a:t>확장자까지</a:t>
            </a:r>
            <a:r>
              <a:rPr lang="ko-KR" altLang="en-US" sz="2000" b="1" dirty="0">
                <a:latin typeface="+mn-ea"/>
                <a:ea typeface="+mn-ea"/>
              </a:rPr>
              <a:t> 명확하게 적어 주어야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63367"/>
              </p:ext>
            </p:extLst>
          </p:nvPr>
        </p:nvGraphicFramePr>
        <p:xfrm>
          <a:off x="625549" y="2348880"/>
          <a:ext cx="7772400" cy="5844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EXIT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ED B001.LST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75789048" descr="EMB000018300a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2" y="3110880"/>
            <a:ext cx="5649913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_x175790648" descr="EMB000018300a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05" y="4149080"/>
            <a:ext cx="5549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89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3.11 </a:t>
            </a:r>
            <a:r>
              <a:rPr lang="ko-KR" altLang="en-US" sz="2400" dirty="0"/>
              <a:t>저장한 </a:t>
            </a:r>
            <a:r>
              <a:rPr lang="en-US" altLang="ko-KR" sz="2400" dirty="0"/>
              <a:t>SQL </a:t>
            </a:r>
            <a:r>
              <a:rPr lang="ko-KR" altLang="en-US" sz="2400" dirty="0"/>
              <a:t>명령어를 가져오는 </a:t>
            </a:r>
            <a:r>
              <a:rPr lang="en-US" altLang="ko-KR" sz="2400" dirty="0"/>
              <a:t>GET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836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SAVE </a:t>
            </a:r>
            <a:r>
              <a:rPr lang="ko-KR" altLang="en-US" sz="2000" b="1" dirty="0">
                <a:latin typeface="+mn-ea"/>
                <a:ea typeface="+mn-ea"/>
              </a:rPr>
              <a:t>명령어를 사용하여 저장한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명령어를 다시 사용할 수 있는데 이때 </a:t>
            </a:r>
            <a:r>
              <a:rPr lang="ko-KR" altLang="en-US" sz="2000" b="1" dirty="0" smtClean="0">
                <a:latin typeface="+mn-ea"/>
                <a:ea typeface="+mn-ea"/>
              </a:rPr>
              <a:t> 사용하는 </a:t>
            </a:r>
            <a:r>
              <a:rPr lang="ko-KR" altLang="en-US" sz="2000" b="1" dirty="0">
                <a:latin typeface="+mn-ea"/>
                <a:ea typeface="+mn-ea"/>
              </a:rPr>
              <a:t>명령어가 </a:t>
            </a:r>
            <a:r>
              <a:rPr lang="en-US" altLang="ko-KR" sz="2000" b="1" dirty="0" smtClean="0">
                <a:latin typeface="+mn-ea"/>
                <a:ea typeface="+mn-ea"/>
              </a:rPr>
              <a:t>GET</a:t>
            </a:r>
            <a:r>
              <a:rPr lang="ko-KR" altLang="en-US" sz="2000" b="1" dirty="0" smtClean="0">
                <a:latin typeface="+mn-ea"/>
                <a:ea typeface="+mn-ea"/>
              </a:rPr>
              <a:t>임</a:t>
            </a:r>
            <a:r>
              <a:rPr lang="en-US" altLang="ko-KR" sz="2000" b="1" dirty="0" smtClean="0">
                <a:latin typeface="+mn-ea"/>
                <a:ea typeface="+mn-ea"/>
              </a:rPr>
              <a:t>.</a:t>
            </a: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GET </a:t>
            </a:r>
            <a:r>
              <a:rPr lang="ko-KR" altLang="en-US" sz="2000" b="1" dirty="0">
                <a:latin typeface="+mn-ea"/>
                <a:ea typeface="+mn-ea"/>
              </a:rPr>
              <a:t>명령어도 </a:t>
            </a:r>
            <a:r>
              <a:rPr lang="en-US" altLang="ko-KR" sz="2000" b="1" dirty="0">
                <a:latin typeface="+mn-ea"/>
                <a:ea typeface="+mn-ea"/>
              </a:rPr>
              <a:t>SAVE </a:t>
            </a:r>
            <a:r>
              <a:rPr lang="ko-KR" altLang="en-US" sz="2000" b="1" dirty="0">
                <a:latin typeface="+mn-ea"/>
                <a:ea typeface="+mn-ea"/>
              </a:rPr>
              <a:t>명령어와 마찬가지로 </a:t>
            </a:r>
            <a:r>
              <a:rPr lang="ko-KR" altLang="en-US" sz="2000" b="1" dirty="0" smtClean="0">
                <a:latin typeface="+mn-ea"/>
                <a:ea typeface="+mn-ea"/>
              </a:rPr>
              <a:t>파일 이름만 </a:t>
            </a:r>
            <a:r>
              <a:rPr lang="ko-KR" altLang="en-US" sz="2000" b="1" dirty="0">
                <a:latin typeface="+mn-ea"/>
                <a:ea typeface="+mn-ea"/>
              </a:rPr>
              <a:t>기술하고 </a:t>
            </a:r>
            <a:r>
              <a:rPr lang="ko-KR" altLang="en-US" sz="2000" b="1" dirty="0" err="1">
                <a:latin typeface="+mn-ea"/>
                <a:ea typeface="+mn-ea"/>
              </a:rPr>
              <a:t>확장자를</a:t>
            </a:r>
            <a:r>
              <a:rPr lang="ko-KR" altLang="en-US" sz="2000" b="1" dirty="0">
                <a:latin typeface="+mn-ea"/>
                <a:ea typeface="+mn-ea"/>
              </a:rPr>
              <a:t> 기술하지 않으면 기본적으로 </a:t>
            </a:r>
            <a:r>
              <a:rPr lang="ko-KR" altLang="en-US" sz="2000" b="1" dirty="0" err="1">
                <a:latin typeface="+mn-ea"/>
                <a:ea typeface="+mn-ea"/>
              </a:rPr>
              <a:t>확장자를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.SQL</a:t>
            </a:r>
            <a:r>
              <a:rPr lang="ko-KR" altLang="en-US" sz="2000" b="1" dirty="0" smtClean="0">
                <a:latin typeface="+mn-ea"/>
                <a:ea typeface="+mn-ea"/>
              </a:rPr>
              <a:t>로 인식함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/</a:t>
            </a:r>
            <a:r>
              <a:rPr lang="ko-KR" altLang="en-US" sz="2000" b="1" dirty="0">
                <a:latin typeface="+mn-ea"/>
                <a:ea typeface="+mn-ea"/>
              </a:rPr>
              <a:t>를 입력하면 버퍼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en-US" altLang="ko-KR" sz="2000" b="1" dirty="0" err="1">
                <a:latin typeface="+mn-ea"/>
                <a:ea typeface="+mn-ea"/>
              </a:rPr>
              <a:t>afiedt.buf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에 저장된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실행한다고 </a:t>
            </a:r>
            <a:r>
              <a:rPr lang="ko-KR" altLang="en-US" sz="2000" b="1" dirty="0" smtClean="0">
                <a:latin typeface="+mn-ea"/>
                <a:ea typeface="+mn-ea"/>
              </a:rPr>
              <a:t>하였음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바로 전에 </a:t>
            </a:r>
            <a:r>
              <a:rPr lang="ko-KR" altLang="en-US" sz="2000" b="1" dirty="0">
                <a:latin typeface="+mn-ea"/>
                <a:ea typeface="+mn-ea"/>
              </a:rPr>
              <a:t>실행했던 </a:t>
            </a:r>
            <a:r>
              <a:rPr lang="ko-KR" altLang="en-US" sz="2000" b="1" dirty="0" err="1">
                <a:latin typeface="+mn-ea"/>
                <a:ea typeface="+mn-ea"/>
              </a:rPr>
              <a:t>쿼리문이</a:t>
            </a:r>
            <a:r>
              <a:rPr lang="ko-KR" altLang="en-US" sz="2000" b="1" dirty="0">
                <a:latin typeface="+mn-ea"/>
                <a:ea typeface="+mn-ea"/>
              </a:rPr>
              <a:t> 아니라 훨씬 이전에 실행했던 명령어를 </a:t>
            </a:r>
            <a:r>
              <a:rPr lang="en-US" altLang="ko-KR" sz="2000" b="1" dirty="0">
                <a:latin typeface="+mn-ea"/>
                <a:ea typeface="+mn-ea"/>
              </a:rPr>
              <a:t>/</a:t>
            </a:r>
            <a:r>
              <a:rPr lang="ko-KR" altLang="en-US" sz="2000" b="1" dirty="0">
                <a:latin typeface="+mn-ea"/>
                <a:ea typeface="+mn-ea"/>
              </a:rPr>
              <a:t>를 입력해서 실행하려면 어떻게 해야 할까요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만일 훨씬 이전에 실행했던 명령어가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</a:t>
            </a:r>
            <a:r>
              <a:rPr lang="en-US" altLang="ko-KR" sz="2000" b="1" dirty="0">
                <a:latin typeface="+mn-ea"/>
                <a:ea typeface="+mn-ea"/>
              </a:rPr>
              <a:t>(SAVE </a:t>
            </a:r>
            <a:r>
              <a:rPr lang="ko-KR" altLang="en-US" sz="2000" b="1" dirty="0">
                <a:latin typeface="+mn-ea"/>
                <a:ea typeface="+mn-ea"/>
              </a:rPr>
              <a:t>명령어로 </a:t>
            </a:r>
            <a:r>
              <a:rPr lang="ko-KR" altLang="en-US" sz="2000" b="1" dirty="0" smtClean="0">
                <a:latin typeface="+mn-ea"/>
                <a:ea typeface="+mn-ea"/>
              </a:rPr>
              <a:t>저장함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로 저장되어 있다면 </a:t>
            </a:r>
            <a:r>
              <a:rPr lang="en-US" altLang="ko-KR" sz="2000" b="1" dirty="0">
                <a:latin typeface="+mn-ea"/>
                <a:ea typeface="+mn-ea"/>
              </a:rPr>
              <a:t>GET </a:t>
            </a:r>
            <a:r>
              <a:rPr lang="ko-KR" altLang="en-US" sz="2000" b="1" dirty="0">
                <a:latin typeface="+mn-ea"/>
                <a:ea typeface="+mn-ea"/>
              </a:rPr>
              <a:t>명령어로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파일에 저장된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버퍼에 불러온 후에 </a:t>
            </a:r>
            <a:r>
              <a:rPr lang="ko-KR" altLang="en-US" sz="2000" b="1" dirty="0" smtClean="0">
                <a:latin typeface="+mn-ea"/>
                <a:ea typeface="+mn-ea"/>
              </a:rPr>
              <a:t>  </a:t>
            </a:r>
            <a:r>
              <a:rPr lang="en-US" altLang="ko-KR" sz="2000" b="1" dirty="0" smtClean="0">
                <a:latin typeface="+mn-ea"/>
                <a:ea typeface="+mn-ea"/>
              </a:rPr>
              <a:t>/</a:t>
            </a:r>
            <a:r>
              <a:rPr lang="ko-KR" altLang="en-US" sz="2000" b="1" dirty="0">
                <a:latin typeface="+mn-ea"/>
                <a:ea typeface="+mn-ea"/>
              </a:rPr>
              <a:t>을 입력하여 이전에 실행했던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재실행시킬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47075"/>
              </p:ext>
            </p:extLst>
          </p:nvPr>
        </p:nvGraphicFramePr>
        <p:xfrm>
          <a:off x="638001" y="2780928"/>
          <a:ext cx="7696200" cy="457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GET </a:t>
                      </a: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8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3.12 </a:t>
            </a:r>
            <a:r>
              <a:rPr lang="en-US" altLang="ko-KR" sz="2400" dirty="0"/>
              <a:t>GET</a:t>
            </a:r>
            <a:r>
              <a:rPr lang="ko-KR" altLang="en-US" sz="2400" dirty="0"/>
              <a:t>을 사용하여 </a:t>
            </a:r>
            <a:r>
              <a:rPr lang="ko-KR" altLang="en-US" sz="2400" dirty="0" err="1"/>
              <a:t>쿼리문을</a:t>
            </a:r>
            <a:r>
              <a:rPr lang="ko-KR" altLang="en-US" sz="2400" dirty="0"/>
              <a:t> 가져오기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4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SAVE </a:t>
            </a:r>
            <a:r>
              <a:rPr lang="ko-KR" altLang="en-US" sz="2000" b="1" dirty="0">
                <a:latin typeface="+mn-ea"/>
                <a:ea typeface="+mn-ea"/>
              </a:rPr>
              <a:t>명령어를 사용하여 파일에 저장한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명령문을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버퍼로 가져 오도록 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ko-KR" sz="2000" b="1" dirty="0">
                <a:latin typeface="+mn-ea"/>
                <a:ea typeface="+mn-ea"/>
              </a:rPr>
              <a:t>GET </a:t>
            </a:r>
            <a:r>
              <a:rPr lang="ko-KR" altLang="en-US" sz="2000" b="1" dirty="0">
                <a:latin typeface="+mn-ea"/>
                <a:ea typeface="+mn-ea"/>
              </a:rPr>
              <a:t>다음에 파일이름을 기술하면 해당 </a:t>
            </a:r>
            <a:r>
              <a:rPr lang="ko-KR" altLang="en-US" sz="2000" b="1" dirty="0" err="1">
                <a:latin typeface="+mn-ea"/>
                <a:ea typeface="+mn-ea"/>
              </a:rPr>
              <a:t>쿼리문이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버퍼로 </a:t>
            </a:r>
            <a:r>
              <a:rPr lang="ko-KR" altLang="en-US" sz="2000" b="1" dirty="0" smtClean="0">
                <a:latin typeface="+mn-ea"/>
                <a:ea typeface="+mn-ea"/>
              </a:rPr>
              <a:t>불려옴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21696"/>
              </p:ext>
            </p:extLst>
          </p:nvPr>
        </p:nvGraphicFramePr>
        <p:xfrm>
          <a:off x="633809" y="2587352"/>
          <a:ext cx="7772400" cy="31006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74" marB="178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GET A001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74" marB="178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75790488" descr="EMB000018300a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196952"/>
            <a:ext cx="73501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18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3.12 </a:t>
            </a:r>
            <a:r>
              <a:rPr lang="en-US" altLang="ko-KR" sz="2400" dirty="0"/>
              <a:t>GET</a:t>
            </a:r>
            <a:r>
              <a:rPr lang="ko-KR" altLang="en-US" sz="2400" dirty="0"/>
              <a:t>을 사용하여 </a:t>
            </a:r>
            <a:r>
              <a:rPr lang="ko-KR" altLang="en-US" sz="2400" dirty="0" err="1"/>
              <a:t>쿼리문을</a:t>
            </a:r>
            <a:r>
              <a:rPr lang="ko-KR" altLang="en-US" sz="2400" dirty="0"/>
              <a:t> 가져오기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이렇게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버퍼에 올려진 </a:t>
            </a: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문은 앞서 학습한 </a:t>
            </a:r>
            <a:r>
              <a:rPr lang="en-US" altLang="ko-KR" sz="2000" b="1" dirty="0">
                <a:latin typeface="+mn-ea"/>
                <a:ea typeface="+mn-ea"/>
              </a:rPr>
              <a:t>/</a:t>
            </a:r>
            <a:r>
              <a:rPr lang="ko-KR" altLang="en-US" sz="2000" b="1" dirty="0">
                <a:latin typeface="+mn-ea"/>
                <a:ea typeface="+mn-ea"/>
              </a:rPr>
              <a:t>나 </a:t>
            </a:r>
            <a:r>
              <a:rPr lang="en-US" altLang="ko-KR" sz="2000" b="1" dirty="0">
                <a:latin typeface="+mn-ea"/>
                <a:ea typeface="+mn-ea"/>
              </a:rPr>
              <a:t>R 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실행함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16826"/>
              </p:ext>
            </p:extLst>
          </p:nvPr>
        </p:nvGraphicFramePr>
        <p:xfrm>
          <a:off x="633809" y="1600200"/>
          <a:ext cx="7772400" cy="31006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74" marB="178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74" marB="178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_x175790488" descr="EMB000018300a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8" y="2286000"/>
            <a:ext cx="75231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97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/>
              <a:t>SQL*Plus </a:t>
            </a:r>
            <a:r>
              <a:rPr lang="ko-KR" altLang="en-US" sz="2400" dirty="0"/>
              <a:t>편집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40740"/>
              </p:ext>
            </p:extLst>
          </p:nvPr>
        </p:nvGraphicFramePr>
        <p:xfrm>
          <a:off x="609599" y="1268760"/>
          <a:ext cx="7940625" cy="2337816"/>
        </p:xfrm>
        <a:graphic>
          <a:graphicData uri="http://schemas.openxmlformats.org/drawingml/2006/table">
            <a:tbl>
              <a:tblPr/>
              <a:tblGrid>
                <a:gridCol w="184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81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약어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 (L)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버퍼에 저장된 모든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또는 검색한 라인의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문을 나타냄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문을 보여주지 않고 바로 실행함</a:t>
                      </a: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RUN (R)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버퍼에 저장된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문을 보여주고 실행함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30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시스템 변수 조작을 위한 </a:t>
            </a:r>
            <a:r>
              <a:rPr lang="en-US" altLang="ko-KR" sz="2400" dirty="0"/>
              <a:t>SET </a:t>
            </a:r>
            <a:r>
              <a:rPr lang="ko-KR" altLang="en-US" sz="2400" dirty="0"/>
              <a:t>명령어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0415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오라클은</a:t>
            </a:r>
            <a:r>
              <a:rPr lang="ko-KR" altLang="en-US" sz="2000" b="1" dirty="0">
                <a:latin typeface="+mn-ea"/>
                <a:ea typeface="+mn-ea"/>
              </a:rPr>
              <a:t> 다양한 시스템 변수를 제공되며 이러한 변수들은 디폴트 값이 지정되어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현재 시스템 변수의 값을 확인하기 위해서는 </a:t>
            </a:r>
            <a:r>
              <a:rPr lang="en-US" altLang="ko-KR" sz="2000" b="1" dirty="0">
                <a:latin typeface="+mn-ea"/>
                <a:ea typeface="+mn-ea"/>
              </a:rPr>
              <a:t>SHOW </a:t>
            </a:r>
            <a:r>
              <a:rPr lang="ko-KR" altLang="en-US" sz="2000" b="1" dirty="0">
                <a:latin typeface="+mn-ea"/>
                <a:ea typeface="+mn-ea"/>
              </a:rPr>
              <a:t>명령어를 사용하고 변경하기 위해서는 </a:t>
            </a:r>
            <a:r>
              <a:rPr lang="en-US" altLang="ko-KR" sz="2000" b="1" dirty="0">
                <a:latin typeface="+mn-ea"/>
                <a:ea typeface="+mn-ea"/>
              </a:rPr>
              <a:t>SET </a:t>
            </a:r>
            <a:r>
              <a:rPr lang="ko-KR" altLang="en-US" sz="2000" b="1" dirty="0">
                <a:latin typeface="+mn-ea"/>
                <a:ea typeface="+mn-ea"/>
              </a:rPr>
              <a:t>명령어를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62561"/>
              </p:ext>
            </p:extLst>
          </p:nvPr>
        </p:nvGraphicFramePr>
        <p:xfrm>
          <a:off x="629345" y="2895600"/>
          <a:ext cx="7772400" cy="2851565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환경 변수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약어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7907" marR="17907" marT="17913" marB="1791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marL="17907" marR="17907" marT="17913" marB="17913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9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HEADING (HEA) on | off</a:t>
                      </a:r>
                    </a:p>
                  </a:txBody>
                  <a:tcPr marL="17907" marR="17907" marT="17913" marB="1791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명령어를 수행한 후 실행결과가 출력될 때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컬럼의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제목을 출력할 것인지의 여부를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제어함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이므로 컬럼 제목이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출력됨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컬럼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제목이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출력되지 않도록 하려면 다음과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같이   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설정함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SET HEADING OFF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3" marB="17913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94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시스템 변수 조작을 위한 </a:t>
            </a:r>
            <a:r>
              <a:rPr lang="en-US" altLang="ko-KR" sz="2400" dirty="0"/>
              <a:t>SET </a:t>
            </a:r>
            <a:r>
              <a:rPr lang="ko-KR" altLang="en-US" sz="2400" dirty="0"/>
              <a:t>명령어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16289"/>
              </p:ext>
            </p:extLst>
          </p:nvPr>
        </p:nvGraphicFramePr>
        <p:xfrm>
          <a:off x="629345" y="1124744"/>
          <a:ext cx="8229600" cy="5215318"/>
        </p:xfrm>
        <a:graphic>
          <a:graphicData uri="http://schemas.openxmlformats.org/drawingml/2006/table">
            <a:tbl>
              <a:tblPr/>
              <a:tblGrid>
                <a:gridCol w="242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환경 변수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약어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7907" marR="17907" marT="17910" marB="17910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marL="17907" marR="17907" marT="17910" marB="17910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LINESIZE (LIN) n</a:t>
                      </a:r>
                    </a:p>
                  </a:txBody>
                  <a:tcPr marL="17907" marR="17907" marT="17910" marB="17910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명령어를 수행한 후 결과를 출력할 때 한 라인에 출력할 최대 문자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(Character)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결정함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값은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임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출력할 문자 수가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80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이상이면 다음과 같이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설정함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SET LINESIZE 100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0" marB="17910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6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PAGESIZE (PAGES) n</a:t>
                      </a:r>
                    </a:p>
                  </a:txBody>
                  <a:tcPr marL="17907" marR="17907" marT="17910" marB="17910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명령어를 수행한 후 결과를 출력할 때 한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페이지에     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출력할 최대 라인 수를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결정함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값은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임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페이지당 출력할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라인수를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으로 조절하려면 다음과 같이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설정함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SET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PAGESIZE 10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0" marB="17910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COLUMN FORMAT</a:t>
                      </a:r>
                    </a:p>
                  </a:txBody>
                  <a:tcPr marL="17907" marR="17907" marT="17910" marB="17910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칼럼 데이터에 대한 출력 형식을 다양하게 지정하기 위한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명령어임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0" marB="17910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83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4.1 </a:t>
            </a:r>
            <a:r>
              <a:rPr lang="ko-KR" altLang="en-US" sz="2400" dirty="0" err="1" smtClean="0"/>
              <a:t>컬럼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제목의 출력 여부를 결정하는 </a:t>
            </a:r>
            <a:r>
              <a:rPr lang="en-US" altLang="ko-KR" sz="2400" dirty="0" smtClean="0"/>
              <a:t>HEADING </a:t>
            </a:r>
            <a:r>
              <a:rPr lang="ko-KR" altLang="en-US" sz="2400" dirty="0"/>
              <a:t>변수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96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HEADING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명령어를 수행한 후 실행결과가 출력될 때 컬럼의 제목을 출력할 것인지의 여부를 </a:t>
            </a:r>
            <a:r>
              <a:rPr lang="ko-KR" altLang="en-US" sz="2000" b="1" dirty="0" smtClean="0">
                <a:latin typeface="+mn-ea"/>
                <a:ea typeface="+mn-ea"/>
              </a:rPr>
              <a:t>제어함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일반적으로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명령어를 수행한 실행 </a:t>
            </a:r>
            <a:r>
              <a:rPr lang="ko-KR" altLang="en-US" sz="2000" b="1" dirty="0" smtClean="0">
                <a:latin typeface="+mn-ea"/>
                <a:ea typeface="+mn-ea"/>
              </a:rPr>
              <a:t>결과에는 </a:t>
            </a:r>
            <a:r>
              <a:rPr lang="ko-KR" altLang="en-US" sz="2000" b="1" dirty="0">
                <a:latin typeface="+mn-ea"/>
                <a:ea typeface="+mn-ea"/>
              </a:rPr>
              <a:t>컬럼 제목이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다음과 같이 시스템 변수 </a:t>
            </a:r>
            <a:r>
              <a:rPr lang="en-US" altLang="ko-KR" sz="2000" b="1" dirty="0">
                <a:latin typeface="+mn-ea"/>
                <a:ea typeface="+mn-ea"/>
              </a:rPr>
              <a:t>HEADING</a:t>
            </a:r>
            <a:r>
              <a:rPr lang="ko-KR" altLang="en-US" sz="2000" b="1" dirty="0">
                <a:latin typeface="+mn-ea"/>
                <a:ea typeface="+mn-ea"/>
              </a:rPr>
              <a:t>에 </a:t>
            </a:r>
            <a:r>
              <a:rPr lang="en-US" altLang="ko-KR" sz="2000" b="1" dirty="0">
                <a:latin typeface="+mn-ea"/>
                <a:ea typeface="+mn-ea"/>
              </a:rPr>
              <a:t>OFF</a:t>
            </a:r>
            <a:r>
              <a:rPr lang="ko-KR" altLang="en-US" sz="2000" b="1" dirty="0">
                <a:latin typeface="+mn-ea"/>
                <a:ea typeface="+mn-ea"/>
              </a:rPr>
              <a:t>를 지정하면 컬럼 제목이 출력되지 </a:t>
            </a:r>
            <a:r>
              <a:rPr lang="ko-KR" altLang="en-US" sz="2000" b="1" dirty="0" smtClean="0">
                <a:latin typeface="+mn-ea"/>
                <a:ea typeface="+mn-ea"/>
              </a:rPr>
              <a:t>않음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다시 </a:t>
            </a:r>
            <a:r>
              <a:rPr lang="ko-KR" altLang="en-US" sz="2000" b="1" dirty="0">
                <a:latin typeface="+mn-ea"/>
                <a:ea typeface="+mn-ea"/>
              </a:rPr>
              <a:t>컬럼 제목이 출력되도록 하려면 시스템 변수 </a:t>
            </a:r>
            <a:r>
              <a:rPr lang="en-US" altLang="ko-KR" sz="2000" b="1" dirty="0">
                <a:latin typeface="+mn-ea"/>
                <a:ea typeface="+mn-ea"/>
              </a:rPr>
              <a:t>HEADING</a:t>
            </a:r>
            <a:r>
              <a:rPr lang="ko-KR" altLang="en-US" sz="2000" b="1" dirty="0">
                <a:latin typeface="+mn-ea"/>
                <a:ea typeface="+mn-ea"/>
              </a:rPr>
              <a:t>에 </a:t>
            </a:r>
            <a:r>
              <a:rPr lang="en-US" altLang="ko-KR" sz="2000" b="1" dirty="0">
                <a:latin typeface="+mn-ea"/>
                <a:ea typeface="+mn-ea"/>
              </a:rPr>
              <a:t>ON</a:t>
            </a:r>
            <a:r>
              <a:rPr lang="ko-KR" altLang="en-US" sz="2000" b="1" dirty="0">
                <a:latin typeface="+mn-ea"/>
                <a:ea typeface="+mn-ea"/>
              </a:rPr>
              <a:t>을 지정해야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57819"/>
              </p:ext>
            </p:extLst>
          </p:nvPr>
        </p:nvGraphicFramePr>
        <p:xfrm>
          <a:off x="638001" y="3331840"/>
          <a:ext cx="7696200" cy="457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HEADING OFF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42861"/>
              </p:ext>
            </p:extLst>
          </p:nvPr>
        </p:nvGraphicFramePr>
        <p:xfrm>
          <a:off x="638001" y="4988024"/>
          <a:ext cx="7696200" cy="457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HEADING ON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37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4.2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제목의 출력 여부를 결정하기 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799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시스템 변수 </a:t>
            </a:r>
            <a:r>
              <a:rPr lang="en-US" altLang="ko-KR" sz="2000" b="1" dirty="0">
                <a:latin typeface="+mn-ea"/>
                <a:ea typeface="+mn-ea"/>
              </a:rPr>
              <a:t>HEADING(HEA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  <a:r>
              <a:rPr lang="ko-KR" altLang="en-US" sz="2000" b="1" dirty="0" smtClean="0">
                <a:latin typeface="+mn-ea"/>
                <a:ea typeface="+mn-ea"/>
              </a:rPr>
              <a:t>로 </a:t>
            </a:r>
            <a:r>
              <a:rPr lang="ko-KR" altLang="en-US" sz="2000" b="1" dirty="0">
                <a:latin typeface="+mn-ea"/>
                <a:ea typeface="+mn-ea"/>
              </a:rPr>
              <a:t>조회되는 결과 화면에 칼럼 제목을 출력할지 말지를 </a:t>
            </a:r>
            <a:r>
              <a:rPr lang="ko-KR" altLang="en-US" sz="2000" b="1" dirty="0" smtClean="0">
                <a:latin typeface="+mn-ea"/>
                <a:ea typeface="+mn-ea"/>
              </a:rPr>
              <a:t>결정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부서의 </a:t>
            </a:r>
            <a:r>
              <a:rPr lang="ko-KR" altLang="en-US" sz="2000" b="1" dirty="0">
                <a:latin typeface="+mn-ea"/>
                <a:ea typeface="+mn-ea"/>
              </a:rPr>
              <a:t>모든 정보를 출력하는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수행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47582"/>
              </p:ext>
            </p:extLst>
          </p:nvPr>
        </p:nvGraphicFramePr>
        <p:xfrm>
          <a:off x="638001" y="2406426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DEPT;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5992032" descr="EMB000018300a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016026"/>
            <a:ext cx="73914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_x175993392"/>
          <p:cNvSpPr>
            <a:spLocks noChangeShapeType="1"/>
          </p:cNvSpPr>
          <p:nvPr/>
        </p:nvSpPr>
        <p:spPr bwMode="auto">
          <a:xfrm>
            <a:off x="2902645" y="3628801"/>
            <a:ext cx="9318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_x175994032"/>
          <p:cNvSpPr>
            <a:spLocks noChangeArrowheads="1"/>
          </p:cNvSpPr>
          <p:nvPr/>
        </p:nvSpPr>
        <p:spPr bwMode="auto">
          <a:xfrm>
            <a:off x="4058345" y="3356992"/>
            <a:ext cx="3581400" cy="1371600"/>
          </a:xfrm>
          <a:prstGeom prst="roundRect">
            <a:avLst>
              <a:gd name="adj" fmla="val 2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just"/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시스템 변수 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HEADING </a:t>
            </a: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의 디폴트 값은 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ON</a:t>
            </a: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이므로 </a:t>
            </a:r>
            <a:r>
              <a:rPr lang="ko-KR" altLang="en-US" sz="2000" dirty="0" err="1">
                <a:solidFill>
                  <a:schemeClr val="tx2"/>
                </a:solidFill>
                <a:latin typeface="+mn-ea"/>
                <a:ea typeface="+mn-ea"/>
              </a:rPr>
              <a:t>컬럼</a:t>
            </a: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 제목이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  <a:ea typeface="+mn-ea"/>
              </a:rPr>
              <a:t>출력됨</a:t>
            </a:r>
            <a:endParaRPr lang="en-US" altLang="ko-KR" sz="13800" dirty="0"/>
          </a:p>
        </p:txBody>
      </p:sp>
      <p:sp>
        <p:nvSpPr>
          <p:cNvPr id="14" name="TextBox 13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88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4.2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제목의 출력 여부를 결정하기 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HEADING</a:t>
            </a:r>
            <a:r>
              <a:rPr lang="ko-KR" altLang="en-US" sz="2000" b="1" dirty="0">
                <a:latin typeface="+mn-ea"/>
                <a:ea typeface="+mn-ea"/>
              </a:rPr>
              <a:t>에 </a:t>
            </a:r>
            <a:r>
              <a:rPr lang="en-US" altLang="ko-KR" sz="2000" b="1" dirty="0">
                <a:latin typeface="+mn-ea"/>
                <a:ea typeface="+mn-ea"/>
              </a:rPr>
              <a:t>OFF</a:t>
            </a:r>
            <a:r>
              <a:rPr lang="ko-KR" altLang="en-US" sz="2000" b="1" dirty="0">
                <a:latin typeface="+mn-ea"/>
                <a:ea typeface="+mn-ea"/>
              </a:rPr>
              <a:t>를 지정한 후에 부서의 모든 정보를 출력하는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수행하</a:t>
            </a:r>
            <a:r>
              <a:rPr lang="ko-KR" altLang="en-US" sz="2000" b="1" dirty="0" smtClean="0">
                <a:latin typeface="+mn-ea"/>
                <a:ea typeface="+mn-ea"/>
              </a:rPr>
              <a:t>면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제목이 출력되지 않음을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64838"/>
              </p:ext>
            </p:extLst>
          </p:nvPr>
        </p:nvGraphicFramePr>
        <p:xfrm>
          <a:off x="630187" y="1988840"/>
          <a:ext cx="7696200" cy="6858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SET HEADING OFF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SELECT * FROM DEPT;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_x175993712" descr="EMB000018300ac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903240"/>
            <a:ext cx="78438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_x175993392"/>
          <p:cNvSpPr>
            <a:spLocks noChangeShapeType="1"/>
          </p:cNvSpPr>
          <p:nvPr/>
        </p:nvSpPr>
        <p:spPr bwMode="auto">
          <a:xfrm>
            <a:off x="3068587" y="3970040"/>
            <a:ext cx="1524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_x175994032"/>
          <p:cNvSpPr>
            <a:spLocks noChangeArrowheads="1"/>
          </p:cNvSpPr>
          <p:nvPr/>
        </p:nvSpPr>
        <p:spPr bwMode="auto">
          <a:xfrm>
            <a:off x="4536777" y="3665240"/>
            <a:ext cx="3581400" cy="1371600"/>
          </a:xfrm>
          <a:prstGeom prst="roundRect">
            <a:avLst>
              <a:gd name="adj" fmla="val 2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칼럼 제목을 출력되지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  <a:ea typeface="+mn-ea"/>
              </a:rPr>
              <a:t>않음</a:t>
            </a: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6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4.2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제목의 출력 여부를 결정하기 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시스템 </a:t>
            </a:r>
            <a:r>
              <a:rPr lang="ko-KR" altLang="en-US" sz="2000" b="1" dirty="0">
                <a:latin typeface="+mn-ea"/>
                <a:ea typeface="+mn-ea"/>
              </a:rPr>
              <a:t>변수 </a:t>
            </a:r>
            <a:r>
              <a:rPr lang="en-US" altLang="ko-KR" sz="2000" b="1" dirty="0">
                <a:latin typeface="+mn-ea"/>
                <a:ea typeface="+mn-ea"/>
              </a:rPr>
              <a:t>HEADING</a:t>
            </a:r>
            <a:r>
              <a:rPr lang="ko-KR" altLang="en-US" sz="2000" b="1" dirty="0">
                <a:latin typeface="+mn-ea"/>
                <a:ea typeface="+mn-ea"/>
              </a:rPr>
              <a:t>에 </a:t>
            </a:r>
            <a:r>
              <a:rPr lang="en-US" altLang="ko-KR" sz="2000" b="1" dirty="0">
                <a:latin typeface="+mn-ea"/>
                <a:ea typeface="+mn-ea"/>
              </a:rPr>
              <a:t>ON</a:t>
            </a:r>
            <a:r>
              <a:rPr lang="ko-KR" altLang="en-US" sz="2000" b="1" dirty="0">
                <a:latin typeface="+mn-ea"/>
                <a:ea typeface="+mn-ea"/>
              </a:rPr>
              <a:t>을 지정하여 원상 복귀한 후에 부서의 모든 정보를 출력하는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수행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14626"/>
              </p:ext>
            </p:extLst>
          </p:nvPr>
        </p:nvGraphicFramePr>
        <p:xfrm>
          <a:off x="638001" y="1910680"/>
          <a:ext cx="7696200" cy="6858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SET HEADING ON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SELECT * FROM DEPT;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5992432" descr="EMB000018300a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1" y="2977480"/>
            <a:ext cx="73755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_x175993392"/>
          <p:cNvSpPr>
            <a:spLocks noChangeShapeType="1"/>
          </p:cNvSpPr>
          <p:nvPr/>
        </p:nvSpPr>
        <p:spPr bwMode="auto">
          <a:xfrm>
            <a:off x="3444701" y="4199855"/>
            <a:ext cx="9318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_x175994032"/>
          <p:cNvSpPr>
            <a:spLocks noChangeArrowheads="1"/>
          </p:cNvSpPr>
          <p:nvPr/>
        </p:nvSpPr>
        <p:spPr bwMode="auto">
          <a:xfrm>
            <a:off x="4320753" y="3968080"/>
            <a:ext cx="3581400" cy="1371600"/>
          </a:xfrm>
          <a:prstGeom prst="roundRect">
            <a:avLst>
              <a:gd name="adj" fmla="val 2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칼럼 제목을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  <a:ea typeface="+mn-ea"/>
              </a:rPr>
              <a:t>출력</a:t>
            </a: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8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4.3 </a:t>
            </a:r>
            <a:r>
              <a:rPr lang="ko-KR" altLang="en-US" sz="2400" dirty="0"/>
              <a:t>라인 당 출력할 문자 수를 결정하는 </a:t>
            </a:r>
            <a:r>
              <a:rPr lang="en-US" altLang="ko-KR" sz="2400" dirty="0"/>
              <a:t>LINESIZE </a:t>
            </a:r>
            <a:r>
              <a:rPr lang="ko-KR" altLang="en-US" sz="2400" dirty="0" smtClean="0"/>
              <a:t>변수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7084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시스템 변수 </a:t>
            </a:r>
            <a:r>
              <a:rPr lang="en-US" altLang="ko-KR" sz="2000" b="1" dirty="0">
                <a:latin typeface="+mn-ea"/>
                <a:ea typeface="+mn-ea"/>
              </a:rPr>
              <a:t>LINESIZE </a:t>
            </a:r>
            <a:r>
              <a:rPr lang="ko-KR" altLang="en-US" sz="2000" b="1" dirty="0">
                <a:latin typeface="+mn-ea"/>
                <a:ea typeface="+mn-ea"/>
              </a:rPr>
              <a:t>는 라인 당 출력될 문자 수를 </a:t>
            </a:r>
            <a:r>
              <a:rPr lang="ko-KR" altLang="en-US" sz="2000" b="1" dirty="0" smtClean="0">
                <a:latin typeface="+mn-ea"/>
                <a:ea typeface="+mn-ea"/>
              </a:rPr>
              <a:t>결정함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디폴트 값은 </a:t>
            </a:r>
            <a:r>
              <a:rPr lang="en-US" altLang="ko-KR" sz="2000" b="1" dirty="0" smtClean="0">
                <a:latin typeface="+mn-ea"/>
                <a:ea typeface="+mn-ea"/>
              </a:rPr>
              <a:t>80</a:t>
            </a:r>
            <a:r>
              <a:rPr lang="ko-KR" altLang="en-US" sz="2000" b="1" dirty="0" smtClean="0">
                <a:latin typeface="+mn-ea"/>
                <a:ea typeface="+mn-ea"/>
              </a:rPr>
              <a:t>이므로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문의 출력 결과를 출력할 때 한 라인에 </a:t>
            </a:r>
            <a:r>
              <a:rPr lang="en-US" altLang="ko-KR" sz="2000" b="1" dirty="0">
                <a:latin typeface="+mn-ea"/>
                <a:ea typeface="+mn-ea"/>
              </a:rPr>
              <a:t>80</a:t>
            </a:r>
            <a:r>
              <a:rPr lang="ko-KR" altLang="en-US" sz="2000" b="1" dirty="0">
                <a:latin typeface="+mn-ea"/>
                <a:ea typeface="+mn-ea"/>
              </a:rPr>
              <a:t>까지만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만일 한 라인에 출력할 문자 수가 </a:t>
            </a:r>
            <a:r>
              <a:rPr lang="en-US" altLang="ko-KR" sz="2000" b="1" dirty="0">
                <a:latin typeface="+mn-ea"/>
                <a:ea typeface="+mn-ea"/>
              </a:rPr>
              <a:t>80</a:t>
            </a:r>
            <a:r>
              <a:rPr lang="ko-KR" altLang="en-US" sz="2000" b="1" dirty="0">
                <a:latin typeface="+mn-ea"/>
                <a:ea typeface="+mn-ea"/>
              </a:rPr>
              <a:t>자 이상일 경우에는 다음 줄에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5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4.4 </a:t>
            </a:r>
            <a:r>
              <a:rPr lang="ko-KR" altLang="en-US" sz="2400" dirty="0"/>
              <a:t>라인 당 출력될 문자 수 변경하기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594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테이블의 전체 내용을 출력하다 보면 사원 한 사람에 대한 정보가 </a:t>
            </a:r>
            <a:r>
              <a:rPr lang="en-US" altLang="ko-KR" sz="2000" b="1" dirty="0" smtClean="0">
                <a:latin typeface="+mn-ea"/>
                <a:ea typeface="+mn-ea"/>
              </a:rPr>
              <a:t>2</a:t>
            </a:r>
            <a:r>
              <a:rPr lang="ko-KR" altLang="en-US" sz="2000" b="1" dirty="0" smtClean="0">
                <a:latin typeface="+mn-ea"/>
                <a:ea typeface="+mn-ea"/>
              </a:rPr>
              <a:t>라인에 </a:t>
            </a:r>
            <a:r>
              <a:rPr lang="ko-KR" altLang="en-US" sz="2000" b="1" dirty="0">
                <a:latin typeface="+mn-ea"/>
                <a:ea typeface="+mn-ea"/>
              </a:rPr>
              <a:t>걸쳐 출력됨을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한 개의 </a:t>
            </a:r>
            <a:r>
              <a:rPr lang="ko-KR" altLang="en-US" sz="2000" b="1" dirty="0" err="1">
                <a:latin typeface="+mn-ea"/>
                <a:ea typeface="+mn-ea"/>
              </a:rPr>
              <a:t>로우의</a:t>
            </a:r>
            <a:r>
              <a:rPr lang="ko-KR" altLang="en-US" sz="2000" b="1" dirty="0">
                <a:latin typeface="+mn-ea"/>
                <a:ea typeface="+mn-ea"/>
              </a:rPr>
              <a:t> 내용이 </a:t>
            </a:r>
            <a:r>
              <a:rPr lang="en-US" altLang="ko-KR" sz="2000" b="1" dirty="0">
                <a:latin typeface="+mn-ea"/>
                <a:ea typeface="+mn-ea"/>
              </a:rPr>
              <a:t>80</a:t>
            </a:r>
            <a:r>
              <a:rPr lang="ko-KR" altLang="en-US" sz="2000" b="1" dirty="0">
                <a:latin typeface="+mn-ea"/>
                <a:ea typeface="+mn-ea"/>
              </a:rPr>
              <a:t>자 이상이기 </a:t>
            </a:r>
            <a:r>
              <a:rPr lang="ko-KR" altLang="en-US" sz="2000" b="1" dirty="0" smtClean="0">
                <a:latin typeface="+mn-ea"/>
                <a:ea typeface="+mn-ea"/>
              </a:rPr>
              <a:t>때문임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한 </a:t>
            </a:r>
            <a:r>
              <a:rPr lang="ko-KR" altLang="en-US" sz="2000" b="1" dirty="0">
                <a:latin typeface="+mn-ea"/>
                <a:ea typeface="+mn-ea"/>
              </a:rPr>
              <a:t>명의 사원 정보가 한 줄에 출력되도록 하기 위해서 한 라인에 출력될 </a:t>
            </a:r>
            <a:r>
              <a:rPr lang="ko-KR" altLang="en-US" sz="2000" b="1" dirty="0" smtClean="0">
                <a:latin typeface="+mn-ea"/>
                <a:ea typeface="+mn-ea"/>
              </a:rPr>
              <a:t>     문자 </a:t>
            </a:r>
            <a:r>
              <a:rPr lang="ko-KR" altLang="en-US" sz="2000" b="1" dirty="0">
                <a:latin typeface="+mn-ea"/>
                <a:ea typeface="+mn-ea"/>
              </a:rPr>
              <a:t>수를 </a:t>
            </a:r>
            <a:r>
              <a:rPr lang="en-US" altLang="ko-KR" sz="2000" b="1" dirty="0" smtClean="0">
                <a:latin typeface="+mn-ea"/>
                <a:ea typeface="+mn-ea"/>
              </a:rPr>
              <a:t>150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조정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5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사원 </a:t>
            </a:r>
            <a:r>
              <a:rPr lang="ko-KR" altLang="en-US" sz="2000" b="1" dirty="0">
                <a:latin typeface="+mn-ea"/>
                <a:ea typeface="+mn-ea"/>
              </a:rPr>
              <a:t>테이블의 전체 내용을 출력하는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수행함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9462"/>
              </p:ext>
            </p:extLst>
          </p:nvPr>
        </p:nvGraphicFramePr>
        <p:xfrm>
          <a:off x="633809" y="2678583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75992112" descr="EMB000018300a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182639"/>
            <a:ext cx="5105400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_x175995792"/>
          <p:cNvSpPr>
            <a:spLocks noChangeArrowheads="1"/>
          </p:cNvSpPr>
          <p:nvPr/>
        </p:nvSpPr>
        <p:spPr bwMode="auto">
          <a:xfrm>
            <a:off x="705545" y="3716039"/>
            <a:ext cx="1219200" cy="2667000"/>
          </a:xfrm>
          <a:prstGeom prst="roundRect">
            <a:avLst>
              <a:gd name="adj" fmla="val 20000"/>
            </a:avLst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sp>
        <p:nvSpPr>
          <p:cNvPr id="10" name="_x175992032"/>
          <p:cNvSpPr>
            <a:spLocks noChangeShapeType="1"/>
          </p:cNvSpPr>
          <p:nvPr/>
        </p:nvSpPr>
        <p:spPr bwMode="auto">
          <a:xfrm>
            <a:off x="2056508" y="4551064"/>
            <a:ext cx="4287837" cy="460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_x175788968"/>
          <p:cNvSpPr>
            <a:spLocks noChangeArrowheads="1"/>
          </p:cNvSpPr>
          <p:nvPr/>
        </p:nvSpPr>
        <p:spPr bwMode="auto">
          <a:xfrm>
            <a:off x="6191945" y="4249439"/>
            <a:ext cx="2133600" cy="1547813"/>
          </a:xfrm>
          <a:prstGeom prst="roundRect">
            <a:avLst>
              <a:gd name="adj" fmla="val 2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778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just"/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출력 결과가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  <a:ea typeface="+mn-ea"/>
              </a:rPr>
              <a:t> 깔끔하지 </a:t>
            </a: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않음</a:t>
            </a:r>
            <a:endParaRPr lang="ko-KR" altLang="en-US" sz="13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24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4.4 </a:t>
            </a:r>
            <a:r>
              <a:rPr lang="ko-KR" altLang="en-US" sz="2400" dirty="0"/>
              <a:t>라인 당 출력될 문자 수 변경하기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spcBef>
                <a:spcPts val="5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한 </a:t>
            </a:r>
            <a:r>
              <a:rPr lang="ko-KR" altLang="en-US" sz="2000" b="1" dirty="0">
                <a:latin typeface="+mn-ea"/>
                <a:ea typeface="+mn-ea"/>
              </a:rPr>
              <a:t>명의 사원 정보가 한 줄에 출력되도록 하기 위해서 한 라인에 </a:t>
            </a:r>
            <a:r>
              <a:rPr lang="ko-KR" altLang="en-US" sz="2000" b="1" dirty="0" smtClean="0">
                <a:latin typeface="+mn-ea"/>
                <a:ea typeface="+mn-ea"/>
              </a:rPr>
              <a:t>출력될      </a:t>
            </a:r>
            <a:r>
              <a:rPr lang="ko-KR" altLang="en-US" sz="2000" b="1" dirty="0">
                <a:latin typeface="+mn-ea"/>
                <a:ea typeface="+mn-ea"/>
              </a:rPr>
              <a:t>문자 수를 </a:t>
            </a:r>
            <a:r>
              <a:rPr lang="en-US" altLang="ko-KR" sz="2000" b="1" dirty="0" smtClean="0">
                <a:latin typeface="+mn-ea"/>
                <a:ea typeface="+mn-ea"/>
              </a:rPr>
              <a:t>150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조정함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1680"/>
              </p:ext>
            </p:extLst>
          </p:nvPr>
        </p:nvGraphicFramePr>
        <p:xfrm>
          <a:off x="638001" y="1679848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SET LINESIZE 150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_x175993392" descr="EMB000018300a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1" y="2314600"/>
            <a:ext cx="7315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7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4.5 </a:t>
            </a:r>
            <a:r>
              <a:rPr lang="ko-KR" altLang="en-US" sz="2400" dirty="0" smtClean="0"/>
              <a:t>출력할 </a:t>
            </a:r>
            <a:r>
              <a:rPr lang="ko-KR" altLang="en-US" sz="2400" dirty="0"/>
              <a:t>라인 수를 결정하는 </a:t>
            </a:r>
            <a:r>
              <a:rPr lang="en-US" altLang="ko-KR" sz="2400" dirty="0"/>
              <a:t>PAGESIZE </a:t>
            </a:r>
            <a:r>
              <a:rPr lang="ko-KR" altLang="en-US" sz="2400" dirty="0" smtClean="0"/>
              <a:t>변수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876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PAGESIZE </a:t>
            </a:r>
            <a:r>
              <a:rPr lang="ko-KR" altLang="en-US" sz="2000" b="1" dirty="0">
                <a:latin typeface="+mn-ea"/>
                <a:ea typeface="+mn-ea"/>
              </a:rPr>
              <a:t>변수는 </a:t>
            </a: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명령문의 실행 결과에 대해서 출력될 수 있는 페이지의 크기를 설정하는 변수로서 한 페이지에 </a:t>
            </a:r>
            <a:r>
              <a:rPr lang="ko-KR" altLang="en-US" sz="2000" b="1" dirty="0" smtClean="0">
                <a:latin typeface="+mn-ea"/>
                <a:ea typeface="+mn-ea"/>
              </a:rPr>
              <a:t>컬럼 </a:t>
            </a:r>
            <a:r>
              <a:rPr lang="ko-KR" altLang="en-US" sz="2000" b="1" dirty="0">
                <a:latin typeface="+mn-ea"/>
                <a:ea typeface="+mn-ea"/>
              </a:rPr>
              <a:t>제목과 데이터 구분선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페이지를 구분하기 위한 공백 라인을 </a:t>
            </a:r>
            <a:r>
              <a:rPr lang="ko-KR" altLang="en-US" sz="2000" b="1" dirty="0" smtClean="0">
                <a:latin typeface="+mn-ea"/>
                <a:ea typeface="+mn-ea"/>
              </a:rPr>
              <a:t>포함함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사원의 모든 정보를 </a:t>
            </a:r>
            <a:r>
              <a:rPr lang="ko-KR" altLang="en-US" sz="2000" b="1" dirty="0" smtClean="0">
                <a:latin typeface="+mn-ea"/>
                <a:ea typeface="+mn-ea"/>
              </a:rPr>
              <a:t>출력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5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75524"/>
              </p:ext>
            </p:extLst>
          </p:nvPr>
        </p:nvGraphicFramePr>
        <p:xfrm>
          <a:off x="612849" y="2492896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75994672" descr="EMB000018300a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9" y="3026296"/>
            <a:ext cx="41910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5184849" y="3407296"/>
            <a:ext cx="358140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디폴트 값은 </a:t>
            </a:r>
            <a:r>
              <a:rPr lang="en-US" altLang="ko-KR" sz="1800" dirty="0">
                <a:solidFill>
                  <a:schemeClr val="tx2"/>
                </a:solidFill>
                <a:latin typeface="+mn-ea"/>
                <a:ea typeface="+mn-ea"/>
              </a:rPr>
              <a:t>14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이기에 </a:t>
            </a:r>
            <a:r>
              <a:rPr lang="ko-KR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컬럼 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제목과 데이터 구분선</a:t>
            </a:r>
            <a:r>
              <a:rPr lang="en-US" altLang="ko-KR" sz="180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페이지를 구분하기 위한 공백 라인을 위한 </a:t>
            </a:r>
            <a:r>
              <a:rPr lang="en-US" altLang="ko-KR" sz="1800" dirty="0">
                <a:solidFill>
                  <a:schemeClr val="tx2"/>
                </a:solidFill>
                <a:latin typeface="+mn-ea"/>
                <a:ea typeface="+mn-ea"/>
              </a:rPr>
              <a:t>3 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라인을 제외하면 한 페이지에 출력되는 사원은 </a:t>
            </a:r>
            <a:r>
              <a:rPr lang="en-US" altLang="ko-KR" sz="1800" dirty="0">
                <a:solidFill>
                  <a:schemeClr val="tx2"/>
                </a:solidFill>
                <a:latin typeface="+mn-ea"/>
                <a:ea typeface="+mn-ea"/>
              </a:rPr>
              <a:t>11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명이 됨</a:t>
            </a:r>
            <a:endParaRPr lang="en-US" altLang="ko-KR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9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/>
              <a:t>SQL*Plus </a:t>
            </a:r>
            <a:r>
              <a:rPr lang="ko-KR" altLang="en-US" sz="2400" dirty="0"/>
              <a:t>편집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6314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명령어 버퍼의 내용을 출력해 </a:t>
            </a:r>
            <a:r>
              <a:rPr lang="ko-KR" altLang="en-US" sz="2000" b="1" dirty="0" smtClean="0">
                <a:latin typeface="+mn-ea"/>
                <a:ea typeface="+mn-ea"/>
              </a:rPr>
              <a:t>보기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연봉을 계산하기 위한 </a:t>
            </a:r>
            <a:r>
              <a:rPr lang="ko-KR" altLang="en-US" sz="2000" b="1" dirty="0" err="1" smtClean="0">
                <a:latin typeface="+mn-ea"/>
                <a:ea typeface="+mn-ea"/>
              </a:rPr>
              <a:t>쿼리문을</a:t>
            </a:r>
            <a:r>
              <a:rPr lang="ko-KR" altLang="en-US" sz="2000" b="1" dirty="0" smtClean="0">
                <a:latin typeface="+mn-ea"/>
                <a:ea typeface="+mn-ea"/>
              </a:rPr>
              <a:t> 작성하여 실행한 후 이를 다시 한번 출력하기 위한 </a:t>
            </a:r>
            <a:r>
              <a:rPr lang="en-US" altLang="ko-KR" sz="2000" b="1" dirty="0" smtClean="0">
                <a:latin typeface="+mn-ea"/>
                <a:ea typeface="+mn-ea"/>
              </a:rPr>
              <a:t>LIST </a:t>
            </a:r>
            <a:r>
              <a:rPr lang="ko-KR" altLang="en-US" sz="2000" b="1" dirty="0" smtClean="0">
                <a:latin typeface="+mn-ea"/>
                <a:ea typeface="+mn-ea"/>
              </a:rPr>
              <a:t>명령어를 수행함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연봉을 </a:t>
            </a:r>
            <a:r>
              <a:rPr lang="ko-KR" altLang="en-US" sz="2000" b="1" dirty="0">
                <a:latin typeface="+mn-ea"/>
                <a:ea typeface="+mn-ea"/>
              </a:rPr>
              <a:t>계산하기 위해서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입력함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82968"/>
              </p:ext>
            </p:extLst>
          </p:nvPr>
        </p:nvGraphicFramePr>
        <p:xfrm>
          <a:off x="629345" y="2535626"/>
          <a:ext cx="7696200" cy="685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SQL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ENAME, SAL*12+NVL(COMM, 0)</a:t>
                      </a:r>
                    </a:p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EMP;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96262624" descr="EMB000020d03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3" y="3327714"/>
            <a:ext cx="73914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01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4.5 </a:t>
            </a:r>
            <a:r>
              <a:rPr lang="ko-KR" altLang="en-US" sz="2400" dirty="0" smtClean="0"/>
              <a:t>출력할 </a:t>
            </a:r>
            <a:r>
              <a:rPr lang="ko-KR" altLang="en-US" sz="2400" dirty="0"/>
              <a:t>라인 수를 결정하는 </a:t>
            </a:r>
            <a:r>
              <a:rPr lang="en-US" altLang="ko-KR" sz="2400" dirty="0"/>
              <a:t>PAGESIZE </a:t>
            </a:r>
            <a:r>
              <a:rPr lang="ko-KR" altLang="en-US" sz="2400" dirty="0" smtClean="0"/>
              <a:t>변수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2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페이지 크기를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으로 조정하기 위해 </a:t>
            </a:r>
            <a:r>
              <a:rPr lang="en-US" altLang="ko-KR" sz="2000" b="1" dirty="0">
                <a:latin typeface="+mn-ea"/>
                <a:ea typeface="+mn-ea"/>
              </a:rPr>
              <a:t>PAGESIZE </a:t>
            </a:r>
            <a:r>
              <a:rPr lang="ko-KR" altLang="en-US" sz="2000" b="1" dirty="0">
                <a:latin typeface="+mn-ea"/>
                <a:ea typeface="+mn-ea"/>
              </a:rPr>
              <a:t>변수 값을 </a:t>
            </a:r>
            <a:r>
              <a:rPr lang="ko-KR" altLang="en-US" sz="2000" b="1" dirty="0" smtClean="0">
                <a:latin typeface="+mn-ea"/>
                <a:ea typeface="+mn-ea"/>
              </a:rPr>
              <a:t>변경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5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03227"/>
              </p:ext>
            </p:extLst>
          </p:nvPr>
        </p:nvGraphicFramePr>
        <p:xfrm>
          <a:off x="659705" y="1484784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SET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PAGESIZE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_x175993872" descr="EMB000018300a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5" y="2246784"/>
            <a:ext cx="50292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6"/>
          <p:cNvSpPr>
            <a:spLocks noChangeArrowheads="1"/>
          </p:cNvSpPr>
          <p:nvPr/>
        </p:nvSpPr>
        <p:spPr bwMode="auto">
          <a:xfrm>
            <a:off x="5765105" y="3008784"/>
            <a:ext cx="350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페이지 크기를 </a:t>
            </a:r>
            <a:r>
              <a:rPr lang="en-US" altLang="ko-KR" sz="1800" dirty="0">
                <a:solidFill>
                  <a:schemeClr val="tx2"/>
                </a:solidFill>
                <a:latin typeface="+mn-ea"/>
                <a:ea typeface="+mn-ea"/>
              </a:rPr>
              <a:t>10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으로 지정하면 </a:t>
            </a:r>
            <a:r>
              <a:rPr lang="ko-KR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컬럼 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제목과 데이터 구분선</a:t>
            </a:r>
            <a:r>
              <a:rPr lang="en-US" altLang="ko-KR" sz="180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en-US" altLang="ko-KR" sz="1800" dirty="0" smtClean="0">
                <a:solidFill>
                  <a:schemeClr val="tx2"/>
                </a:solidFill>
                <a:latin typeface="+mn-ea"/>
                <a:ea typeface="+mn-ea"/>
              </a:rPr>
              <a:t>     </a:t>
            </a:r>
            <a:r>
              <a:rPr lang="ko-KR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페이지를 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구분하기 위한 공백 </a:t>
            </a:r>
            <a:r>
              <a:rPr lang="ko-KR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 라인을 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위한 </a:t>
            </a:r>
            <a:r>
              <a:rPr lang="en-US" altLang="ko-KR" sz="1800" dirty="0">
                <a:solidFill>
                  <a:schemeClr val="tx2"/>
                </a:solidFill>
                <a:latin typeface="+mn-ea"/>
                <a:ea typeface="+mn-ea"/>
              </a:rPr>
              <a:t>3 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라인이 할당되므로 실제 한 페이지에 출력되는 사원은 </a:t>
            </a:r>
            <a:r>
              <a:rPr lang="en-US" altLang="ko-KR" sz="1800" dirty="0">
                <a:solidFill>
                  <a:schemeClr val="tx2"/>
                </a:solidFill>
                <a:latin typeface="+mn-ea"/>
                <a:ea typeface="+mn-ea"/>
              </a:rPr>
              <a:t>7</a:t>
            </a:r>
            <a:r>
              <a:rPr lang="ko-KR" altLang="en-US" sz="1800" dirty="0">
                <a:solidFill>
                  <a:schemeClr val="tx2"/>
                </a:solidFill>
                <a:latin typeface="+mn-ea"/>
                <a:ea typeface="+mn-ea"/>
              </a:rPr>
              <a:t>명이 됨</a:t>
            </a:r>
            <a:endParaRPr lang="en-US" altLang="ko-KR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43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4.6 </a:t>
            </a:r>
            <a:r>
              <a:rPr lang="ko-KR" altLang="en-US" sz="2400" dirty="0" smtClean="0"/>
              <a:t>데이터의 </a:t>
            </a:r>
            <a:r>
              <a:rPr lang="ko-KR" altLang="en-US" sz="2400" dirty="0"/>
              <a:t>출력형식 변경을 위한 </a:t>
            </a:r>
            <a:r>
              <a:rPr lang="en-US" altLang="ko-KR" sz="2400" dirty="0"/>
              <a:t>COLUMN FORMAT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1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DESC </a:t>
            </a:r>
            <a:r>
              <a:rPr lang="ko-KR" altLang="en-US" sz="2000" b="1" dirty="0">
                <a:latin typeface="+mn-ea"/>
                <a:ea typeface="+mn-ea"/>
              </a:rPr>
              <a:t>명령어로 테이블의 구조를 살펴보면 각 </a:t>
            </a:r>
            <a:r>
              <a:rPr lang="ko-KR" altLang="en-US" sz="2000" b="1" dirty="0" err="1">
                <a:latin typeface="+mn-ea"/>
                <a:ea typeface="+mn-ea"/>
              </a:rPr>
              <a:t>컬럼이</a:t>
            </a:r>
            <a:r>
              <a:rPr lang="ko-KR" altLang="en-US" sz="2000" b="1" dirty="0">
                <a:latin typeface="+mn-ea"/>
                <a:ea typeface="+mn-ea"/>
              </a:rPr>
              <a:t> 숫자 형태인지 문자 형태인지를 알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또한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저장할 수 있는 최대 크기도 알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다음은 사원 테이블의 </a:t>
            </a:r>
            <a:r>
              <a:rPr lang="ko-KR" altLang="en-US" sz="2000" b="1" dirty="0" smtClean="0">
                <a:latin typeface="+mn-ea"/>
                <a:ea typeface="+mn-ea"/>
              </a:rPr>
              <a:t>       구조를 </a:t>
            </a:r>
            <a:r>
              <a:rPr lang="ko-KR" altLang="en-US" sz="2000" b="1" dirty="0">
                <a:latin typeface="+mn-ea"/>
                <a:ea typeface="+mn-ea"/>
              </a:rPr>
              <a:t>살펴보기 위한 </a:t>
            </a:r>
            <a:r>
              <a:rPr lang="ko-KR" altLang="en-US" sz="2000" b="1" dirty="0" smtClean="0">
                <a:latin typeface="+mn-ea"/>
                <a:ea typeface="+mn-ea"/>
              </a:rPr>
              <a:t>명령어임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58652"/>
              </p:ext>
            </p:extLst>
          </p:nvPr>
        </p:nvGraphicFramePr>
        <p:xfrm>
          <a:off x="638001" y="2492896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DESC EMP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75995552" descr="EMB000018300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102496"/>
            <a:ext cx="65468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25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4.6 </a:t>
            </a:r>
            <a:r>
              <a:rPr lang="ko-KR" altLang="en-US" sz="2400" dirty="0" smtClean="0"/>
              <a:t>데이터의 </a:t>
            </a:r>
            <a:r>
              <a:rPr lang="ko-KR" altLang="en-US" sz="2400" dirty="0"/>
              <a:t>출력형식 변경을 위한 </a:t>
            </a:r>
            <a:r>
              <a:rPr lang="en-US" altLang="ko-KR" sz="2400" dirty="0"/>
              <a:t>COLUMN FORMAT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2080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문자형식의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출력 길이 조정</a:t>
            </a: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문자형식의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출력 길이를 지정하기 위해서는 다음과 같이 </a:t>
            </a:r>
            <a:r>
              <a:rPr lang="en-US" altLang="ko-KR" sz="2000" b="1" dirty="0">
                <a:latin typeface="+mn-ea"/>
                <a:ea typeface="+mn-ea"/>
              </a:rPr>
              <a:t>A</a:t>
            </a:r>
            <a:r>
              <a:rPr lang="ko-KR" altLang="en-US" sz="2000" b="1" dirty="0">
                <a:latin typeface="+mn-ea"/>
                <a:ea typeface="+mn-ea"/>
              </a:rPr>
              <a:t>다음에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길이를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5260"/>
              </p:ext>
            </p:extLst>
          </p:nvPr>
        </p:nvGraphicFramePr>
        <p:xfrm>
          <a:off x="638001" y="1988840"/>
          <a:ext cx="76962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COLUMN ENAME FORMAT A25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5995632" descr="EMB000018300a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2636912"/>
            <a:ext cx="434975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_x176109296" descr="EMB000018300a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3170312"/>
            <a:ext cx="434975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_x175994352"/>
          <p:cNvSpPr>
            <a:spLocks noChangeArrowheads="1"/>
          </p:cNvSpPr>
          <p:nvPr/>
        </p:nvSpPr>
        <p:spPr bwMode="auto">
          <a:xfrm>
            <a:off x="1219200" y="3094112"/>
            <a:ext cx="533400" cy="2209800"/>
          </a:xfrm>
          <a:prstGeom prst="roundRect">
            <a:avLst>
              <a:gd name="adj" fmla="val 20000"/>
            </a:avLst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sp>
        <p:nvSpPr>
          <p:cNvPr id="14" name="_x175994352"/>
          <p:cNvSpPr>
            <a:spLocks noChangeArrowheads="1"/>
          </p:cNvSpPr>
          <p:nvPr/>
        </p:nvSpPr>
        <p:spPr bwMode="auto">
          <a:xfrm>
            <a:off x="4419600" y="3627512"/>
            <a:ext cx="1295400" cy="2209800"/>
          </a:xfrm>
          <a:prstGeom prst="roundRect">
            <a:avLst>
              <a:gd name="adj" fmla="val 20000"/>
            </a:avLst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91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4.6 </a:t>
            </a:r>
            <a:r>
              <a:rPr lang="ko-KR" altLang="en-US" sz="2400" dirty="0" smtClean="0"/>
              <a:t>데이터의 </a:t>
            </a:r>
            <a:r>
              <a:rPr lang="ko-KR" altLang="en-US" sz="2400" dirty="0"/>
              <a:t>출력형식 변경을 위한 </a:t>
            </a:r>
            <a:r>
              <a:rPr lang="en-US" altLang="ko-KR" sz="2400" dirty="0"/>
              <a:t>COLUMN FORMAT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72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2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숫자형식의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출력 길이 조정</a:t>
            </a:r>
          </a:p>
          <a:p>
            <a:pPr marL="914400" lvl="1" indent="-457200">
              <a:spcBef>
                <a:spcPts val="2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숫자형식인 경우는 출력되는 길이에 맞게 컬럼의 길이가 자동 조정 </a:t>
            </a:r>
            <a:r>
              <a:rPr lang="ko-KR" altLang="en-US" sz="2000" b="1" dirty="0" smtClean="0">
                <a:latin typeface="+mn-ea"/>
                <a:ea typeface="+mn-ea"/>
              </a:rPr>
              <a:t>되나  굳이 </a:t>
            </a:r>
            <a:r>
              <a:rPr lang="ko-KR" altLang="en-US" sz="2000" b="1" dirty="0">
                <a:latin typeface="+mn-ea"/>
                <a:ea typeface="+mn-ea"/>
              </a:rPr>
              <a:t>사용해야 한다면 </a:t>
            </a:r>
            <a:r>
              <a:rPr lang="en-US" altLang="ko-KR" sz="2000" b="1" dirty="0" smtClean="0">
                <a:latin typeface="+mn-ea"/>
                <a:ea typeface="+mn-ea"/>
              </a:rPr>
              <a:t>9999999</a:t>
            </a:r>
            <a:r>
              <a:rPr lang="ko-KR" altLang="en-US" sz="2000" b="1" dirty="0">
                <a:latin typeface="+mn-ea"/>
                <a:ea typeface="+mn-ea"/>
              </a:rPr>
              <a:t>나 </a:t>
            </a:r>
            <a:r>
              <a:rPr lang="en-US" altLang="ko-KR" sz="2000" b="1" dirty="0">
                <a:latin typeface="+mn-ea"/>
                <a:ea typeface="+mn-ea"/>
              </a:rPr>
              <a:t>0000000</a:t>
            </a:r>
            <a:r>
              <a:rPr lang="ko-KR" altLang="en-US" sz="2000" b="1" dirty="0">
                <a:latin typeface="+mn-ea"/>
                <a:ea typeface="+mn-ea"/>
              </a:rPr>
              <a:t>을 사용해야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2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9999999</a:t>
            </a:r>
            <a:r>
              <a:rPr lang="ko-KR" altLang="en-US" sz="2000" b="1" dirty="0">
                <a:latin typeface="+mn-ea"/>
                <a:ea typeface="+mn-ea"/>
              </a:rPr>
              <a:t>는 숫자 </a:t>
            </a:r>
            <a:r>
              <a:rPr lang="en-US" altLang="ko-KR" sz="2000" b="1" dirty="0">
                <a:latin typeface="+mn-ea"/>
                <a:ea typeface="+mn-ea"/>
              </a:rPr>
              <a:t>7 </a:t>
            </a:r>
            <a:r>
              <a:rPr lang="ko-KR" altLang="en-US" sz="2000" b="1" dirty="0">
                <a:latin typeface="+mn-ea"/>
                <a:ea typeface="+mn-ea"/>
              </a:rPr>
              <a:t>자리를 </a:t>
            </a:r>
            <a:r>
              <a:rPr lang="ko-KR" altLang="en-US" sz="2000" b="1" dirty="0" smtClean="0">
                <a:latin typeface="+mn-ea"/>
                <a:ea typeface="+mn-ea"/>
              </a:rPr>
              <a:t>의미함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2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만일 출력할 숫자가 </a:t>
            </a:r>
            <a:r>
              <a:rPr lang="en-US" altLang="ko-KR" sz="2000" b="1" dirty="0">
                <a:latin typeface="+mn-ea"/>
                <a:ea typeface="+mn-ea"/>
              </a:rPr>
              <a:t>7</a:t>
            </a:r>
            <a:r>
              <a:rPr lang="ko-KR" altLang="en-US" sz="2000" b="1" dirty="0">
                <a:latin typeface="+mn-ea"/>
                <a:ea typeface="+mn-ea"/>
              </a:rPr>
              <a:t>자리가 안될 경우에는 공란으로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2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반면 </a:t>
            </a:r>
            <a:r>
              <a:rPr lang="en-US" altLang="ko-KR" sz="2000" b="1" dirty="0">
                <a:latin typeface="+mn-ea"/>
                <a:ea typeface="+mn-ea"/>
              </a:rPr>
              <a:t>0000000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en-US" altLang="ko-KR" sz="2000" b="1" dirty="0">
                <a:latin typeface="+mn-ea"/>
                <a:ea typeface="+mn-ea"/>
              </a:rPr>
              <a:t>9999999</a:t>
            </a:r>
            <a:r>
              <a:rPr lang="ko-KR" altLang="en-US" sz="2000" b="1" dirty="0">
                <a:latin typeface="+mn-ea"/>
                <a:ea typeface="+mn-ea"/>
              </a:rPr>
              <a:t>와 마찬가지로 숫자 </a:t>
            </a:r>
            <a:r>
              <a:rPr lang="en-US" altLang="ko-KR" sz="2000" b="1" dirty="0">
                <a:latin typeface="+mn-ea"/>
                <a:ea typeface="+mn-ea"/>
              </a:rPr>
              <a:t>7 </a:t>
            </a:r>
            <a:r>
              <a:rPr lang="ko-KR" altLang="en-US" sz="2000" b="1" dirty="0">
                <a:latin typeface="+mn-ea"/>
                <a:ea typeface="+mn-ea"/>
              </a:rPr>
              <a:t>자리를 의미하지만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출력할 </a:t>
            </a:r>
            <a:r>
              <a:rPr lang="ko-KR" altLang="en-US" sz="2000" b="1" dirty="0" err="1">
                <a:latin typeface="+mn-ea"/>
                <a:ea typeface="+mn-ea"/>
              </a:rPr>
              <a:t>자리수보다</a:t>
            </a:r>
            <a:r>
              <a:rPr lang="ko-KR" altLang="en-US" sz="2000" b="1" dirty="0">
                <a:latin typeface="+mn-ea"/>
                <a:ea typeface="+mn-ea"/>
              </a:rPr>
              <a:t> 작은 데이터를 출력할 경우에는 </a:t>
            </a:r>
            <a:r>
              <a:rPr lang="en-US" altLang="ko-KR" sz="2000" b="1" dirty="0">
                <a:latin typeface="+mn-ea"/>
                <a:ea typeface="+mn-ea"/>
              </a:rPr>
              <a:t>0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채움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33810"/>
              </p:ext>
            </p:extLst>
          </p:nvPr>
        </p:nvGraphicFramePr>
        <p:xfrm>
          <a:off x="629345" y="4149080"/>
          <a:ext cx="6019800" cy="1277937"/>
        </p:xfrm>
        <a:graphic>
          <a:graphicData uri="http://schemas.openxmlformats.org/drawingml/2006/table">
            <a:tbl>
              <a:tblPr/>
              <a:tblGrid>
                <a:gridCol w="1493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1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데이터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출력형식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출력결과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123456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9999999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123456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123456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0000000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0123456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48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4.6 </a:t>
            </a:r>
            <a:r>
              <a:rPr lang="ko-KR" altLang="en-US" sz="2400" dirty="0" smtClean="0"/>
              <a:t>데이터의 </a:t>
            </a:r>
            <a:r>
              <a:rPr lang="ko-KR" altLang="en-US" sz="2400" dirty="0"/>
              <a:t>출력형식 변경을 위한 </a:t>
            </a:r>
            <a:r>
              <a:rPr lang="en-US" altLang="ko-KR" sz="2400" dirty="0"/>
              <a:t>COLUMN FORMAT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081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숫자형식의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출력 길이 조정</a:t>
            </a: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세자리마다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“,” </a:t>
            </a:r>
            <a:r>
              <a:rPr lang="ko-KR" altLang="en-US" sz="2000" b="1" dirty="0" smtClean="0">
                <a:latin typeface="+mn-ea"/>
                <a:ea typeface="+mn-ea"/>
              </a:rPr>
              <a:t>로 </a:t>
            </a:r>
            <a:r>
              <a:rPr lang="ko-KR" altLang="en-US" sz="2000" b="1" dirty="0">
                <a:latin typeface="+mn-ea"/>
                <a:ea typeface="+mn-ea"/>
              </a:rPr>
              <a:t>구분하여 출력하고자 할 경우에는 </a:t>
            </a:r>
            <a:r>
              <a:rPr lang="en-US" altLang="ko-KR" sz="2000" b="1" dirty="0">
                <a:latin typeface="+mn-ea"/>
                <a:ea typeface="+mn-ea"/>
              </a:rPr>
              <a:t>9,999,999 </a:t>
            </a:r>
            <a:r>
              <a:rPr lang="ko-KR" altLang="en-US" sz="2000" b="1" dirty="0">
                <a:latin typeface="+mn-ea"/>
                <a:ea typeface="+mn-ea"/>
              </a:rPr>
              <a:t>혹은 </a:t>
            </a:r>
            <a:r>
              <a:rPr lang="en-US" altLang="ko-KR" sz="2000" b="1" dirty="0">
                <a:latin typeface="+mn-ea"/>
                <a:ea typeface="+mn-ea"/>
              </a:rPr>
              <a:t>0,000,000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표현함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50049"/>
              </p:ext>
            </p:extLst>
          </p:nvPr>
        </p:nvGraphicFramePr>
        <p:xfrm>
          <a:off x="629345" y="2514600"/>
          <a:ext cx="6248400" cy="1424166"/>
        </p:xfrm>
        <a:graphic>
          <a:graphicData uri="http://schemas.openxmlformats.org/drawingml/2006/table">
            <a:tbl>
              <a:tblPr/>
              <a:tblGrid>
                <a:gridCol w="1756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데이터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출력형식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출력결과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123456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9,999,999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123,456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123456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0,000,000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0,123,456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61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65846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4.6 </a:t>
            </a:r>
            <a:r>
              <a:rPr lang="ko-KR" altLang="en-US" sz="2400" dirty="0" smtClean="0"/>
              <a:t>데이터의 </a:t>
            </a:r>
            <a:r>
              <a:rPr lang="ko-KR" altLang="en-US" sz="2400" dirty="0"/>
              <a:t>출력형식 변경을 위한 </a:t>
            </a:r>
            <a:r>
              <a:rPr lang="en-US" altLang="ko-KR" sz="2400" dirty="0"/>
              <a:t>COLUMN FORMAT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2080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급여 </a:t>
            </a:r>
            <a:r>
              <a:rPr lang="ko-KR" altLang="en-US" sz="2000" b="1" dirty="0" err="1">
                <a:latin typeface="+mn-ea"/>
                <a:ea typeface="+mn-ea"/>
              </a:rPr>
              <a:t>컬럼은</a:t>
            </a:r>
            <a:r>
              <a:rPr lang="ko-KR" altLang="en-US" sz="2000" b="1" dirty="0">
                <a:latin typeface="+mn-ea"/>
                <a:ea typeface="+mn-ea"/>
              </a:rPr>
              <a:t> 숫자 </a:t>
            </a:r>
            <a:r>
              <a:rPr lang="en-US" altLang="ko-KR" sz="2000" b="1" dirty="0">
                <a:latin typeface="+mn-ea"/>
                <a:ea typeface="+mn-ea"/>
              </a:rPr>
              <a:t>7</a:t>
            </a:r>
            <a:r>
              <a:rPr lang="ko-KR" altLang="en-US" sz="2000" b="1" dirty="0">
                <a:latin typeface="+mn-ea"/>
                <a:ea typeface="+mn-ea"/>
              </a:rPr>
              <a:t>자리로 설정하되 남는 자리는 공란으로 채우도록 하고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en-US" altLang="ko-KR" sz="2000" b="1" dirty="0" smtClean="0">
                <a:latin typeface="+mn-ea"/>
                <a:ea typeface="+mn-ea"/>
              </a:rPr>
              <a:t>    </a:t>
            </a:r>
            <a:r>
              <a:rPr lang="ko-KR" altLang="en-US" sz="2000" b="1" dirty="0" smtClean="0">
                <a:latin typeface="+mn-ea"/>
                <a:ea typeface="+mn-ea"/>
              </a:rPr>
              <a:t>커미션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7</a:t>
            </a:r>
            <a:r>
              <a:rPr lang="ko-KR" altLang="en-US" sz="2000" b="1" dirty="0">
                <a:latin typeface="+mn-ea"/>
                <a:ea typeface="+mn-ea"/>
              </a:rPr>
              <a:t>자리로 주되 남는 자리는 </a:t>
            </a:r>
            <a:r>
              <a:rPr lang="en-US" altLang="ko-KR" sz="2000" b="1" dirty="0">
                <a:latin typeface="+mn-ea"/>
                <a:ea typeface="+mn-ea"/>
              </a:rPr>
              <a:t>0</a:t>
            </a:r>
            <a:r>
              <a:rPr lang="ko-KR" altLang="en-US" sz="2000" b="1" dirty="0">
                <a:latin typeface="+mn-ea"/>
                <a:ea typeface="+mn-ea"/>
              </a:rPr>
              <a:t>으로 채우도록 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19231"/>
              </p:ext>
            </p:extLst>
          </p:nvPr>
        </p:nvGraphicFramePr>
        <p:xfrm>
          <a:off x="638001" y="1584920"/>
          <a:ext cx="7696200" cy="5844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COLUMN SAL FORMAT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9,999,999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COLUMN COMM FORMAT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0,000,000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75993392" descr="EMB000018300a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001" y="2416770"/>
            <a:ext cx="44958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_x175994512" descr="EMB000018300a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1" y="3039070"/>
            <a:ext cx="50292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_x175994352"/>
          <p:cNvSpPr>
            <a:spLocks noChangeArrowheads="1"/>
          </p:cNvSpPr>
          <p:nvPr/>
        </p:nvSpPr>
        <p:spPr bwMode="auto">
          <a:xfrm>
            <a:off x="4295601" y="3642320"/>
            <a:ext cx="1066800" cy="2286000"/>
          </a:xfrm>
          <a:prstGeom prst="roundRect">
            <a:avLst>
              <a:gd name="adj" fmla="val 20000"/>
            </a:avLst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sp>
        <p:nvSpPr>
          <p:cNvPr id="12" name="_x175994352"/>
          <p:cNvSpPr>
            <a:spLocks noChangeArrowheads="1"/>
          </p:cNvSpPr>
          <p:nvPr/>
        </p:nvSpPr>
        <p:spPr bwMode="auto">
          <a:xfrm>
            <a:off x="6734001" y="2727920"/>
            <a:ext cx="914400" cy="2209800"/>
          </a:xfrm>
          <a:prstGeom prst="roundRect">
            <a:avLst>
              <a:gd name="adj" fmla="val 20000"/>
            </a:avLst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cxnSp>
        <p:nvCxnSpPr>
          <p:cNvPr id="13" name="직선 화살표 연결선 18"/>
          <p:cNvCxnSpPr>
            <a:cxnSpLocks noChangeShapeType="1"/>
            <a:endCxn id="11" idx="3"/>
          </p:cNvCxnSpPr>
          <p:nvPr/>
        </p:nvCxnSpPr>
        <p:spPr bwMode="auto">
          <a:xfrm rot="10800000" flipV="1">
            <a:off x="5362401" y="3643908"/>
            <a:ext cx="1371600" cy="1141412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9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/>
              <a:t>SQL*Plus </a:t>
            </a:r>
            <a:r>
              <a:rPr lang="ko-KR" altLang="en-US" sz="2400" dirty="0"/>
              <a:t>편집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100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앞에서 </a:t>
            </a:r>
            <a:r>
              <a:rPr lang="ko-KR" altLang="en-US" sz="2000" b="1" dirty="0">
                <a:latin typeface="+mn-ea"/>
                <a:ea typeface="+mn-ea"/>
              </a:rPr>
              <a:t>사용했던 연봉을 계산하는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다시 한 번 나타내기 위해서 </a:t>
            </a:r>
            <a:r>
              <a:rPr lang="en-US" altLang="ko-KR" sz="2000" b="1" dirty="0">
                <a:latin typeface="+mn-ea"/>
                <a:ea typeface="+mn-ea"/>
              </a:rPr>
              <a:t>LIST</a:t>
            </a:r>
            <a:r>
              <a:rPr lang="ko-KR" altLang="en-US" sz="2000" b="1" dirty="0">
                <a:latin typeface="+mn-ea"/>
                <a:ea typeface="+mn-ea"/>
              </a:rPr>
              <a:t>란 명령어를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10270"/>
              </p:ext>
            </p:extLst>
          </p:nvPr>
        </p:nvGraphicFramePr>
        <p:xfrm>
          <a:off x="626442" y="1988840"/>
          <a:ext cx="7696200" cy="685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96261664" descr="EMB000020d036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055640"/>
            <a:ext cx="76993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58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/>
              <a:t>SQL*Plus </a:t>
            </a:r>
            <a:r>
              <a:rPr lang="ko-KR" altLang="en-US" sz="2400" dirty="0"/>
              <a:t>편집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619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버퍼에 저장된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실행하는 </a:t>
            </a:r>
            <a:r>
              <a:rPr lang="en-US" altLang="ko-KR" sz="2000" b="1" dirty="0">
                <a:latin typeface="+mn-ea"/>
                <a:ea typeface="+mn-ea"/>
              </a:rPr>
              <a:t>/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버퍼에 </a:t>
            </a:r>
            <a:r>
              <a:rPr lang="ko-KR" altLang="en-US" sz="2000" b="1" dirty="0">
                <a:latin typeface="+mn-ea"/>
                <a:ea typeface="+mn-ea"/>
              </a:rPr>
              <a:t>저장된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실행시키기 위해서 </a:t>
            </a:r>
            <a:r>
              <a:rPr lang="en-US" altLang="ko-KR" sz="2000" b="1" dirty="0">
                <a:latin typeface="+mn-ea"/>
                <a:ea typeface="+mn-ea"/>
              </a:rPr>
              <a:t>/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입력함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9709"/>
              </p:ext>
            </p:extLst>
          </p:nvPr>
        </p:nvGraphicFramePr>
        <p:xfrm>
          <a:off x="638001" y="1998761"/>
          <a:ext cx="7696200" cy="685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/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96262864" descr="EMB000020d035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913161"/>
            <a:ext cx="7239000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71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/>
              <a:t>SQL*Plus </a:t>
            </a:r>
            <a:r>
              <a:rPr lang="ko-KR" altLang="en-US" sz="2400" dirty="0"/>
              <a:t>편집 명령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69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SQL </a:t>
            </a:r>
            <a:r>
              <a:rPr lang="ko-KR" altLang="en-US" sz="2000" b="1" dirty="0">
                <a:latin typeface="+mn-ea"/>
                <a:ea typeface="+mn-ea"/>
              </a:rPr>
              <a:t>버퍼에 저장된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실행하는 </a:t>
            </a:r>
            <a:r>
              <a:rPr lang="en-US" altLang="ko-KR" sz="2000" b="1" dirty="0" smtClean="0">
                <a:latin typeface="+mn-ea"/>
                <a:ea typeface="+mn-ea"/>
              </a:rPr>
              <a:t>R[UN]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R[UN] </a:t>
            </a:r>
            <a:r>
              <a:rPr lang="ko-KR" altLang="en-US" sz="2000" b="1" dirty="0">
                <a:latin typeface="+mn-ea"/>
                <a:ea typeface="+mn-ea"/>
              </a:rPr>
              <a:t>명령어는 </a:t>
            </a:r>
            <a:r>
              <a:rPr lang="en-US" altLang="ko-KR" sz="2000" b="1" dirty="0">
                <a:latin typeface="+mn-ea"/>
                <a:ea typeface="+mn-ea"/>
              </a:rPr>
              <a:t>/</a:t>
            </a:r>
            <a:r>
              <a:rPr lang="ko-KR" altLang="en-US" sz="2000" b="1" dirty="0">
                <a:latin typeface="+mn-ea"/>
                <a:ea typeface="+mn-ea"/>
              </a:rPr>
              <a:t>와 같이 버퍼에 저장된 명령을 수행하지만</a:t>
            </a:r>
            <a:r>
              <a:rPr lang="en-US" altLang="ko-KR" sz="2000" b="1" dirty="0">
                <a:latin typeface="+mn-ea"/>
                <a:ea typeface="+mn-ea"/>
              </a:rPr>
              <a:t>, /</a:t>
            </a:r>
            <a:r>
              <a:rPr lang="ko-KR" altLang="en-US" sz="2000" b="1" dirty="0">
                <a:latin typeface="+mn-ea"/>
                <a:ea typeface="+mn-ea"/>
              </a:rPr>
              <a:t>와 </a:t>
            </a:r>
            <a:r>
              <a:rPr lang="en-US" altLang="ko-KR" sz="2000" b="1" dirty="0">
                <a:latin typeface="+mn-ea"/>
                <a:ea typeface="+mn-ea"/>
              </a:rPr>
              <a:t>R[UN]</a:t>
            </a:r>
            <a:r>
              <a:rPr lang="ko-KR" altLang="en-US" sz="2000" b="1" dirty="0">
                <a:latin typeface="+mn-ea"/>
                <a:ea typeface="+mn-ea"/>
              </a:rPr>
              <a:t>의 차이점은 </a:t>
            </a:r>
            <a:r>
              <a:rPr lang="en-US" altLang="ko-KR" sz="2000" b="1" dirty="0">
                <a:latin typeface="+mn-ea"/>
                <a:ea typeface="+mn-ea"/>
              </a:rPr>
              <a:t>R[UN]</a:t>
            </a:r>
            <a:r>
              <a:rPr lang="ko-KR" altLang="en-US" sz="2000" b="1" dirty="0">
                <a:latin typeface="+mn-ea"/>
                <a:ea typeface="+mn-ea"/>
              </a:rPr>
              <a:t>은 명령 버퍼에 저장된 내용을 다시 한 번 출력한다는 </a:t>
            </a:r>
            <a:r>
              <a:rPr lang="ko-KR" altLang="en-US" sz="2000" b="1" dirty="0" smtClean="0">
                <a:latin typeface="+mn-ea"/>
                <a:ea typeface="+mn-ea"/>
              </a:rPr>
              <a:t>점임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R[UN</a:t>
            </a:r>
            <a:r>
              <a:rPr lang="en-US" altLang="ko-KR" sz="2000" b="1" dirty="0">
                <a:latin typeface="+mn-ea"/>
                <a:ea typeface="+mn-ea"/>
              </a:rPr>
              <a:t>] </a:t>
            </a:r>
            <a:r>
              <a:rPr lang="ko-KR" altLang="en-US" sz="2000" b="1" dirty="0">
                <a:latin typeface="+mn-ea"/>
                <a:ea typeface="+mn-ea"/>
              </a:rPr>
              <a:t>명령어는 </a:t>
            </a:r>
            <a:r>
              <a:rPr lang="en-US" altLang="ko-KR" sz="2000" b="1" dirty="0">
                <a:latin typeface="+mn-ea"/>
                <a:ea typeface="+mn-ea"/>
              </a:rPr>
              <a:t>L[IST] </a:t>
            </a:r>
            <a:r>
              <a:rPr lang="ko-KR" altLang="en-US" sz="2000" b="1" dirty="0">
                <a:latin typeface="+mn-ea"/>
                <a:ea typeface="+mn-ea"/>
              </a:rPr>
              <a:t>명령어와 </a:t>
            </a:r>
            <a:r>
              <a:rPr lang="en-US" altLang="ko-KR" sz="2000" b="1" dirty="0">
                <a:latin typeface="+mn-ea"/>
                <a:ea typeface="+mn-ea"/>
              </a:rPr>
              <a:t>/ </a:t>
            </a:r>
            <a:r>
              <a:rPr lang="ko-KR" altLang="en-US" sz="2000" b="1" dirty="0">
                <a:latin typeface="+mn-ea"/>
                <a:ea typeface="+mn-ea"/>
              </a:rPr>
              <a:t>명령어를 결합한 형태라고 말할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1440"/>
              </p:ext>
            </p:extLst>
          </p:nvPr>
        </p:nvGraphicFramePr>
        <p:xfrm>
          <a:off x="629345" y="2708920"/>
          <a:ext cx="7696200" cy="7200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SQL*Plus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96260624" descr="EMB000020d035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642320"/>
            <a:ext cx="69500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00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/>
              <a:t>SQL*Plus </a:t>
            </a:r>
            <a:r>
              <a:rPr lang="ko-KR" altLang="en-US" sz="2400" dirty="0"/>
              <a:t>파일 명령어 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보관 중인 명령 버퍼의 내용을 영구적으로 기록하기 위해서 파일에 저장하는 </a:t>
            </a:r>
            <a:r>
              <a:rPr lang="en-US" altLang="ko-KR" sz="2000" b="1" dirty="0">
                <a:latin typeface="+mn-ea"/>
                <a:ea typeface="+mn-ea"/>
              </a:rPr>
              <a:t>SQL*Plus </a:t>
            </a:r>
            <a:r>
              <a:rPr lang="ko-KR" altLang="en-US" sz="2000" b="1" dirty="0">
                <a:latin typeface="+mn-ea"/>
                <a:ea typeface="+mn-ea"/>
              </a:rPr>
              <a:t>파일 명령어에 대해서 </a:t>
            </a:r>
            <a:r>
              <a:rPr lang="ko-KR" altLang="en-US" sz="2000" b="1" dirty="0" smtClean="0">
                <a:latin typeface="+mn-ea"/>
                <a:ea typeface="+mn-ea"/>
              </a:rPr>
              <a:t>살펴봄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90900"/>
              </p:ext>
            </p:extLst>
          </p:nvPr>
        </p:nvGraphicFramePr>
        <p:xfrm>
          <a:off x="600273" y="1988840"/>
          <a:ext cx="8382000" cy="431988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888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명령어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약어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 명</a:t>
                      </a: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811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EDIT (ED)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파일의 내용을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vi(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유닉스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나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notepad(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윈도우즈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와 같은 에디터로 읽어 편집할 수 있도록 함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009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HOST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오라클을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종료하지 않고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명령을 수행할 수 있도록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환경으로 잠시    빠져 나갈 수 있도록 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Prompt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상에서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Exit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하면 다시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오라클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환경으로 돌아옴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3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SAVE 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SQL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버퍼 내의 현재 내용을 실제 파일로 저장</a:t>
                      </a: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3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@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SQL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파일에 저장된 내용을 실행</a:t>
                      </a: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3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SPOOL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오라클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화면을 갈무리하여 파일로 저장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3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GET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파일의 내용을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SQL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버퍼로 읽어 들임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3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EXIT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algn="l">
                        <a:spcBef>
                          <a:spcPts val="2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2pPr>
                      <a:lvl3pPr marL="1143000" indent="-228600" algn="l">
                        <a:spcBef>
                          <a:spcPts val="2400"/>
                        </a:spcBef>
                        <a:buClr>
                          <a:schemeClr val="tx1"/>
                        </a:buClr>
                        <a:defRPr sz="1400" b="1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ts val="2400"/>
                        </a:spcBef>
                        <a:defRPr sz="1200">
                          <a:solidFill>
                            <a:srgbClr val="000000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견명조" panose="02030600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오라클을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종료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 horzOverflow="overflow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1666" y="139032"/>
            <a:ext cx="200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SQL*PLUS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90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2885</Words>
  <Application>Microsoft Office PowerPoint</Application>
  <PresentationFormat>사용자 지정</PresentationFormat>
  <Paragraphs>506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4" baseType="lpstr">
      <vt:lpstr>Helvetica75</vt:lpstr>
      <vt:lpstr>HY견고딕</vt:lpstr>
      <vt:lpstr>굴림</vt:lpstr>
      <vt:lpstr>궁서체</vt:lpstr>
      <vt:lpstr>맑은 고딕</vt:lpstr>
      <vt:lpstr>Arial</vt:lpstr>
      <vt:lpstr>Lucida Console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299</cp:revision>
  <cp:lastPrinted>2013-10-01T01:40:38Z</cp:lastPrinted>
  <dcterms:created xsi:type="dcterms:W3CDTF">2010-01-22T01:09:25Z</dcterms:created>
  <dcterms:modified xsi:type="dcterms:W3CDTF">2023-03-09T04:44:43Z</dcterms:modified>
</cp:coreProperties>
</file>