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60" d="100"/>
          <a:sy n="160" d="100"/>
        </p:scale>
        <p:origin x="2076" y="132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- 3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SELECT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로 특정 데이터 추출하기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OR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가지 조건 중에서 한 가지만 만족하더라도 검색할 수 있도록 하기 위해서는 </a:t>
            </a: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연산자가 조건에 따라 어떤 결과가 출력되는지를 나타내는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연산자는 두 조건에 모두 만족하지 않을 경우는 결과가 거짓이고 </a:t>
            </a:r>
            <a:r>
              <a:rPr lang="ko-KR" altLang="en-US" sz="2000" b="1" dirty="0" smtClean="0">
                <a:latin typeface="+mn-ea"/>
                <a:ea typeface="+mn-ea"/>
              </a:rPr>
              <a:t>제시한  </a:t>
            </a:r>
            <a:r>
              <a:rPr lang="ko-KR" altLang="en-US" sz="2000" b="1" dirty="0">
                <a:latin typeface="+mn-ea"/>
                <a:ea typeface="+mn-ea"/>
              </a:rPr>
              <a:t>조건에 한 가지라도 만족하면 결과가 </a:t>
            </a:r>
            <a:r>
              <a:rPr lang="ko-KR" altLang="en-US" sz="2000" b="1" dirty="0" smtClean="0">
                <a:latin typeface="+mn-ea"/>
                <a:ea typeface="+mn-ea"/>
              </a:rPr>
              <a:t>참임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84226"/>
              </p:ext>
            </p:extLst>
          </p:nvPr>
        </p:nvGraphicFramePr>
        <p:xfrm>
          <a:off x="629345" y="3429000"/>
          <a:ext cx="4572000" cy="2266950"/>
        </p:xfrm>
        <a:graphic>
          <a:graphicData uri="http://schemas.openxmlformats.org/drawingml/2006/table">
            <a:tbl>
              <a:tblPr/>
              <a:tblGrid>
                <a:gridCol w="137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1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OR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부서에 소속된 사원이거나 직급이 </a:t>
            </a:r>
            <a:r>
              <a:rPr lang="en-US" altLang="ko-KR" sz="2000" b="1" dirty="0">
                <a:latin typeface="+mn-ea"/>
                <a:ea typeface="+mn-ea"/>
              </a:rPr>
              <a:t>MANAGER</a:t>
            </a:r>
            <a:r>
              <a:rPr lang="ko-KR" altLang="en-US" sz="2000" b="1" dirty="0">
                <a:latin typeface="+mn-ea"/>
                <a:ea typeface="+mn-ea"/>
              </a:rPr>
              <a:t>인 사람을 검색하여 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직급을 </a:t>
            </a:r>
            <a:r>
              <a:rPr lang="ko-KR" altLang="en-US" sz="2000" b="1" dirty="0" smtClean="0">
                <a:latin typeface="+mn-ea"/>
                <a:ea typeface="+mn-ea"/>
              </a:rPr>
              <a:t>출력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1] 10</a:t>
            </a:r>
            <a:r>
              <a:rPr lang="ko-KR" altLang="en-US" sz="2000" b="1" dirty="0">
                <a:latin typeface="+mn-ea"/>
                <a:ea typeface="+mn-ea"/>
              </a:rPr>
              <a:t>번 부서 소속인 사원 </a:t>
            </a:r>
            <a:r>
              <a:rPr lang="en-US" altLang="ko-KR" sz="2000" b="1" dirty="0">
                <a:latin typeface="+mn-ea"/>
                <a:ea typeface="+mn-ea"/>
              </a:rPr>
              <a:t>: DEPTNO=10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2] </a:t>
            </a:r>
            <a:r>
              <a:rPr lang="ko-KR" altLang="en-US" sz="2000" b="1" dirty="0">
                <a:latin typeface="+mn-ea"/>
                <a:ea typeface="+mn-ea"/>
              </a:rPr>
              <a:t>직급이 </a:t>
            </a:r>
            <a:r>
              <a:rPr lang="en-US" altLang="ko-KR" sz="2000" b="1" dirty="0">
                <a:latin typeface="+mn-ea"/>
                <a:ea typeface="+mn-ea"/>
              </a:rPr>
              <a:t>MANAGER</a:t>
            </a:r>
            <a:r>
              <a:rPr lang="ko-KR" altLang="en-US" sz="2000" b="1" dirty="0">
                <a:latin typeface="+mn-ea"/>
                <a:ea typeface="+mn-ea"/>
              </a:rPr>
              <a:t>인 사원 </a:t>
            </a:r>
            <a:r>
              <a:rPr lang="en-US" altLang="ko-KR" sz="2000" b="1" dirty="0">
                <a:latin typeface="+mn-ea"/>
                <a:ea typeface="+mn-ea"/>
              </a:rPr>
              <a:t>: JOB='MANAGER'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57834"/>
              </p:ext>
            </p:extLst>
          </p:nvPr>
        </p:nvGraphicFramePr>
        <p:xfrm>
          <a:off x="685800" y="2819400"/>
          <a:ext cx="6705600" cy="858838"/>
        </p:xfrm>
        <a:graphic>
          <a:graphicData uri="http://schemas.openxmlformats.org/drawingml/2006/table">
            <a:tbl>
              <a:tblPr/>
              <a:tblGrid>
                <a:gridCol w="80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DEPTNO=10 OR JOB='MANAGER';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7326272" descr="EMB000018300b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01040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8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NOT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부서에 소속된 사원만 제외하고 나머지 사원의 정보를 출력하려면 어떻게 해야 </a:t>
            </a:r>
            <a:r>
              <a:rPr lang="ko-KR" altLang="en-US" sz="2000" b="1" dirty="0" smtClean="0">
                <a:latin typeface="+mn-ea"/>
                <a:ea typeface="+mn-ea"/>
              </a:rPr>
              <a:t>할까</a:t>
            </a:r>
            <a:r>
              <a:rPr lang="en-US" altLang="ko-KR" sz="2000" b="1" dirty="0" smtClean="0">
                <a:latin typeface="+mn-ea"/>
                <a:ea typeface="+mn-ea"/>
              </a:rPr>
              <a:t>? </a:t>
            </a:r>
            <a:r>
              <a:rPr lang="ko-KR" altLang="en-US" sz="2000" b="1" dirty="0">
                <a:latin typeface="+mn-ea"/>
                <a:ea typeface="+mn-ea"/>
              </a:rPr>
              <a:t>이러한 조건을 제시하기 위해서 사용하는 논리 연산자가 </a:t>
            </a:r>
            <a:r>
              <a:rPr lang="ko-KR" altLang="en-US" sz="2000" b="1" dirty="0" smtClean="0">
                <a:latin typeface="+mn-ea"/>
                <a:ea typeface="+mn-ea"/>
              </a:rPr>
              <a:t>           바로 </a:t>
            </a:r>
            <a:r>
              <a:rPr lang="en-US" altLang="ko-KR" sz="2000" b="1" dirty="0" smtClean="0">
                <a:latin typeface="+mn-ea"/>
                <a:ea typeface="+mn-ea"/>
              </a:rPr>
              <a:t>NOT 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NOT </a:t>
            </a:r>
            <a:r>
              <a:rPr lang="ko-KR" altLang="en-US" sz="2000" b="1" dirty="0">
                <a:latin typeface="+mn-ea"/>
                <a:ea typeface="+mn-ea"/>
              </a:rPr>
              <a:t>연산자는 참은 거짓으로 거짓은 참으로 즉 반대되는 논리값을 구하는 </a:t>
            </a:r>
            <a:r>
              <a:rPr lang="ko-KR" altLang="en-US" sz="2000" b="1" dirty="0" smtClean="0">
                <a:latin typeface="+mn-ea"/>
                <a:ea typeface="+mn-ea"/>
              </a:rPr>
              <a:t>   연산자임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NOT </a:t>
            </a:r>
            <a:r>
              <a:rPr lang="ko-KR" altLang="en-US" sz="2000" b="1" dirty="0">
                <a:latin typeface="+mn-ea"/>
                <a:ea typeface="+mn-ea"/>
              </a:rPr>
              <a:t>연산자가 논리값에 의해서 어떤 결과가 출력되는지를 나타내는 </a:t>
            </a:r>
            <a:r>
              <a:rPr lang="ko-KR" altLang="en-US" sz="2000" b="1" dirty="0" smtClean="0">
                <a:latin typeface="+mn-ea"/>
                <a:ea typeface="+mn-ea"/>
              </a:rPr>
              <a:t> 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85500"/>
              </p:ext>
            </p:extLst>
          </p:nvPr>
        </p:nvGraphicFramePr>
        <p:xfrm>
          <a:off x="629345" y="4149080"/>
          <a:ext cx="3505200" cy="1249363"/>
        </p:xfrm>
        <a:graphic>
          <a:graphicData uri="http://schemas.openxmlformats.org/drawingml/2006/table">
            <a:tbl>
              <a:tblPr/>
              <a:tblGrid>
                <a:gridCol w="179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</a:t>
                      </a:r>
                    </a:p>
                  </a:txBody>
                  <a:tcPr marL="17907" marR="1790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</a:txBody>
                  <a:tcPr marL="17907" marR="1790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0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2.3 NOT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조건 앞에 </a:t>
            </a:r>
            <a:r>
              <a:rPr lang="en-US" altLang="ko-KR" sz="2000" b="1" dirty="0">
                <a:latin typeface="+mn-ea"/>
                <a:ea typeface="+mn-ea"/>
              </a:rPr>
              <a:t>NOT</a:t>
            </a:r>
            <a:r>
              <a:rPr lang="ko-KR" altLang="en-US" sz="2000" b="1" dirty="0">
                <a:latin typeface="+mn-ea"/>
                <a:ea typeface="+mn-ea"/>
              </a:rPr>
              <a:t>을 붙이면 부서번호가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번이 아닌 사원들에 대해서만 검색하게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부서번호가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번이 아닌 사원의 사원이름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64841"/>
              </p:ext>
            </p:extLst>
          </p:nvPr>
        </p:nvGraphicFramePr>
        <p:xfrm>
          <a:off x="629345" y="2971800"/>
          <a:ext cx="67056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NOT DEPTNO=10;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12880"/>
              </p:ext>
            </p:extLst>
          </p:nvPr>
        </p:nvGraphicFramePr>
        <p:xfrm>
          <a:off x="629345" y="4343400"/>
          <a:ext cx="67056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DEPTNO&lt;&gt;10;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2.4 </a:t>
            </a:r>
            <a:r>
              <a:rPr lang="ko-KR" altLang="en-US" sz="2400" dirty="0" smtClean="0"/>
              <a:t>논리 </a:t>
            </a:r>
            <a:r>
              <a:rPr lang="ko-KR" altLang="en-US" sz="2400" dirty="0"/>
              <a:t>연산자의 다양한 활용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2000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3000 </a:t>
            </a:r>
            <a:r>
              <a:rPr lang="ko-KR" altLang="en-US" sz="2000" b="1" dirty="0">
                <a:latin typeface="+mn-ea"/>
                <a:ea typeface="+mn-ea"/>
              </a:rPr>
              <a:t>사이의 급여를 받는 사원을 </a:t>
            </a:r>
            <a:r>
              <a:rPr lang="ko-KR" altLang="en-US" sz="2000" b="1" dirty="0" smtClean="0">
                <a:latin typeface="+mn-ea"/>
                <a:ea typeface="+mn-ea"/>
              </a:rPr>
              <a:t>조회함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1] </a:t>
            </a:r>
            <a:r>
              <a:rPr lang="ko-KR" altLang="en-US" sz="2000" b="1" dirty="0">
                <a:latin typeface="+mn-ea"/>
                <a:ea typeface="+mn-ea"/>
              </a:rPr>
              <a:t>급여가 </a:t>
            </a:r>
            <a:r>
              <a:rPr lang="en-US" altLang="ko-KR" sz="2000" b="1" dirty="0">
                <a:latin typeface="+mn-ea"/>
                <a:ea typeface="+mn-ea"/>
              </a:rPr>
              <a:t>2000 </a:t>
            </a:r>
            <a:r>
              <a:rPr lang="ko-KR" altLang="en-US" sz="2000" b="1" dirty="0">
                <a:latin typeface="+mn-ea"/>
                <a:ea typeface="+mn-ea"/>
              </a:rPr>
              <a:t>이상 </a:t>
            </a:r>
            <a:r>
              <a:rPr lang="en-US" altLang="ko-KR" sz="2000" b="1" dirty="0">
                <a:latin typeface="+mn-ea"/>
                <a:ea typeface="+mn-ea"/>
              </a:rPr>
              <a:t>: </a:t>
            </a:r>
            <a:r>
              <a:rPr lang="en-US" altLang="ko-KR" sz="2000" b="1" smtClean="0">
                <a:latin typeface="+mn-ea"/>
                <a:ea typeface="+mn-ea"/>
              </a:rPr>
              <a:t>sal </a:t>
            </a:r>
            <a:r>
              <a:rPr lang="en-US" altLang="ko-KR" sz="2000" b="1" dirty="0">
                <a:latin typeface="+mn-ea"/>
                <a:ea typeface="+mn-ea"/>
              </a:rPr>
              <a:t>&gt;= 2000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2] </a:t>
            </a:r>
            <a:r>
              <a:rPr lang="ko-KR" altLang="en-US" sz="2000" b="1" dirty="0">
                <a:latin typeface="+mn-ea"/>
                <a:ea typeface="+mn-ea"/>
              </a:rPr>
              <a:t>급여가 </a:t>
            </a:r>
            <a:r>
              <a:rPr lang="en-US" altLang="ko-KR" sz="2000" b="1" dirty="0">
                <a:latin typeface="+mn-ea"/>
                <a:ea typeface="+mn-ea"/>
              </a:rPr>
              <a:t>3000 </a:t>
            </a:r>
            <a:r>
              <a:rPr lang="ko-KR" altLang="en-US" sz="2000" b="1" dirty="0">
                <a:latin typeface="+mn-ea"/>
                <a:ea typeface="+mn-ea"/>
              </a:rPr>
              <a:t>이하 </a:t>
            </a:r>
            <a:r>
              <a:rPr lang="en-US" altLang="ko-KR" sz="2000" b="1" dirty="0">
                <a:latin typeface="+mn-ea"/>
                <a:ea typeface="+mn-ea"/>
              </a:rPr>
              <a:t>: </a:t>
            </a:r>
            <a:r>
              <a:rPr lang="en-US" altLang="ko-KR" sz="2000" b="1" dirty="0" err="1">
                <a:latin typeface="+mn-ea"/>
                <a:ea typeface="+mn-ea"/>
              </a:rPr>
              <a:t>sal</a:t>
            </a:r>
            <a:r>
              <a:rPr lang="en-US" altLang="ko-KR" sz="2000" b="1" dirty="0">
                <a:latin typeface="+mn-ea"/>
                <a:ea typeface="+mn-ea"/>
              </a:rPr>
              <a:t> &lt;= 3000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47938" y="3011488"/>
            <a:ext cx="142875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33438" y="3582988"/>
            <a:ext cx="4643437" cy="1587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2188" y="3654425"/>
            <a:ext cx="2500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r>
              <a:rPr lang="en-US" altLang="ko-KR" sz="1400" dirty="0"/>
              <a:t>2000  </a:t>
            </a:r>
            <a:r>
              <a:rPr lang="en-US" altLang="ko-KR" sz="1400" dirty="0" smtClean="0"/>
              <a:t>       </a:t>
            </a:r>
            <a:r>
              <a:rPr lang="en-US" altLang="ko-KR" sz="1400" dirty="0"/>
              <a:t>3000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 rot="5400000" flipH="1" flipV="1">
            <a:off x="2368550" y="3403600"/>
            <a:ext cx="357188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547938" y="3225800"/>
            <a:ext cx="292893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3690144" y="3296444"/>
            <a:ext cx="5715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762000" y="3011488"/>
            <a:ext cx="32146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99700"/>
              </p:ext>
            </p:extLst>
          </p:nvPr>
        </p:nvGraphicFramePr>
        <p:xfrm>
          <a:off x="685800" y="4343400"/>
          <a:ext cx="6705600" cy="858838"/>
        </p:xfrm>
        <a:graphic>
          <a:graphicData uri="http://schemas.openxmlformats.org/drawingml/2006/table">
            <a:tbl>
              <a:tblPr/>
              <a:tblGrid>
                <a:gridCol w="6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SAL&gt;=2000 AND SAL&lt;=3000;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1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2.4 </a:t>
            </a:r>
            <a:r>
              <a:rPr lang="ko-KR" altLang="en-US" sz="2400" dirty="0" smtClean="0"/>
              <a:t>논리 </a:t>
            </a:r>
            <a:r>
              <a:rPr lang="ko-KR" altLang="en-US" sz="2400" dirty="0"/>
              <a:t>연산자의 다양한 활용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커미션이 </a:t>
            </a:r>
            <a:r>
              <a:rPr lang="en-US" altLang="ko-KR" sz="2000" b="1" dirty="0">
                <a:latin typeface="+mn-ea"/>
                <a:ea typeface="+mn-ea"/>
              </a:rPr>
              <a:t>300 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500 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1400 </a:t>
            </a:r>
            <a:r>
              <a:rPr lang="ko-KR" altLang="en-US" sz="2000" b="1" dirty="0">
                <a:latin typeface="+mn-ea"/>
                <a:ea typeface="+mn-ea"/>
              </a:rPr>
              <a:t>인 사원을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1] </a:t>
            </a:r>
            <a:r>
              <a:rPr lang="ko-KR" altLang="en-US" sz="2000" b="1" dirty="0">
                <a:latin typeface="+mn-ea"/>
                <a:ea typeface="+mn-ea"/>
              </a:rPr>
              <a:t>커미션이 </a:t>
            </a:r>
            <a:r>
              <a:rPr lang="en-US" altLang="ko-KR" sz="2000" b="1" dirty="0">
                <a:latin typeface="+mn-ea"/>
                <a:ea typeface="+mn-ea"/>
              </a:rPr>
              <a:t>300 : COMM=300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2] </a:t>
            </a:r>
            <a:r>
              <a:rPr lang="ko-KR" altLang="en-US" sz="2000" b="1" dirty="0">
                <a:latin typeface="+mn-ea"/>
                <a:ea typeface="+mn-ea"/>
              </a:rPr>
              <a:t>커미션이 </a:t>
            </a:r>
            <a:r>
              <a:rPr lang="en-US" altLang="ko-KR" sz="2000" b="1" dirty="0">
                <a:latin typeface="+mn-ea"/>
                <a:ea typeface="+mn-ea"/>
              </a:rPr>
              <a:t>500 : COMM=500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3] </a:t>
            </a:r>
            <a:r>
              <a:rPr lang="ko-KR" altLang="en-US" sz="2000" b="1" dirty="0">
                <a:latin typeface="+mn-ea"/>
                <a:ea typeface="+mn-ea"/>
              </a:rPr>
              <a:t>커미션이 </a:t>
            </a:r>
            <a:r>
              <a:rPr lang="en-US" altLang="ko-KR" sz="2000" b="1" dirty="0">
                <a:latin typeface="+mn-ea"/>
                <a:ea typeface="+mn-ea"/>
              </a:rPr>
              <a:t>1400 : COMM=1400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29342"/>
              </p:ext>
            </p:extLst>
          </p:nvPr>
        </p:nvGraphicFramePr>
        <p:xfrm>
          <a:off x="685800" y="2971800"/>
          <a:ext cx="7543800" cy="858838"/>
        </p:xfrm>
        <a:graphic>
          <a:graphicData uri="http://schemas.openxmlformats.org/drawingml/2006/table">
            <a:tbl>
              <a:tblPr/>
              <a:tblGrid>
                <a:gridCol w="6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COMM=300 OR COMM=500 OR COMM=1400;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77323072" descr="EMB000018300a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933056"/>
            <a:ext cx="77549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BETWEEN AND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2000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3000 </a:t>
            </a:r>
            <a:r>
              <a:rPr lang="ko-KR" altLang="en-US" sz="2000" b="1" dirty="0">
                <a:latin typeface="+mn-ea"/>
                <a:ea typeface="+mn-ea"/>
              </a:rPr>
              <a:t>사이의 급여를 받는 사원과 같이 특정 범위 내에 속하는 </a:t>
            </a:r>
            <a:r>
              <a:rPr lang="ko-KR" altLang="en-US" sz="2000" b="1" dirty="0" smtClean="0">
                <a:latin typeface="+mn-ea"/>
                <a:ea typeface="+mn-ea"/>
              </a:rPr>
              <a:t>       데이터인지를 </a:t>
            </a:r>
            <a:r>
              <a:rPr lang="ko-KR" altLang="en-US" sz="2000" b="1" dirty="0">
                <a:latin typeface="+mn-ea"/>
                <a:ea typeface="+mn-ea"/>
              </a:rPr>
              <a:t>알아보기 위해서 비교연산자와 논리 연산자를 결합하여 </a:t>
            </a:r>
            <a:r>
              <a:rPr lang="ko-KR" altLang="en-US" sz="2000" b="1" dirty="0" smtClean="0">
                <a:latin typeface="+mn-ea"/>
                <a:ea typeface="+mn-ea"/>
              </a:rPr>
              <a:t>         표현할 </a:t>
            </a:r>
            <a:r>
              <a:rPr lang="ko-KR" altLang="en-US" sz="2000" b="1" dirty="0">
                <a:latin typeface="+mn-ea"/>
                <a:ea typeface="+mn-ea"/>
              </a:rPr>
              <a:t>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06962"/>
              </p:ext>
            </p:extLst>
          </p:nvPr>
        </p:nvGraphicFramePr>
        <p:xfrm>
          <a:off x="641921" y="2492896"/>
          <a:ext cx="7467600" cy="858838"/>
        </p:xfrm>
        <a:graphic>
          <a:graphicData uri="http://schemas.openxmlformats.org/drawingml/2006/table">
            <a:tbl>
              <a:tblPr/>
              <a:tblGrid>
                <a:gridCol w="70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SAL&gt;=2000 AND SAL&lt;=3000;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BETWEEN AND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261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오라클에서는</a:t>
            </a:r>
            <a:r>
              <a:rPr lang="ko-KR" altLang="en-US" sz="2000" b="1" dirty="0">
                <a:latin typeface="+mn-ea"/>
                <a:ea typeface="+mn-ea"/>
              </a:rPr>
              <a:t> 특정 범위의 값을 조회하기 위해서는 </a:t>
            </a:r>
            <a:r>
              <a:rPr lang="en-US" altLang="ko-KR" sz="2000" b="1" dirty="0">
                <a:latin typeface="+mn-ea"/>
                <a:ea typeface="+mn-ea"/>
              </a:rPr>
              <a:t>BETWEEN AND </a:t>
            </a:r>
            <a:r>
              <a:rPr lang="ko-KR" altLang="en-US" sz="2000" b="1" dirty="0">
                <a:latin typeface="+mn-ea"/>
                <a:ea typeface="+mn-ea"/>
              </a:rPr>
              <a:t>연산자를 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2000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3000 </a:t>
            </a:r>
            <a:r>
              <a:rPr lang="ko-KR" altLang="en-US" sz="2000" b="1" dirty="0">
                <a:latin typeface="+mn-ea"/>
                <a:ea typeface="+mn-ea"/>
              </a:rPr>
              <a:t>사이의 급여를 받는 사원을 조회하기 위해서 </a:t>
            </a:r>
            <a:r>
              <a:rPr lang="en-US" altLang="ko-KR" sz="2000" b="1" dirty="0">
                <a:latin typeface="+mn-ea"/>
                <a:ea typeface="+mn-ea"/>
              </a:rPr>
              <a:t>BETWEEN AND </a:t>
            </a:r>
            <a:r>
              <a:rPr lang="ko-KR" altLang="en-US" sz="2000" b="1" dirty="0">
                <a:latin typeface="+mn-ea"/>
                <a:ea typeface="+mn-ea"/>
              </a:rPr>
              <a:t>연산자를 사용한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20066"/>
              </p:ext>
            </p:extLst>
          </p:nvPr>
        </p:nvGraphicFramePr>
        <p:xfrm>
          <a:off x="638001" y="1900808"/>
          <a:ext cx="7696200" cy="5920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46246"/>
              </p:ext>
            </p:extLst>
          </p:nvPr>
        </p:nvGraphicFramePr>
        <p:xfrm>
          <a:off x="638001" y="3650283"/>
          <a:ext cx="7696200" cy="8588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WHERE SAL BETWEEN 2000 AND 3000;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1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BETWEEN AND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급여가 </a:t>
            </a:r>
            <a:r>
              <a:rPr lang="en-US" altLang="ko-KR" sz="2000" b="1" dirty="0">
                <a:latin typeface="+mn-ea"/>
                <a:ea typeface="+mn-ea"/>
              </a:rPr>
              <a:t>2000 </a:t>
            </a:r>
            <a:r>
              <a:rPr lang="ko-KR" altLang="en-US" sz="2000" b="1" dirty="0">
                <a:latin typeface="+mn-ea"/>
                <a:ea typeface="+mn-ea"/>
              </a:rPr>
              <a:t>미만이거나 </a:t>
            </a:r>
            <a:r>
              <a:rPr lang="en-US" altLang="ko-KR" sz="2000" b="1" dirty="0">
                <a:latin typeface="+mn-ea"/>
                <a:ea typeface="+mn-ea"/>
              </a:rPr>
              <a:t>3000 </a:t>
            </a:r>
            <a:r>
              <a:rPr lang="ko-KR" altLang="en-US" sz="2000" b="1" dirty="0">
                <a:latin typeface="+mn-ea"/>
                <a:ea typeface="+mn-ea"/>
              </a:rPr>
              <a:t>초과인 사원을 검색하기 위해서 비교 </a:t>
            </a:r>
            <a:r>
              <a:rPr lang="ko-KR" altLang="en-US" sz="2000" b="1" dirty="0" smtClean="0">
                <a:latin typeface="+mn-ea"/>
                <a:ea typeface="+mn-ea"/>
              </a:rPr>
              <a:t> 연산자와 </a:t>
            </a: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연산자로 다음과 같이 표현할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0611"/>
              </p:ext>
            </p:extLst>
          </p:nvPr>
        </p:nvGraphicFramePr>
        <p:xfrm>
          <a:off x="629345" y="1988840"/>
          <a:ext cx="74676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SAL&lt;2000 OR SAL&gt;3000;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41327"/>
              </p:ext>
            </p:extLst>
          </p:nvPr>
        </p:nvGraphicFramePr>
        <p:xfrm>
          <a:off x="629345" y="3187403"/>
          <a:ext cx="7467600" cy="858837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 NOT BETWEEN 2000 AND 3000;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/>
              <a:t>BETWEEN AND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BETWEEN AND </a:t>
            </a:r>
            <a:r>
              <a:rPr lang="ko-KR" altLang="en-US" sz="2000" b="1" dirty="0">
                <a:latin typeface="+mn-ea"/>
                <a:ea typeface="+mn-ea"/>
              </a:rPr>
              <a:t>연산자는 </a:t>
            </a:r>
            <a:r>
              <a:rPr lang="ko-KR" altLang="en-US" sz="2000" b="1" dirty="0" smtClean="0">
                <a:latin typeface="+mn-ea"/>
                <a:ea typeface="+mn-ea"/>
              </a:rPr>
              <a:t>숫자 형뿐만 </a:t>
            </a:r>
            <a:r>
              <a:rPr lang="ko-KR" altLang="en-US" sz="2000" b="1" dirty="0">
                <a:latin typeface="+mn-ea"/>
                <a:ea typeface="+mn-ea"/>
              </a:rPr>
              <a:t>아니라 문자형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날짜 형에도 </a:t>
            </a:r>
            <a:r>
              <a:rPr lang="ko-KR" altLang="en-US" sz="2000" b="1" dirty="0">
                <a:latin typeface="+mn-ea"/>
                <a:ea typeface="+mn-ea"/>
              </a:rPr>
              <a:t>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주의할 점은 비교 대상이 되는 값을 단일 따옴표로 둘러싸야 한다는 </a:t>
            </a:r>
            <a:r>
              <a:rPr lang="ko-KR" altLang="en-US" sz="2000" b="1" dirty="0" smtClean="0">
                <a:latin typeface="+mn-ea"/>
                <a:ea typeface="+mn-ea"/>
              </a:rPr>
              <a:t>점임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1987</a:t>
            </a:r>
            <a:r>
              <a:rPr lang="ko-KR" altLang="en-US" sz="2000" b="1" dirty="0">
                <a:latin typeface="+mn-ea"/>
                <a:ea typeface="+mn-ea"/>
              </a:rPr>
              <a:t>년에 입사한 사원을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33738"/>
              </p:ext>
            </p:extLst>
          </p:nvPr>
        </p:nvGraphicFramePr>
        <p:xfrm>
          <a:off x="625153" y="2802632"/>
          <a:ext cx="7467600" cy="767308"/>
        </p:xfrm>
        <a:graphic>
          <a:graphicData uri="http://schemas.openxmlformats.org/drawingml/2006/table">
            <a:tbl>
              <a:tblPr/>
              <a:tblGrid>
                <a:gridCol w="72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94" marB="1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HIREDATE BETWEEN '1987/01/01' AND '1987/12/31';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94" marB="1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28912" descr="EMB000018300a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717032"/>
            <a:ext cx="73104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8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  <a:ea typeface="+mn-ea"/>
              </a:rPr>
              <a:t>WHERE </a:t>
            </a:r>
            <a:r>
              <a:rPr lang="ko-KR" altLang="en-US" sz="2400" dirty="0">
                <a:latin typeface="+mn-ea"/>
                <a:ea typeface="+mn-ea"/>
              </a:rPr>
              <a:t>조건과 비교 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원하는 </a:t>
            </a:r>
            <a:r>
              <a:rPr lang="ko-KR" altLang="en-US" sz="2000" b="1" dirty="0" err="1">
                <a:latin typeface="+mn-ea"/>
                <a:ea typeface="+mn-ea"/>
              </a:rPr>
              <a:t>로우만</a:t>
            </a:r>
            <a:r>
              <a:rPr lang="ko-KR" altLang="en-US" sz="2000" b="1" dirty="0">
                <a:latin typeface="+mn-ea"/>
                <a:ea typeface="+mn-ea"/>
              </a:rPr>
              <a:t> 얻으려면 다음과 같이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제한하는 조건을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문에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추가하여 </a:t>
            </a:r>
            <a:r>
              <a:rPr lang="ko-KR" altLang="en-US" sz="2000" b="1" dirty="0" smtClean="0">
                <a:latin typeface="+mn-ea"/>
                <a:ea typeface="+mn-ea"/>
              </a:rPr>
              <a:t>제시해야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조건절은</a:t>
            </a:r>
            <a:r>
              <a:rPr lang="ko-KR" altLang="en-US" sz="2000" b="1" dirty="0">
                <a:latin typeface="+mn-ea"/>
                <a:ea typeface="+mn-ea"/>
              </a:rPr>
              <a:t> 다음의 </a:t>
            </a:r>
            <a:r>
              <a:rPr lang="ko-KR" altLang="en-US" sz="2000" b="1" dirty="0" smtClean="0">
                <a:latin typeface="+mn-ea"/>
                <a:ea typeface="+mn-ea"/>
              </a:rPr>
              <a:t>세 부분으로 </a:t>
            </a:r>
            <a:r>
              <a:rPr lang="ko-KR" altLang="en-US" sz="2000" b="1" dirty="0">
                <a:latin typeface="+mn-ea"/>
                <a:ea typeface="+mn-ea"/>
              </a:rPr>
              <a:t>구성이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55972"/>
              </p:ext>
            </p:extLst>
          </p:nvPr>
        </p:nvGraphicFramePr>
        <p:xfrm>
          <a:off x="638001" y="1916832"/>
          <a:ext cx="7696200" cy="858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SELECT * [column1, column2, .. ,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table_name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WHERE </a:t>
                      </a:r>
                      <a:r>
                        <a:rPr lang="ko-KR" altLang="en-US" sz="1800" b="1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조건절</a:t>
                      </a:r>
                      <a:r>
                        <a:rPr lang="en-US" altLang="ko-KR" sz="1800" b="1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52881"/>
              </p:ext>
            </p:extLst>
          </p:nvPr>
        </p:nvGraphicFramePr>
        <p:xfrm>
          <a:off x="638001" y="3745632"/>
          <a:ext cx="7696200" cy="914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조건절의 구성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   SAL      &gt;=      3000;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①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②연산자 ③비교대상 값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IN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커미션이 </a:t>
            </a:r>
            <a:r>
              <a:rPr lang="en-US" altLang="ko-KR" sz="2000" b="1" dirty="0">
                <a:latin typeface="+mn-ea"/>
                <a:ea typeface="+mn-ea"/>
              </a:rPr>
              <a:t>300 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500 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1400 </a:t>
            </a:r>
            <a:r>
              <a:rPr lang="ko-KR" altLang="en-US" sz="2000" b="1" dirty="0">
                <a:latin typeface="+mn-ea"/>
                <a:ea typeface="+mn-ea"/>
              </a:rPr>
              <a:t>인 사원을 검색하기 위해서 다음과 같이 </a:t>
            </a:r>
            <a:r>
              <a:rPr lang="ko-KR" altLang="en-US" sz="2000" b="1" dirty="0" smtClean="0">
                <a:latin typeface="+mn-ea"/>
                <a:ea typeface="+mn-ea"/>
              </a:rPr>
              <a:t>쿼리 문을 작성함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비교 연산자와 논리 연산자 </a:t>
            </a:r>
            <a:r>
              <a:rPr lang="en-US" altLang="ko-KR" sz="2000" b="1" dirty="0">
                <a:latin typeface="+mn-ea"/>
                <a:ea typeface="+mn-ea"/>
              </a:rPr>
              <a:t>OR</a:t>
            </a:r>
            <a:r>
              <a:rPr lang="ko-KR" altLang="en-US" sz="2000" b="1" dirty="0">
                <a:latin typeface="+mn-ea"/>
                <a:ea typeface="+mn-ea"/>
              </a:rPr>
              <a:t>를 사용해야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위 예제를 보면 </a:t>
            </a: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연산자로 묶인 비교 연산자 내의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COMM 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     동일함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06305"/>
              </p:ext>
            </p:extLst>
          </p:nvPr>
        </p:nvGraphicFramePr>
        <p:xfrm>
          <a:off x="646385" y="1922090"/>
          <a:ext cx="7543800" cy="858838"/>
        </p:xfrm>
        <a:graphic>
          <a:graphicData uri="http://schemas.openxmlformats.org/drawingml/2006/table">
            <a:tbl>
              <a:tblPr/>
              <a:tblGrid>
                <a:gridCol w="70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COMM=300 OR COMM=500 OR COMM=1400;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IN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동일한 필드가 여러 개의 값 중에 하나인 경우인지를 살펴보기 위해서 </a:t>
            </a:r>
            <a:r>
              <a:rPr lang="ko-KR" altLang="en-US" sz="2000" b="1" dirty="0" smtClean="0">
                <a:latin typeface="+mn-ea"/>
                <a:ea typeface="+mn-ea"/>
              </a:rPr>
              <a:t>비교   </a:t>
            </a:r>
            <a:r>
              <a:rPr lang="ko-KR" altLang="en-US" sz="2000" b="1" dirty="0">
                <a:latin typeface="+mn-ea"/>
                <a:ea typeface="+mn-ea"/>
              </a:rPr>
              <a:t>연산자와 논리 연산자 </a:t>
            </a:r>
            <a:r>
              <a:rPr lang="en-US" altLang="ko-KR" sz="2000" b="1" dirty="0">
                <a:latin typeface="+mn-ea"/>
                <a:ea typeface="+mn-ea"/>
              </a:rPr>
              <a:t>OR</a:t>
            </a:r>
            <a:r>
              <a:rPr lang="ko-KR" altLang="en-US" sz="2000" b="1" dirty="0">
                <a:latin typeface="+mn-ea"/>
                <a:ea typeface="+mn-ea"/>
              </a:rPr>
              <a:t>를 사용하여 복잡하게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작성하지 않고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en-US" altLang="ko-KR" sz="2000" b="1" dirty="0" smtClean="0">
                <a:latin typeface="+mn-ea"/>
                <a:ea typeface="+mn-ea"/>
              </a:rPr>
              <a:t>IN </a:t>
            </a:r>
            <a:r>
              <a:rPr lang="ko-KR" altLang="en-US" sz="2000" b="1" dirty="0">
                <a:latin typeface="+mn-ea"/>
                <a:ea typeface="+mn-ea"/>
              </a:rPr>
              <a:t>연산자를 사용하여 훨씬 간단하게 표현할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필드의 값이 </a:t>
            </a:r>
            <a:r>
              <a:rPr lang="en-US" altLang="ko-KR" sz="2000" b="1" dirty="0">
                <a:latin typeface="+mn-ea"/>
                <a:ea typeface="+mn-ea"/>
              </a:rPr>
              <a:t>A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B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C </a:t>
            </a:r>
            <a:r>
              <a:rPr lang="ko-KR" altLang="en-US" sz="2000" b="1" dirty="0">
                <a:latin typeface="+mn-ea"/>
                <a:ea typeface="+mn-ea"/>
              </a:rPr>
              <a:t>중에 어느 하나만 만족하더라도 출력하도록 하는 표현을 </a:t>
            </a:r>
            <a:r>
              <a:rPr lang="en-US" altLang="ko-KR" sz="2000" b="1" dirty="0">
                <a:latin typeface="+mn-ea"/>
                <a:ea typeface="+mn-ea"/>
              </a:rPr>
              <a:t>IN </a:t>
            </a:r>
            <a:r>
              <a:rPr lang="ko-KR" altLang="en-US" sz="2000" b="1" dirty="0">
                <a:latin typeface="+mn-ea"/>
                <a:ea typeface="+mn-ea"/>
              </a:rPr>
              <a:t>연산자를 사용하여 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커미션이 </a:t>
            </a:r>
            <a:r>
              <a:rPr lang="en-US" altLang="ko-KR" sz="2000" b="1" dirty="0">
                <a:latin typeface="+mn-ea"/>
                <a:ea typeface="+mn-ea"/>
              </a:rPr>
              <a:t>300 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500 </a:t>
            </a:r>
            <a:r>
              <a:rPr lang="ko-KR" altLang="en-US" sz="2000" b="1" dirty="0">
                <a:latin typeface="+mn-ea"/>
                <a:ea typeface="+mn-ea"/>
              </a:rPr>
              <a:t>이거나 </a:t>
            </a:r>
            <a:r>
              <a:rPr lang="en-US" altLang="ko-KR" sz="2000" b="1" dirty="0">
                <a:latin typeface="+mn-ea"/>
                <a:ea typeface="+mn-ea"/>
              </a:rPr>
              <a:t>1400 </a:t>
            </a:r>
            <a:r>
              <a:rPr lang="ko-KR" altLang="en-US" sz="2000" b="1" dirty="0">
                <a:latin typeface="+mn-ea"/>
                <a:ea typeface="+mn-ea"/>
              </a:rPr>
              <a:t>인 사원을 검색하기 위해서 </a:t>
            </a:r>
            <a:r>
              <a:rPr lang="en-US" altLang="ko-KR" sz="2000" b="1" dirty="0">
                <a:latin typeface="+mn-ea"/>
                <a:ea typeface="+mn-ea"/>
              </a:rPr>
              <a:t>IN </a:t>
            </a:r>
            <a:r>
              <a:rPr lang="ko-KR" altLang="en-US" sz="2000" b="1" dirty="0">
                <a:latin typeface="+mn-ea"/>
                <a:ea typeface="+mn-ea"/>
              </a:rPr>
              <a:t>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36236"/>
              </p:ext>
            </p:extLst>
          </p:nvPr>
        </p:nvGraphicFramePr>
        <p:xfrm>
          <a:off x="629345" y="5013176"/>
          <a:ext cx="75438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 IN(300, 500, 1400);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48469"/>
              </p:ext>
            </p:extLst>
          </p:nvPr>
        </p:nvGraphicFramePr>
        <p:xfrm>
          <a:off x="629345" y="2348880"/>
          <a:ext cx="7543800" cy="49906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IN(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ko-KR" sz="2400" dirty="0"/>
              <a:t>IN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</a:t>
            </a:r>
            <a:r>
              <a:rPr lang="en-US" altLang="ko-KR" sz="2000" b="1" dirty="0">
                <a:latin typeface="+mn-ea"/>
                <a:ea typeface="+mn-ea"/>
              </a:rPr>
              <a:t>COMM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en-US" altLang="ko-KR" sz="2000" b="1" dirty="0">
                <a:latin typeface="+mn-ea"/>
                <a:ea typeface="+mn-ea"/>
              </a:rPr>
              <a:t>300, 500, 1400</a:t>
            </a:r>
            <a:r>
              <a:rPr lang="ko-KR" altLang="en-US" sz="2000" b="1" dirty="0">
                <a:latin typeface="+mn-ea"/>
                <a:ea typeface="+mn-ea"/>
              </a:rPr>
              <a:t>이 모두 아닌 사원을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&lt;&gt; </a:t>
            </a:r>
            <a:r>
              <a:rPr lang="ko-KR" altLang="en-US" sz="2000" b="1" dirty="0">
                <a:latin typeface="+mn-ea"/>
                <a:ea typeface="+mn-ea"/>
              </a:rPr>
              <a:t>연산자를 사용하여 다음과 같이 표현할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COMM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en-US" altLang="ko-KR" sz="2000" b="1" dirty="0">
                <a:latin typeface="+mn-ea"/>
                <a:ea typeface="+mn-ea"/>
              </a:rPr>
              <a:t>300, 500, 1400</a:t>
            </a:r>
            <a:r>
              <a:rPr lang="ko-KR" altLang="en-US" sz="2000" b="1" dirty="0">
                <a:latin typeface="+mn-ea"/>
                <a:ea typeface="+mn-ea"/>
              </a:rPr>
              <a:t>이 모두 아닌 사원을 </a:t>
            </a:r>
            <a:r>
              <a:rPr lang="en-US" altLang="ko-KR" sz="2000" b="1" dirty="0">
                <a:latin typeface="+mn-ea"/>
                <a:ea typeface="+mn-ea"/>
              </a:rPr>
              <a:t>NOT IN </a:t>
            </a:r>
            <a:r>
              <a:rPr lang="ko-KR" altLang="en-US" sz="2000" b="1" dirty="0">
                <a:latin typeface="+mn-ea"/>
                <a:ea typeface="+mn-ea"/>
              </a:rPr>
              <a:t>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사용하면   </a:t>
            </a:r>
            <a:r>
              <a:rPr lang="ko-KR" altLang="en-US" sz="2000" b="1" dirty="0">
                <a:latin typeface="+mn-ea"/>
                <a:ea typeface="+mn-ea"/>
              </a:rPr>
              <a:t>다음과 같이 간단하게 조회할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45631"/>
              </p:ext>
            </p:extLst>
          </p:nvPr>
        </p:nvGraphicFramePr>
        <p:xfrm>
          <a:off x="629345" y="1994099"/>
          <a:ext cx="8001000" cy="858837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COMM&lt;&gt;300 AND COMM&lt;&gt;500 AND COMM&lt;&gt;1400;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46435"/>
              </p:ext>
            </p:extLst>
          </p:nvPr>
        </p:nvGraphicFramePr>
        <p:xfrm>
          <a:off x="629345" y="4154339"/>
          <a:ext cx="8001000" cy="858837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 NOT IN(300, 500, 1400);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en-US" altLang="ko-KR" sz="2400" dirty="0"/>
              <a:t>LIKE </a:t>
            </a:r>
            <a:r>
              <a:rPr lang="ko-KR" altLang="en-US" sz="2400" dirty="0"/>
              <a:t>연산자와 와일드카드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LIKE </a:t>
            </a:r>
            <a:r>
              <a:rPr lang="ko-KR" altLang="en-US" sz="2000" b="1" dirty="0">
                <a:latin typeface="+mn-ea"/>
                <a:ea typeface="+mn-ea"/>
              </a:rPr>
              <a:t>연산자는 검색하고자 하는 값을 정확히 모를 경우에도 검색 가능하도록 하기 위해서 와일드카드와 함께 사용하여 원하는 내용을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ko-KR" altLang="en-US" sz="2000" b="1" dirty="0" smtClean="0">
                <a:latin typeface="+mn-ea"/>
                <a:ea typeface="+mn-ea"/>
              </a:rPr>
              <a:t>        </a:t>
            </a:r>
            <a:r>
              <a:rPr lang="en-US" altLang="ko-KR" sz="2000" b="1" dirty="0" smtClean="0">
                <a:latin typeface="+mn-ea"/>
                <a:ea typeface="+mn-ea"/>
              </a:rPr>
              <a:t>LIKE </a:t>
            </a:r>
            <a:r>
              <a:rPr lang="ko-KR" altLang="en-US" sz="2000" b="1" dirty="0">
                <a:latin typeface="+mn-ea"/>
                <a:ea typeface="+mn-ea"/>
              </a:rPr>
              <a:t>연산자의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LIKE </a:t>
            </a:r>
            <a:r>
              <a:rPr lang="ko-KR" altLang="en-US" sz="2000" b="1" dirty="0">
                <a:latin typeface="+mn-ea"/>
                <a:ea typeface="+mn-ea"/>
              </a:rPr>
              <a:t>다음에는 </a:t>
            </a:r>
            <a:r>
              <a:rPr lang="en-US" altLang="ko-KR" sz="2000" b="1" dirty="0">
                <a:latin typeface="+mn-ea"/>
                <a:ea typeface="+mn-ea"/>
              </a:rPr>
              <a:t>pattern</a:t>
            </a:r>
            <a:r>
              <a:rPr lang="ko-KR" altLang="en-US" sz="2000" b="1" dirty="0">
                <a:latin typeface="+mn-ea"/>
                <a:ea typeface="+mn-ea"/>
              </a:rPr>
              <a:t>을 기술해야 하는데 </a:t>
            </a:r>
            <a:r>
              <a:rPr lang="en-US" altLang="ko-KR" sz="2000" b="1" dirty="0">
                <a:latin typeface="+mn-ea"/>
                <a:ea typeface="+mn-ea"/>
              </a:rPr>
              <a:t>pattern</a:t>
            </a:r>
            <a:r>
              <a:rPr lang="ko-KR" altLang="en-US" sz="2000" b="1" dirty="0">
                <a:latin typeface="+mn-ea"/>
                <a:ea typeface="+mn-ea"/>
              </a:rPr>
              <a:t>에 다음과 같이 두 가지 </a:t>
            </a:r>
            <a:r>
              <a:rPr lang="ko-KR" altLang="en-US" sz="2000" b="1" dirty="0" smtClean="0">
                <a:latin typeface="+mn-ea"/>
                <a:ea typeface="+mn-ea"/>
              </a:rPr>
              <a:t>   와일드카드가 사용됨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8096"/>
              </p:ext>
            </p:extLst>
          </p:nvPr>
        </p:nvGraphicFramePr>
        <p:xfrm>
          <a:off x="629345" y="2286000"/>
          <a:ext cx="8001000" cy="49906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LIKE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95742"/>
              </p:ext>
            </p:extLst>
          </p:nvPr>
        </p:nvGraphicFramePr>
        <p:xfrm>
          <a:off x="629345" y="4165074"/>
          <a:ext cx="7848600" cy="142416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와일드카드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의미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</a:t>
                      </a:r>
                      <a:endParaRPr 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문자가 없거나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탕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하나 이상의 문자가 어떤 값이 와도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상관없음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_ </a:t>
                      </a:r>
                      <a:endParaRPr 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하나의 문자가 어떤 값이 와도 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바탕"/>
                        </a:rPr>
                        <a:t>상관없음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5.1 </a:t>
            </a:r>
            <a:r>
              <a:rPr lang="ko-KR" altLang="en-US" sz="2400" dirty="0"/>
              <a:t>와일드카드</a:t>
            </a:r>
            <a:r>
              <a:rPr lang="en-US" altLang="ko-KR" sz="2400" dirty="0"/>
              <a:t>(%) </a:t>
            </a:r>
            <a:r>
              <a:rPr lang="ko-KR" altLang="en-US" sz="2400" dirty="0"/>
              <a:t>사용하기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찾으려는 이름이 </a:t>
            </a:r>
            <a:r>
              <a:rPr lang="en-US" altLang="ko-KR" sz="2000" b="1" dirty="0">
                <a:latin typeface="+mn-ea"/>
                <a:ea typeface="+mn-ea"/>
              </a:rPr>
              <a:t>F</a:t>
            </a:r>
            <a:r>
              <a:rPr lang="ko-KR" altLang="en-US" sz="2000" b="1" dirty="0">
                <a:latin typeface="+mn-ea"/>
                <a:ea typeface="+mn-ea"/>
              </a:rPr>
              <a:t>로 시작 하는 것은 알지만 그 뒤의 문자는 모를 경우 </a:t>
            </a:r>
            <a:r>
              <a:rPr lang="ko-KR" altLang="en-US" sz="2000" b="1" dirty="0" smtClean="0">
                <a:latin typeface="+mn-ea"/>
                <a:ea typeface="+mn-ea"/>
              </a:rPr>
              <a:t>          </a:t>
            </a:r>
            <a:r>
              <a:rPr lang="en-US" altLang="ko-KR" sz="2000" b="1" dirty="0" err="1" smtClean="0">
                <a:latin typeface="+mn-ea"/>
                <a:ea typeface="+mn-ea"/>
              </a:rPr>
              <a:t>ename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= 'F'</a:t>
            </a:r>
            <a:r>
              <a:rPr lang="ko-KR" altLang="en-US" sz="2000" b="1" dirty="0">
                <a:latin typeface="+mn-ea"/>
                <a:ea typeface="+mn-ea"/>
              </a:rPr>
              <a:t>로 검색하게 되면 될까요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>
                <a:latin typeface="+mn-ea"/>
                <a:ea typeface="+mn-ea"/>
              </a:rPr>
              <a:t>ename</a:t>
            </a:r>
            <a:r>
              <a:rPr lang="en-US" altLang="ko-KR" sz="2000" b="1" dirty="0">
                <a:latin typeface="+mn-ea"/>
                <a:ea typeface="+mn-ea"/>
              </a:rPr>
              <a:t> = 'F' </a:t>
            </a:r>
            <a:r>
              <a:rPr lang="ko-KR" altLang="en-US" sz="2000" b="1" dirty="0">
                <a:latin typeface="+mn-ea"/>
                <a:ea typeface="+mn-ea"/>
              </a:rPr>
              <a:t>표현은 이름이 정확히 </a:t>
            </a:r>
            <a:r>
              <a:rPr lang="en-US" altLang="ko-KR" sz="2000" b="1" dirty="0">
                <a:latin typeface="+mn-ea"/>
                <a:ea typeface="+mn-ea"/>
              </a:rPr>
              <a:t>F</a:t>
            </a:r>
            <a:r>
              <a:rPr lang="ko-KR" altLang="en-US" sz="2000" b="1" dirty="0">
                <a:latin typeface="+mn-ea"/>
                <a:ea typeface="+mn-ea"/>
              </a:rPr>
              <a:t>인 사람만을 검색하겠다는 </a:t>
            </a:r>
            <a:r>
              <a:rPr lang="ko-KR" altLang="en-US" sz="2000" b="1" dirty="0" smtClean="0">
                <a:latin typeface="+mn-ea"/>
                <a:ea typeface="+mn-ea"/>
              </a:rPr>
              <a:t>의미이기에   </a:t>
            </a:r>
            <a:r>
              <a:rPr lang="ko-KR" altLang="en-US" sz="2000" b="1" dirty="0">
                <a:latin typeface="+mn-ea"/>
                <a:ea typeface="+mn-ea"/>
              </a:rPr>
              <a:t>이름이 </a:t>
            </a:r>
            <a:r>
              <a:rPr lang="en-US" altLang="ko-KR" sz="2000" b="1" dirty="0">
                <a:latin typeface="+mn-ea"/>
                <a:ea typeface="+mn-ea"/>
              </a:rPr>
              <a:t>'F' </a:t>
            </a:r>
            <a:r>
              <a:rPr lang="ko-KR" altLang="en-US" sz="2000" b="1" dirty="0">
                <a:latin typeface="+mn-ea"/>
                <a:ea typeface="+mn-ea"/>
              </a:rPr>
              <a:t>로 시작하는 사원을 검색하지 </a:t>
            </a:r>
            <a:r>
              <a:rPr lang="ko-KR" altLang="en-US" sz="2000" b="1" dirty="0" smtClean="0">
                <a:latin typeface="+mn-ea"/>
                <a:ea typeface="+mn-ea"/>
              </a:rPr>
              <a:t>못함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검색하고자 하는 값을 정확히 모를 경우 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특정 문자 포함되기만 하고 </a:t>
            </a:r>
            <a:r>
              <a:rPr lang="ko-KR" altLang="en-US" sz="2000" b="1" dirty="0" smtClean="0">
                <a:latin typeface="+mn-ea"/>
                <a:ea typeface="+mn-ea"/>
              </a:rPr>
              <a:t>          그 </a:t>
            </a:r>
            <a:r>
              <a:rPr lang="ko-KR" altLang="en-US" sz="2000" b="1" dirty="0">
                <a:latin typeface="+mn-ea"/>
                <a:ea typeface="+mn-ea"/>
              </a:rPr>
              <a:t>이전이나 이후에 어떤 문자가 몇 개가 오든지 상관없다는 의미를 표현하기 위해서는 </a:t>
            </a:r>
            <a:r>
              <a:rPr lang="en-US" altLang="ko-KR" sz="2000" b="1" dirty="0">
                <a:latin typeface="+mn-ea"/>
                <a:ea typeface="+mn-ea"/>
              </a:rPr>
              <a:t>LIKE </a:t>
            </a:r>
            <a:r>
              <a:rPr lang="ko-KR" altLang="en-US" sz="2000" b="1" dirty="0">
                <a:latin typeface="+mn-ea"/>
                <a:ea typeface="+mn-ea"/>
              </a:rPr>
              <a:t>연산자와 함께 </a:t>
            </a:r>
            <a:r>
              <a:rPr lang="en-US" altLang="ko-KR" sz="2000" b="1" dirty="0">
                <a:latin typeface="+mn-ea"/>
                <a:ea typeface="+mn-ea"/>
              </a:rPr>
              <a:t>%</a:t>
            </a:r>
            <a:r>
              <a:rPr lang="ko-KR" altLang="en-US" sz="2000" b="1" dirty="0">
                <a:latin typeface="+mn-ea"/>
                <a:ea typeface="+mn-ea"/>
              </a:rPr>
              <a:t>를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06181"/>
              </p:ext>
            </p:extLst>
          </p:nvPr>
        </p:nvGraphicFramePr>
        <p:xfrm>
          <a:off x="629345" y="4398963"/>
          <a:ext cx="8001000" cy="858837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ENAME LIKE 'F%';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5.1 </a:t>
            </a:r>
            <a:r>
              <a:rPr lang="ko-KR" altLang="en-US" sz="2400" dirty="0"/>
              <a:t>와일드카드</a:t>
            </a:r>
            <a:r>
              <a:rPr lang="en-US" altLang="ko-KR" sz="2400" dirty="0"/>
              <a:t>(%) </a:t>
            </a:r>
            <a:r>
              <a:rPr lang="ko-KR" altLang="en-US" sz="2400" dirty="0"/>
              <a:t>사용하기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이름 중 </a:t>
            </a:r>
            <a:r>
              <a:rPr lang="en-US" altLang="ko-KR" sz="2000" b="1" dirty="0">
                <a:latin typeface="+mn-ea"/>
                <a:ea typeface="+mn-ea"/>
              </a:rPr>
              <a:t>A</a:t>
            </a:r>
            <a:r>
              <a:rPr lang="ko-KR" altLang="en-US" sz="2000" b="1" dirty="0">
                <a:latin typeface="+mn-ea"/>
                <a:ea typeface="+mn-ea"/>
              </a:rPr>
              <a:t>를 포함하는 사원을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 </a:t>
            </a:r>
            <a:r>
              <a:rPr lang="en-US" altLang="ko-KR" sz="2000" b="1" dirty="0">
                <a:latin typeface="+mn-ea"/>
                <a:ea typeface="+mn-ea"/>
              </a:rPr>
              <a:t>A </a:t>
            </a:r>
            <a:r>
              <a:rPr lang="ko-KR" altLang="en-US" sz="2000" b="1" dirty="0">
                <a:latin typeface="+mn-ea"/>
                <a:ea typeface="+mn-ea"/>
              </a:rPr>
              <a:t>앞뒤에 </a:t>
            </a:r>
            <a:r>
              <a:rPr lang="en-US" altLang="ko-KR" sz="2000" b="1" dirty="0">
                <a:latin typeface="+mn-ea"/>
                <a:ea typeface="+mn-ea"/>
              </a:rPr>
              <a:t>%</a:t>
            </a:r>
            <a:r>
              <a:rPr lang="ko-KR" altLang="en-US" sz="2000" b="1" dirty="0">
                <a:latin typeface="+mn-ea"/>
                <a:ea typeface="+mn-ea"/>
              </a:rPr>
              <a:t>를 기술하면 문자열 중간에 </a:t>
            </a:r>
            <a:r>
              <a:rPr lang="en-US" altLang="ko-KR" sz="2000" b="1" dirty="0">
                <a:latin typeface="+mn-ea"/>
                <a:ea typeface="+mn-ea"/>
              </a:rPr>
              <a:t>A </a:t>
            </a:r>
            <a:r>
              <a:rPr lang="ko-KR" altLang="en-US" sz="2000" b="1" dirty="0">
                <a:latin typeface="+mn-ea"/>
                <a:ea typeface="+mn-ea"/>
              </a:rPr>
              <a:t>문자만 있으면 앞뒤에 어떤 </a:t>
            </a:r>
            <a:r>
              <a:rPr lang="ko-KR" altLang="en-US" sz="2000" b="1" dirty="0" smtClean="0">
                <a:latin typeface="+mn-ea"/>
                <a:ea typeface="+mn-ea"/>
              </a:rPr>
              <a:t>   문자열이 </a:t>
            </a:r>
            <a:r>
              <a:rPr lang="ko-KR" altLang="en-US" sz="2000" b="1" dirty="0">
                <a:latin typeface="+mn-ea"/>
                <a:ea typeface="+mn-ea"/>
              </a:rPr>
              <a:t>몇 개가 오든 상관없이 </a:t>
            </a:r>
            <a:r>
              <a:rPr lang="ko-KR" altLang="en-US" sz="2000" b="1" dirty="0" smtClean="0">
                <a:latin typeface="+mn-ea"/>
                <a:ea typeface="+mn-ea"/>
              </a:rPr>
              <a:t>찾음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40025"/>
              </p:ext>
            </p:extLst>
          </p:nvPr>
        </p:nvGraphicFramePr>
        <p:xfrm>
          <a:off x="629345" y="2493963"/>
          <a:ext cx="8001000" cy="858837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ENAME LIKE '%A%';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7330192" descr="EMB000018300b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505200"/>
            <a:ext cx="540067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5.1 </a:t>
            </a:r>
            <a:r>
              <a:rPr lang="ko-KR" altLang="en-US" sz="2400" dirty="0"/>
              <a:t>와일드카드</a:t>
            </a:r>
            <a:r>
              <a:rPr lang="en-US" altLang="ko-KR" sz="2400" dirty="0"/>
              <a:t>(%) </a:t>
            </a:r>
            <a:r>
              <a:rPr lang="ko-KR" altLang="en-US" sz="2400" dirty="0"/>
              <a:t>사용하기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문자열의 앞에 어떤 문자열이 몇 개가 오든 상관없이 </a:t>
            </a:r>
            <a:r>
              <a:rPr lang="en-US" altLang="ko-KR" sz="2000" b="1" dirty="0">
                <a:latin typeface="+mn-ea"/>
                <a:ea typeface="+mn-ea"/>
              </a:rPr>
              <a:t>N</a:t>
            </a:r>
            <a:r>
              <a:rPr lang="ko-KR" altLang="en-US" sz="2000" b="1" dirty="0">
                <a:latin typeface="+mn-ea"/>
                <a:ea typeface="+mn-ea"/>
              </a:rPr>
              <a:t>으로 끝나는 데이터를 </a:t>
            </a:r>
            <a:r>
              <a:rPr lang="ko-KR" altLang="en-US" sz="2000" b="1" dirty="0" smtClean="0">
                <a:latin typeface="+mn-ea"/>
                <a:ea typeface="+mn-ea"/>
              </a:rPr>
              <a:t>찾음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17678"/>
              </p:ext>
            </p:extLst>
          </p:nvPr>
        </p:nvGraphicFramePr>
        <p:xfrm>
          <a:off x="629345" y="1981200"/>
          <a:ext cx="80010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ENAME LIKE '%N';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6912" descr="EMB000018300b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24200"/>
            <a:ext cx="6915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5.2 </a:t>
            </a:r>
            <a:r>
              <a:rPr lang="ko-KR" altLang="en-US" sz="2400" dirty="0"/>
              <a:t>와일드카드</a:t>
            </a:r>
            <a:r>
              <a:rPr lang="en-US" altLang="ko-KR" sz="2400" dirty="0"/>
              <a:t>(_) </a:t>
            </a:r>
            <a:r>
              <a:rPr lang="ko-KR" altLang="en-US" sz="2400" dirty="0"/>
              <a:t>사용하기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_ </a:t>
            </a:r>
            <a:r>
              <a:rPr lang="ko-KR" altLang="en-US" sz="2000" b="1" dirty="0">
                <a:latin typeface="+mn-ea"/>
                <a:ea typeface="+mn-ea"/>
              </a:rPr>
              <a:t>역시 </a:t>
            </a:r>
            <a:r>
              <a:rPr lang="en-US" altLang="ko-KR" sz="2000" b="1" dirty="0">
                <a:latin typeface="+mn-ea"/>
                <a:ea typeface="+mn-ea"/>
              </a:rPr>
              <a:t>%</a:t>
            </a:r>
            <a:r>
              <a:rPr lang="ko-KR" altLang="en-US" sz="2000" b="1" dirty="0">
                <a:latin typeface="+mn-ea"/>
                <a:ea typeface="+mn-ea"/>
              </a:rPr>
              <a:t>와 마찬가지로 어떤 문자가 오든 상관없다는 의미로 사용되는 </a:t>
            </a:r>
            <a:r>
              <a:rPr lang="ko-KR" altLang="en-US" sz="2000" b="1" dirty="0" smtClean="0">
                <a:latin typeface="+mn-ea"/>
                <a:ea typeface="+mn-ea"/>
              </a:rPr>
              <a:t>         와일드카드임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차이점은 </a:t>
            </a:r>
            <a:r>
              <a:rPr lang="en-US" altLang="ko-KR" sz="2000" b="1" dirty="0">
                <a:latin typeface="+mn-ea"/>
                <a:ea typeface="+mn-ea"/>
              </a:rPr>
              <a:t>%</a:t>
            </a:r>
            <a:r>
              <a:rPr lang="ko-KR" altLang="en-US" sz="2000" b="1" dirty="0">
                <a:latin typeface="+mn-ea"/>
                <a:ea typeface="+mn-ea"/>
              </a:rPr>
              <a:t>는 몇 개의 문자가 오든 상관없지만 </a:t>
            </a:r>
            <a:r>
              <a:rPr lang="en-US" altLang="ko-KR" sz="2000" b="1" dirty="0">
                <a:latin typeface="+mn-ea"/>
                <a:ea typeface="+mn-ea"/>
              </a:rPr>
              <a:t>_ </a:t>
            </a:r>
            <a:r>
              <a:rPr lang="ko-KR" altLang="en-US" sz="2000" b="1" dirty="0">
                <a:latin typeface="+mn-ea"/>
                <a:ea typeface="+mn-ea"/>
              </a:rPr>
              <a:t>는 단 한 문자에 대해서만 </a:t>
            </a:r>
            <a:r>
              <a:rPr lang="ko-KR" altLang="en-US" sz="2000" b="1" dirty="0" smtClean="0">
                <a:latin typeface="+mn-ea"/>
                <a:ea typeface="+mn-ea"/>
              </a:rPr>
              <a:t>    와일드카드 </a:t>
            </a:r>
            <a:r>
              <a:rPr lang="ko-KR" altLang="en-US" sz="2000" b="1" dirty="0">
                <a:latin typeface="+mn-ea"/>
                <a:ea typeface="+mn-ea"/>
              </a:rPr>
              <a:t>역할을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이름의 두 번째 글자가 </a:t>
            </a:r>
            <a:r>
              <a:rPr lang="en-US" altLang="ko-KR" sz="2000" b="1" dirty="0">
                <a:latin typeface="+mn-ea"/>
                <a:ea typeface="+mn-ea"/>
              </a:rPr>
              <a:t>A</a:t>
            </a:r>
            <a:r>
              <a:rPr lang="ko-KR" altLang="en-US" sz="2000" b="1" dirty="0">
                <a:latin typeface="+mn-ea"/>
                <a:ea typeface="+mn-ea"/>
              </a:rPr>
              <a:t>인 사원을 찾는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17010"/>
              </p:ext>
            </p:extLst>
          </p:nvPr>
        </p:nvGraphicFramePr>
        <p:xfrm>
          <a:off x="621233" y="3284984"/>
          <a:ext cx="8001000" cy="858837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ENAME LIKE '_A%';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29792" descr="EMB000018300b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296221"/>
            <a:ext cx="6477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2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5.2 </a:t>
            </a:r>
            <a:r>
              <a:rPr lang="ko-KR" altLang="en-US" sz="2400" dirty="0"/>
              <a:t>와일드카드</a:t>
            </a:r>
            <a:r>
              <a:rPr lang="en-US" altLang="ko-KR" sz="2400" dirty="0"/>
              <a:t>(_) </a:t>
            </a:r>
            <a:r>
              <a:rPr lang="ko-KR" altLang="en-US" sz="2400" dirty="0"/>
              <a:t>사용하기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세 번째 글자가 </a:t>
            </a:r>
            <a:r>
              <a:rPr lang="en-US" altLang="ko-KR" sz="2000" b="1" dirty="0">
                <a:latin typeface="+mn-ea"/>
                <a:ea typeface="+mn-ea"/>
              </a:rPr>
              <a:t>A</a:t>
            </a:r>
            <a:r>
              <a:rPr lang="ko-KR" altLang="en-US" sz="2000" b="1" dirty="0">
                <a:latin typeface="+mn-ea"/>
                <a:ea typeface="+mn-ea"/>
              </a:rPr>
              <a:t>인 자료를 검색하려면 </a:t>
            </a:r>
            <a:r>
              <a:rPr lang="en-US" altLang="ko-KR" sz="2000" b="1" dirty="0">
                <a:latin typeface="+mn-ea"/>
                <a:ea typeface="+mn-ea"/>
              </a:rPr>
              <a:t>__A%</a:t>
            </a:r>
            <a:r>
              <a:rPr lang="ko-KR" altLang="en-US" sz="2000" b="1" dirty="0">
                <a:latin typeface="+mn-ea"/>
                <a:ea typeface="+mn-ea"/>
              </a:rPr>
              <a:t>처럼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65747"/>
              </p:ext>
            </p:extLst>
          </p:nvPr>
        </p:nvGraphicFramePr>
        <p:xfrm>
          <a:off x="621233" y="1628800"/>
          <a:ext cx="8001000" cy="858838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ENAME LIKE '_ _A%';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24032" descr="EMB000018300b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771800"/>
            <a:ext cx="6934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3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5.3 </a:t>
            </a:r>
            <a:r>
              <a:rPr lang="en-US" altLang="ko-KR" sz="2400" dirty="0"/>
              <a:t>NOT LIKE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이름에 </a:t>
            </a:r>
            <a:r>
              <a:rPr lang="en-US" altLang="ko-KR" sz="2000" b="1" dirty="0">
                <a:latin typeface="+mn-ea"/>
                <a:ea typeface="+mn-ea"/>
              </a:rPr>
              <a:t>A</a:t>
            </a:r>
            <a:r>
              <a:rPr lang="ko-KR" altLang="en-US" sz="2000" b="1" dirty="0">
                <a:latin typeface="+mn-ea"/>
                <a:ea typeface="+mn-ea"/>
              </a:rPr>
              <a:t>를 포함하지 않은 사람만을 검색하려고 할 경우에 </a:t>
            </a:r>
            <a:r>
              <a:rPr lang="en-US" altLang="ko-KR" sz="2000" b="1" dirty="0">
                <a:latin typeface="+mn-ea"/>
                <a:ea typeface="+mn-ea"/>
              </a:rPr>
              <a:t>NOT LIKE </a:t>
            </a:r>
            <a:r>
              <a:rPr lang="ko-KR" altLang="en-US" sz="2000" b="1" dirty="0">
                <a:latin typeface="+mn-ea"/>
                <a:ea typeface="+mn-ea"/>
              </a:rPr>
              <a:t>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88542"/>
              </p:ext>
            </p:extLst>
          </p:nvPr>
        </p:nvGraphicFramePr>
        <p:xfrm>
          <a:off x="621233" y="1772816"/>
          <a:ext cx="8001000" cy="858838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ENAME NOT LIKE '%A%';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77325472" descr="EMB000018300b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839616"/>
            <a:ext cx="69342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1.1 </a:t>
            </a:r>
            <a:r>
              <a:rPr lang="ko-KR" altLang="en-US" sz="2400" dirty="0"/>
              <a:t>비교 연산자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22063"/>
              </p:ext>
            </p:extLst>
          </p:nvPr>
        </p:nvGraphicFramePr>
        <p:xfrm>
          <a:off x="609600" y="986431"/>
          <a:ext cx="8153400" cy="5322889"/>
        </p:xfrm>
        <a:graphic>
          <a:graphicData uri="http://schemas.openxmlformats.org/drawingml/2006/table">
            <a:tbl>
              <a:tblPr/>
              <a:tblGrid>
                <a:gridCol w="131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 미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 제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같다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EMPNO, ENAME, SAL FROM EMP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SAL=3000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보다 크다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EMPNO, ENAME, SAL FROM EMP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SAL&gt;3000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보다 작다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EMPNO, ENAME, SAL FROM EMP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SAL&lt;3000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&gt;=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보다 크거나 같다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EMPNO, ENAME, SAL FROM EMP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SAL&gt;=3000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보다 작거나 같다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EMPNO, ENAME, SAL FROM EMP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SAL&lt;=3000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&lt;&gt;, !=, ^=</a:t>
                      </a:r>
                    </a:p>
                  </a:txBody>
                  <a:tcPr marL="17907" marR="17907" marT="17908" marB="17908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다르다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EMPNO, ENAME, SAL FROM EMP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SAL&lt;&gt;3000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en-US" altLang="ko-KR" sz="2400" dirty="0" smtClean="0"/>
              <a:t>NULL</a:t>
            </a:r>
            <a:r>
              <a:rPr lang="ko-KR" altLang="en-US" sz="2400" dirty="0"/>
              <a:t>을 위한 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테이블의 커미션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널이 저장되어 있으므로 </a:t>
            </a:r>
            <a:r>
              <a:rPr lang="en-US" altLang="ko-KR" sz="2000" b="1" dirty="0">
                <a:latin typeface="+mn-ea"/>
                <a:ea typeface="+mn-ea"/>
              </a:rPr>
              <a:t>= </a:t>
            </a:r>
            <a:r>
              <a:rPr lang="ko-KR" altLang="en-US" sz="2000" b="1" dirty="0">
                <a:latin typeface="+mn-ea"/>
                <a:ea typeface="+mn-ea"/>
              </a:rPr>
              <a:t>연산자로 커미션을 </a:t>
            </a:r>
            <a:r>
              <a:rPr lang="ko-KR" altLang="en-US" sz="2000" b="1" dirty="0" smtClean="0">
                <a:latin typeface="+mn-ea"/>
                <a:ea typeface="+mn-ea"/>
              </a:rPr>
              <a:t> 받지 </a:t>
            </a:r>
            <a:r>
              <a:rPr lang="ko-KR" altLang="en-US" sz="2000" b="1" dirty="0">
                <a:latin typeface="+mn-ea"/>
                <a:ea typeface="+mn-ea"/>
              </a:rPr>
              <a:t>않는 사원에 대한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값을 가진 데이터와 비교 연산한 결과는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왜냐하면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이 저장되어 있는 경우에는 </a:t>
            </a:r>
            <a:r>
              <a:rPr lang="en-US" altLang="ko-KR" sz="2000" b="1" dirty="0">
                <a:latin typeface="+mn-ea"/>
                <a:ea typeface="+mn-ea"/>
              </a:rPr>
              <a:t>= </a:t>
            </a:r>
            <a:r>
              <a:rPr lang="ko-KR" altLang="en-US" sz="2000" b="1" dirty="0">
                <a:latin typeface="+mn-ea"/>
                <a:ea typeface="+mn-ea"/>
              </a:rPr>
              <a:t>연산자로 판단할 수 없기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89112"/>
              </p:ext>
            </p:extLst>
          </p:nvPr>
        </p:nvGraphicFramePr>
        <p:xfrm>
          <a:off x="621233" y="1772816"/>
          <a:ext cx="8001000" cy="858838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COMM=NULL;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77330432" descr="EMB000018300b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717032"/>
            <a:ext cx="7315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6.1 IS NULL</a:t>
            </a:r>
            <a:r>
              <a:rPr lang="ko-KR" altLang="en-US" sz="2400" dirty="0"/>
              <a:t>과 </a:t>
            </a:r>
            <a:r>
              <a:rPr lang="en-US" altLang="ko-KR" sz="2400" dirty="0"/>
              <a:t>IS NOT NULL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어떤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모르는 값과 같다</a:t>
            </a:r>
            <a:r>
              <a:rPr lang="en-US" altLang="ko-KR" sz="2000" b="1" dirty="0">
                <a:latin typeface="+mn-ea"/>
                <a:ea typeface="+mn-ea"/>
              </a:rPr>
              <a:t>(=)</a:t>
            </a:r>
            <a:r>
              <a:rPr lang="ko-KR" altLang="en-US" sz="2000" b="1" dirty="0">
                <a:latin typeface="+mn-ea"/>
                <a:ea typeface="+mn-ea"/>
              </a:rPr>
              <a:t>라는 것은 의미상으로 말이 </a:t>
            </a:r>
            <a:r>
              <a:rPr lang="ko-KR" altLang="en-US" sz="2000" b="1" dirty="0" smtClean="0">
                <a:latin typeface="+mn-ea"/>
                <a:ea typeface="+mn-ea"/>
              </a:rPr>
              <a:t>          되지 않기 </a:t>
            </a:r>
            <a:r>
              <a:rPr lang="ko-KR" altLang="en-US" sz="2000" b="1" dirty="0">
                <a:latin typeface="+mn-ea"/>
                <a:ea typeface="+mn-ea"/>
              </a:rPr>
              <a:t>때문에 </a:t>
            </a:r>
            <a:r>
              <a:rPr lang="en-US" altLang="ko-KR" sz="2000" b="1" dirty="0">
                <a:latin typeface="+mn-ea"/>
                <a:ea typeface="+mn-ea"/>
              </a:rPr>
              <a:t>= </a:t>
            </a:r>
            <a:r>
              <a:rPr lang="ko-KR" altLang="en-US" sz="2000" b="1" dirty="0">
                <a:latin typeface="+mn-ea"/>
                <a:ea typeface="+mn-ea"/>
              </a:rPr>
              <a:t>대신 </a:t>
            </a:r>
            <a:r>
              <a:rPr lang="en-US" altLang="ko-KR" sz="2000" b="1" dirty="0">
                <a:latin typeface="+mn-ea"/>
                <a:ea typeface="+mn-ea"/>
              </a:rPr>
              <a:t>IS NULL </a:t>
            </a:r>
            <a:r>
              <a:rPr lang="ko-KR" altLang="en-US" sz="2000" b="1" dirty="0">
                <a:latin typeface="+mn-ea"/>
                <a:ea typeface="+mn-ea"/>
              </a:rPr>
              <a:t>연산자를 사용해야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IS NULL </a:t>
            </a:r>
            <a:r>
              <a:rPr lang="ko-KR" altLang="en-US" sz="2000" b="1" dirty="0">
                <a:latin typeface="+mn-ea"/>
                <a:ea typeface="+mn-ea"/>
              </a:rPr>
              <a:t>연산자 역시 </a:t>
            </a:r>
            <a:r>
              <a:rPr lang="ko-KR" altLang="en-US" sz="2000" b="1" dirty="0" err="1">
                <a:latin typeface="+mn-ea"/>
                <a:ea typeface="+mn-ea"/>
              </a:rPr>
              <a:t>조건절에</a:t>
            </a:r>
            <a:r>
              <a:rPr lang="ko-KR" altLang="en-US" sz="2000" b="1" dirty="0">
                <a:latin typeface="+mn-ea"/>
                <a:ea typeface="+mn-ea"/>
              </a:rPr>
              <a:t> 사용되면 대상 </a:t>
            </a:r>
            <a:r>
              <a:rPr lang="ko-KR" altLang="en-US" sz="2000" b="1" dirty="0" err="1">
                <a:latin typeface="+mn-ea"/>
                <a:ea typeface="+mn-ea"/>
              </a:rPr>
              <a:t>컬럼과</a:t>
            </a:r>
            <a:r>
              <a:rPr lang="ko-KR" altLang="en-US" sz="2000" b="1" dirty="0">
                <a:latin typeface="+mn-ea"/>
                <a:ea typeface="+mn-ea"/>
              </a:rPr>
              <a:t> 연산자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비교할 값 </a:t>
            </a:r>
            <a:r>
              <a:rPr lang="ko-KR" altLang="en-US" sz="2000" b="1" dirty="0" smtClean="0">
                <a:latin typeface="+mn-ea"/>
                <a:ea typeface="+mn-ea"/>
              </a:rPr>
              <a:t>      </a:t>
            </a:r>
            <a:r>
              <a:rPr lang="ko-KR" altLang="en-US" sz="2000" b="1" dirty="0" err="1" smtClean="0">
                <a:latin typeface="+mn-ea"/>
                <a:ea typeface="+mn-ea"/>
              </a:rPr>
              <a:t>세부분으로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구성되어야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</a:t>
            </a:r>
            <a:r>
              <a:rPr lang="en-US" altLang="ko-KR" sz="2000" b="1" dirty="0">
                <a:latin typeface="+mn-ea"/>
                <a:ea typeface="+mn-ea"/>
              </a:rPr>
              <a:t>IS NULL </a:t>
            </a:r>
            <a:r>
              <a:rPr lang="ko-KR" altLang="en-US" sz="2000" b="1" dirty="0">
                <a:latin typeface="+mn-ea"/>
                <a:ea typeface="+mn-ea"/>
              </a:rPr>
              <a:t>연산자를 사용하여 커미션을 받지 않는 사원을 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53054"/>
              </p:ext>
            </p:extLst>
          </p:nvPr>
        </p:nvGraphicFramePr>
        <p:xfrm>
          <a:off x="629345" y="2785920"/>
          <a:ext cx="8001000" cy="49906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대상컬럼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NULL(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비교값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7907" marR="17907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29092"/>
              </p:ext>
            </p:extLst>
          </p:nvPr>
        </p:nvGraphicFramePr>
        <p:xfrm>
          <a:off x="629345" y="4154338"/>
          <a:ext cx="8001000" cy="85883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 IS NULL;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6.1 IS NULL</a:t>
            </a:r>
            <a:r>
              <a:rPr lang="ko-KR" altLang="en-US" sz="2400" dirty="0"/>
              <a:t>과 </a:t>
            </a:r>
            <a:r>
              <a:rPr lang="en-US" altLang="ko-KR" sz="2400" dirty="0"/>
              <a:t>IS NOT NULL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커미션을 </a:t>
            </a:r>
            <a:r>
              <a:rPr lang="ko-KR" altLang="en-US" sz="2000" b="1" dirty="0">
                <a:latin typeface="+mn-ea"/>
                <a:ea typeface="+mn-ea"/>
              </a:rPr>
              <a:t>받는 사원에 대해 </a:t>
            </a:r>
            <a:r>
              <a:rPr lang="ko-KR" altLang="en-US" sz="2000" b="1" dirty="0" smtClean="0">
                <a:latin typeface="+mn-ea"/>
                <a:ea typeface="+mn-ea"/>
              </a:rPr>
              <a:t>검색함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문장대로 해석하면 커미션</a:t>
            </a:r>
            <a:r>
              <a:rPr lang="en-US" altLang="ko-KR" sz="2000" b="1" dirty="0">
                <a:latin typeface="+mn-ea"/>
                <a:ea typeface="+mn-ea"/>
              </a:rPr>
              <a:t>(COMM) </a:t>
            </a:r>
            <a:r>
              <a:rPr lang="ko-KR" altLang="en-US" sz="2000" b="1" dirty="0">
                <a:latin typeface="+mn-ea"/>
                <a:ea typeface="+mn-ea"/>
              </a:rPr>
              <a:t>칼럼이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아닌 자료만 추출하면 되므로 </a:t>
            </a:r>
            <a:r>
              <a:rPr lang="en-US" altLang="ko-KR" sz="2000" b="1" dirty="0">
                <a:latin typeface="+mn-ea"/>
                <a:ea typeface="+mn-ea"/>
              </a:rPr>
              <a:t>IS NOT NULL </a:t>
            </a:r>
            <a:r>
              <a:rPr lang="ko-KR" altLang="en-US" sz="2000" b="1" dirty="0">
                <a:latin typeface="+mn-ea"/>
                <a:ea typeface="+mn-ea"/>
              </a:rPr>
              <a:t>연산자를 사용하면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45670"/>
              </p:ext>
            </p:extLst>
          </p:nvPr>
        </p:nvGraphicFramePr>
        <p:xfrm>
          <a:off x="621233" y="1988840"/>
          <a:ext cx="8001000" cy="858838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COMM IS NOT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7"/>
            </a:pPr>
            <a:r>
              <a:rPr lang="ko-KR" altLang="en-US" sz="2400" dirty="0" smtClean="0"/>
              <a:t>정렬을 </a:t>
            </a:r>
            <a:r>
              <a:rPr lang="ko-KR" altLang="en-US" sz="2400" dirty="0"/>
              <a:t>위한 </a:t>
            </a:r>
            <a:r>
              <a:rPr lang="en-US" altLang="ko-KR" sz="2400" dirty="0"/>
              <a:t>ORDER BY </a:t>
            </a:r>
            <a:r>
              <a:rPr lang="ko-KR" altLang="en-US" sz="2400" dirty="0"/>
              <a:t>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8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정렬이란 크기 순서대로 나열하는 것을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오름차순</a:t>
            </a:r>
            <a:r>
              <a:rPr lang="en-US" altLang="ko-KR" sz="2000" b="1" dirty="0">
                <a:latin typeface="+mn-ea"/>
                <a:ea typeface="+mn-ea"/>
              </a:rPr>
              <a:t>(ascending) </a:t>
            </a:r>
            <a:r>
              <a:rPr lang="ko-KR" altLang="en-US" sz="2000" b="1" dirty="0">
                <a:latin typeface="+mn-ea"/>
                <a:ea typeface="+mn-ea"/>
              </a:rPr>
              <a:t>정렬 방식</a:t>
            </a: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작은 것이 위에 출력되고 아래로 갈수록 큰 값이 출력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내림차순</a:t>
            </a:r>
            <a:r>
              <a:rPr lang="en-US" altLang="ko-KR" sz="2000" b="1" dirty="0">
                <a:latin typeface="+mn-ea"/>
                <a:ea typeface="+mn-ea"/>
              </a:rPr>
              <a:t>(descending) </a:t>
            </a:r>
            <a:r>
              <a:rPr lang="ko-KR" altLang="en-US" sz="2000" b="1" dirty="0">
                <a:latin typeface="+mn-ea"/>
                <a:ea typeface="+mn-ea"/>
              </a:rPr>
              <a:t>정렬 </a:t>
            </a:r>
            <a:r>
              <a:rPr lang="ko-KR" altLang="en-US" sz="2000" b="1" dirty="0" smtClean="0">
                <a:latin typeface="+mn-ea"/>
                <a:ea typeface="+mn-ea"/>
              </a:rPr>
              <a:t>방식</a:t>
            </a:r>
            <a:endParaRPr lang="ko-KR" altLang="en-US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큰 값이 위에 출력되고 아래로 갈수록 작은 값이 출력 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정렬하기 위해서는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문에 </a:t>
            </a:r>
            <a:r>
              <a:rPr lang="en-US" altLang="ko-KR" sz="2000" b="1" dirty="0">
                <a:latin typeface="+mn-ea"/>
                <a:ea typeface="+mn-ea"/>
              </a:rPr>
              <a:t>ORDER BY </a:t>
            </a:r>
            <a:r>
              <a:rPr lang="ko-KR" altLang="en-US" sz="2000" b="1" dirty="0">
                <a:latin typeface="+mn-ea"/>
                <a:ea typeface="+mn-ea"/>
              </a:rPr>
              <a:t>절을 추가하고 어떤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기준으로 어떤 정렬을 할 것인지를 결정해야  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50475"/>
              </p:ext>
            </p:extLst>
          </p:nvPr>
        </p:nvGraphicFramePr>
        <p:xfrm>
          <a:off x="629345" y="4005064"/>
          <a:ext cx="7238999" cy="2373610"/>
        </p:xfrm>
        <a:graphic>
          <a:graphicData uri="http://schemas.openxmlformats.org/drawingml/2006/table">
            <a:tbl>
              <a:tblPr/>
              <a:tblGrid>
                <a:gridCol w="91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ASC(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오름차순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DESC(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내림차순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작은 값부터 정렬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큰 값부터 정렬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사전 순서로 정렬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사전 반대 순서로 정렬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빠른 날짜 순서로 정렬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늦은 날짜 순서로 정렬 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17907" marR="17907" marT="17905" marB="17905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가장 마지막에 나온다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가장 먼저 나온다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5" marB="17905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7.1 </a:t>
            </a:r>
            <a:r>
              <a:rPr lang="ko-KR" altLang="en-US" sz="2400" dirty="0"/>
              <a:t>오름차순 정렬을 위한 </a:t>
            </a:r>
            <a:r>
              <a:rPr lang="en-US" altLang="ko-KR" sz="2400" dirty="0"/>
              <a:t>ASC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261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오름차순 정렬은 작은 값부터 큰 값으로 정렬하는 것을 </a:t>
            </a:r>
            <a:r>
              <a:rPr lang="ko-KR" altLang="en-US" sz="2000" b="1" dirty="0" smtClean="0">
                <a:latin typeface="+mn-ea"/>
                <a:ea typeface="+mn-ea"/>
              </a:rPr>
              <a:t>의미함</a:t>
            </a:r>
            <a:r>
              <a:rPr lang="en-US" altLang="ko-KR" sz="2000" b="1" dirty="0" smtClean="0">
                <a:latin typeface="+mn-ea"/>
                <a:ea typeface="+mn-ea"/>
              </a:rPr>
              <a:t>.(</a:t>
            </a:r>
            <a:r>
              <a:rPr lang="ko-KR" altLang="en-US" sz="2000" b="1" dirty="0">
                <a:latin typeface="+mn-ea"/>
                <a:ea typeface="+mn-ea"/>
              </a:rPr>
              <a:t>예</a:t>
            </a:r>
            <a:r>
              <a:rPr lang="en-US" altLang="ko-KR" sz="2000" b="1" dirty="0">
                <a:latin typeface="+mn-ea"/>
                <a:ea typeface="+mn-ea"/>
              </a:rPr>
              <a:t>:1~9, ‘A’~‘Z’) </a:t>
            </a:r>
            <a:r>
              <a:rPr lang="ko-KR" altLang="en-US" sz="2000" b="1" dirty="0">
                <a:latin typeface="+mn-ea"/>
                <a:ea typeface="+mn-ea"/>
              </a:rPr>
              <a:t>이를 위해서는 </a:t>
            </a:r>
            <a:r>
              <a:rPr lang="en-US" altLang="ko-KR" sz="2000" b="1" dirty="0">
                <a:latin typeface="+mn-ea"/>
                <a:ea typeface="+mn-ea"/>
              </a:rPr>
              <a:t>ASC</a:t>
            </a:r>
            <a:r>
              <a:rPr lang="ko-KR" altLang="en-US" sz="2000" b="1" dirty="0">
                <a:latin typeface="+mn-ea"/>
                <a:ea typeface="+mn-ea"/>
              </a:rPr>
              <a:t>를 칼럼 다음에 기술해야 하는데 만일 생략하게 되면 디폴트로 </a:t>
            </a:r>
            <a:r>
              <a:rPr lang="en-US" altLang="ko-KR" sz="2000" b="1" dirty="0">
                <a:latin typeface="+mn-ea"/>
                <a:ea typeface="+mn-ea"/>
              </a:rPr>
              <a:t>ASC</a:t>
            </a:r>
            <a:r>
              <a:rPr lang="ko-KR" altLang="en-US" sz="2000" b="1" dirty="0">
                <a:latin typeface="+mn-ea"/>
                <a:ea typeface="+mn-ea"/>
              </a:rPr>
              <a:t>로 지정되어 있기 때문에 오름차순으로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급여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기준으로 오름차순으로 정렬한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정렬방식을 지정하지 않은 경우에는 디폴트로 오름차순으로 </a:t>
            </a:r>
            <a:r>
              <a:rPr lang="ko-KR" altLang="en-US" sz="2000" b="1" dirty="0" smtClean="0">
                <a:latin typeface="+mn-ea"/>
                <a:ea typeface="+mn-ea"/>
              </a:rPr>
              <a:t>정렬함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99350"/>
              </p:ext>
            </p:extLst>
          </p:nvPr>
        </p:nvGraphicFramePr>
        <p:xfrm>
          <a:off x="617041" y="2852936"/>
          <a:ext cx="8001000" cy="858837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SAL ASC;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94576"/>
              </p:ext>
            </p:extLst>
          </p:nvPr>
        </p:nvGraphicFramePr>
        <p:xfrm>
          <a:off x="629345" y="4702373"/>
          <a:ext cx="8001000" cy="8588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SAL;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7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7.2 </a:t>
            </a:r>
            <a:r>
              <a:rPr lang="ko-KR" altLang="en-US" sz="2400" dirty="0"/>
              <a:t>내림차순 정렬을 위한 </a:t>
            </a:r>
            <a:r>
              <a:rPr lang="en-US" altLang="ko-KR" sz="2400" dirty="0"/>
              <a:t>DESC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내림차순 정렬은 큰 값부터 작은 값으로 정렬을 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예</a:t>
            </a:r>
            <a:r>
              <a:rPr lang="en-US" altLang="ko-KR" sz="2000" b="1" dirty="0">
                <a:latin typeface="+mn-ea"/>
                <a:ea typeface="+mn-ea"/>
              </a:rPr>
              <a:t>:9~1, Z~A)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급여를 많이 받는 사람부터 적게 받는 사람 순으로 순차적으로 </a:t>
            </a:r>
            <a:r>
              <a:rPr lang="ko-KR" altLang="en-US" sz="2000" b="1" dirty="0" smtClean="0">
                <a:latin typeface="+mn-ea"/>
                <a:ea typeface="+mn-ea"/>
              </a:rPr>
              <a:t>        출력함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큰 값이 위에 출력되고 아래로 갈수록 작은 값이 출력되도록 하려면 내림차순</a:t>
            </a:r>
            <a:r>
              <a:rPr lang="en-US" altLang="ko-KR" sz="2000" b="1" dirty="0">
                <a:latin typeface="+mn-ea"/>
                <a:ea typeface="+mn-ea"/>
              </a:rPr>
              <a:t>(descending) </a:t>
            </a:r>
            <a:r>
              <a:rPr lang="ko-KR" altLang="en-US" sz="2000" b="1" dirty="0">
                <a:latin typeface="+mn-ea"/>
                <a:ea typeface="+mn-ea"/>
              </a:rPr>
              <a:t>으로 정렬해야 하기 때문에 칼럼 다음에 </a:t>
            </a:r>
            <a:r>
              <a:rPr lang="en-US" altLang="ko-KR" sz="2000" b="1" dirty="0">
                <a:latin typeface="+mn-ea"/>
                <a:ea typeface="+mn-ea"/>
              </a:rPr>
              <a:t>DESC</a:t>
            </a:r>
            <a:r>
              <a:rPr lang="ko-KR" altLang="en-US" sz="2000" b="1" dirty="0">
                <a:latin typeface="+mn-ea"/>
                <a:ea typeface="+mn-ea"/>
              </a:rPr>
              <a:t>를 기술해야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75259"/>
              </p:ext>
            </p:extLst>
          </p:nvPr>
        </p:nvGraphicFramePr>
        <p:xfrm>
          <a:off x="621233" y="2426147"/>
          <a:ext cx="8001000" cy="858837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SAL DESC;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7.3 </a:t>
            </a:r>
            <a:r>
              <a:rPr lang="ko-KR" altLang="en-US" sz="2400" dirty="0"/>
              <a:t>문자 순으로 출력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크기에 대한 비교는 수치 데이터 뿐만 아니라 문자 데이터나 날짜 데이터에 </a:t>
            </a:r>
            <a:r>
              <a:rPr lang="ko-KR" altLang="en-US" sz="2000" b="1" dirty="0" smtClean="0">
                <a:latin typeface="+mn-ea"/>
                <a:ea typeface="+mn-ea"/>
              </a:rPr>
              <a:t>      대해서도 가능함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문자 데이터의 경우 아스키 코드 값으로 저장되므로 아스키 코드 값을 기준으로 </a:t>
            </a:r>
            <a:r>
              <a:rPr lang="ko-KR" altLang="en-US" sz="2000" b="1" dirty="0" smtClean="0">
                <a:latin typeface="+mn-ea"/>
                <a:ea typeface="+mn-ea"/>
              </a:rPr>
              <a:t>정렬됨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오름차순인 경우에는 </a:t>
            </a:r>
            <a:r>
              <a:rPr lang="en-US" altLang="ko-KR" sz="2000" b="1" dirty="0">
                <a:latin typeface="+mn-ea"/>
                <a:ea typeface="+mn-ea"/>
              </a:rPr>
              <a:t>A, B, . . . Z </a:t>
            </a:r>
            <a:r>
              <a:rPr lang="ko-KR" altLang="en-US" sz="2000" b="1" dirty="0">
                <a:latin typeface="+mn-ea"/>
                <a:ea typeface="+mn-ea"/>
              </a:rPr>
              <a:t>순으로 출력되고 내림차순인 </a:t>
            </a:r>
            <a:r>
              <a:rPr lang="ko-KR" altLang="en-US" sz="2000" b="1" dirty="0" smtClean="0">
                <a:latin typeface="+mn-ea"/>
                <a:ea typeface="+mn-ea"/>
              </a:rPr>
              <a:t>경우에는           </a:t>
            </a:r>
            <a:r>
              <a:rPr lang="en-US" altLang="ko-KR" sz="2000" b="1" dirty="0">
                <a:latin typeface="+mn-ea"/>
                <a:ea typeface="+mn-ea"/>
              </a:rPr>
              <a:t>Z, Y, . . . A </a:t>
            </a:r>
            <a:r>
              <a:rPr lang="ko-KR" altLang="en-US" sz="2000" b="1" dirty="0">
                <a:latin typeface="+mn-ea"/>
                <a:ea typeface="+mn-ea"/>
              </a:rPr>
              <a:t>순으로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사원의 이름을 알파벳 순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오름차순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으로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84141"/>
              </p:ext>
            </p:extLst>
          </p:nvPr>
        </p:nvGraphicFramePr>
        <p:xfrm>
          <a:off x="621233" y="4293096"/>
          <a:ext cx="8001000" cy="858837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ENAME;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2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7.4 </a:t>
            </a:r>
            <a:r>
              <a:rPr lang="ko-KR" altLang="en-US" sz="2400" dirty="0"/>
              <a:t>날짜 순으로 출력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2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날짜의 경우에도 오름차순 혹은 내림차순으로 출력할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오름차순으로 지정하면 가장 오래된 과거의 시점이 가장 위에 출력되고 아래로 갈수록 최근 시점이 </a:t>
            </a:r>
            <a:r>
              <a:rPr lang="ko-KR" altLang="en-US" sz="2000" b="1" dirty="0" smtClean="0">
                <a:latin typeface="+mn-ea"/>
                <a:ea typeface="+mn-ea"/>
              </a:rPr>
              <a:t>출력됨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내림차순인 경우에는 최근 시점부터 </a:t>
            </a:r>
            <a:r>
              <a:rPr lang="ko-KR" altLang="en-US" sz="2000" b="1" dirty="0" smtClean="0">
                <a:latin typeface="+mn-ea"/>
                <a:ea typeface="+mn-ea"/>
              </a:rPr>
              <a:t>출력함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가장 최근에 입사한 사람부터 출력하는 예제임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15233"/>
              </p:ext>
            </p:extLst>
          </p:nvPr>
        </p:nvGraphicFramePr>
        <p:xfrm>
          <a:off x="621233" y="3356992"/>
          <a:ext cx="8001000" cy="858838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HIREDATE DESC;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7.5 </a:t>
            </a:r>
            <a:r>
              <a:rPr lang="ko-KR" altLang="en-US" sz="2400" dirty="0"/>
              <a:t>정렬 방식에 여러 가지 조건 제시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급여를 많이 받는 사람부터 적게 받는 사람 순으로 순차적으로 출력하는 결과 화면을 살펴보면 동일한 급여를 받는 사람이 </a:t>
            </a:r>
            <a:r>
              <a:rPr lang="ko-KR" altLang="en-US" sz="2000" b="1" dirty="0" smtClean="0">
                <a:latin typeface="+mn-ea"/>
                <a:ea typeface="+mn-ea"/>
              </a:rPr>
              <a:t>존재함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급여가 같은 사람이 존재할 경우 이름의 철자가 빠른 사람부터 </a:t>
            </a:r>
            <a:r>
              <a:rPr lang="ko-KR" altLang="en-US" sz="2000" b="1">
                <a:latin typeface="+mn-ea"/>
                <a:ea typeface="+mn-ea"/>
              </a:rPr>
              <a:t>출력되도록 </a:t>
            </a:r>
            <a:r>
              <a:rPr lang="ko-KR" altLang="en-US" sz="2000" b="1" smtClean="0">
                <a:latin typeface="+mn-ea"/>
                <a:ea typeface="+mn-ea"/>
              </a:rPr>
              <a:t>      하려면 </a:t>
            </a:r>
            <a:r>
              <a:rPr lang="ko-KR" altLang="en-US" sz="2000" b="1" dirty="0">
                <a:latin typeface="+mn-ea"/>
                <a:ea typeface="+mn-ea"/>
              </a:rPr>
              <a:t>정렬 방식을 여러 가지로 지정해야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77527"/>
              </p:ext>
            </p:extLst>
          </p:nvPr>
        </p:nvGraphicFramePr>
        <p:xfrm>
          <a:off x="621233" y="2996952"/>
          <a:ext cx="8001000" cy="858838"/>
        </p:xfrm>
        <a:graphic>
          <a:graphicData uri="http://schemas.openxmlformats.org/drawingml/2006/table">
            <a:tbl>
              <a:tblPr/>
              <a:tblGrid>
                <a:gridCol w="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 BY SAL DESC, ENAME ASC;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 smtClean="0"/>
              <a:t>조건에 맞는 데이터만 검색</a:t>
            </a:r>
            <a:r>
              <a:rPr lang="en-US" altLang="ko-KR" sz="2400" dirty="0" smtClean="0"/>
              <a:t>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79177"/>
              </p:ext>
            </p:extLst>
          </p:nvPr>
        </p:nvGraphicFramePr>
        <p:xfrm>
          <a:off x="629617" y="1122363"/>
          <a:ext cx="7696200" cy="85883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WHERE DEPTNO=10;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7329072" descr="EMB000018300a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7" y="2209800"/>
            <a:ext cx="78486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6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/>
              <a:t>문자 데이터 조회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ko-KR" altLang="en-US" sz="2000" b="1" dirty="0">
                <a:latin typeface="+mn-ea"/>
                <a:ea typeface="+mn-ea"/>
              </a:rPr>
              <a:t>이름이 </a:t>
            </a:r>
            <a:r>
              <a:rPr lang="en-US" altLang="ko-KR" sz="2000" b="1" dirty="0">
                <a:latin typeface="+mn-ea"/>
                <a:ea typeface="+mn-ea"/>
              </a:rPr>
              <a:t>FORD</a:t>
            </a:r>
            <a:r>
              <a:rPr lang="ko-KR" altLang="en-US" sz="2000" b="1" dirty="0">
                <a:latin typeface="+mn-ea"/>
                <a:ea typeface="+mn-ea"/>
              </a:rPr>
              <a:t>인 사원의 사원번호</a:t>
            </a:r>
            <a:r>
              <a:rPr lang="en-US" altLang="ko-KR" sz="2000" b="1" dirty="0">
                <a:latin typeface="+mn-ea"/>
                <a:ea typeface="+mn-ea"/>
              </a:rPr>
              <a:t>(EMPNO)</a:t>
            </a:r>
            <a:r>
              <a:rPr lang="ko-KR" altLang="en-US" sz="2000" b="1" dirty="0">
                <a:latin typeface="+mn-ea"/>
                <a:ea typeface="+mn-ea"/>
              </a:rPr>
              <a:t>과 사원이름</a:t>
            </a:r>
            <a:r>
              <a:rPr lang="en-US" altLang="ko-KR" sz="2000" b="1" dirty="0">
                <a:latin typeface="+mn-ea"/>
                <a:ea typeface="+mn-ea"/>
              </a:rPr>
              <a:t>(ENAME)</a:t>
            </a:r>
            <a:r>
              <a:rPr lang="ko-KR" altLang="en-US" sz="2000" b="1" dirty="0" smtClean="0">
                <a:latin typeface="+mn-ea"/>
                <a:ea typeface="+mn-ea"/>
              </a:rPr>
              <a:t>과     </a:t>
            </a:r>
            <a:r>
              <a:rPr lang="ko-KR" altLang="en-US" sz="2000" b="1" dirty="0">
                <a:latin typeface="+mn-ea"/>
                <a:ea typeface="+mn-ea"/>
              </a:rPr>
              <a:t>급여</a:t>
            </a:r>
            <a:r>
              <a:rPr lang="en-US" altLang="ko-KR" sz="2000" b="1" dirty="0">
                <a:latin typeface="+mn-ea"/>
                <a:ea typeface="+mn-ea"/>
              </a:rPr>
              <a:t>(SAL)</a:t>
            </a:r>
            <a:r>
              <a:rPr lang="ko-KR" altLang="en-US" sz="2000" b="1" dirty="0">
                <a:latin typeface="+mn-ea"/>
                <a:ea typeface="+mn-ea"/>
              </a:rPr>
              <a:t>을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에서 문자열이나 날짜는 반드시 단일 따옴표</a:t>
            </a:r>
            <a:r>
              <a:rPr lang="en-US" altLang="ko-KR" sz="2000" b="1" dirty="0">
                <a:latin typeface="+mn-ea"/>
                <a:ea typeface="+mn-ea"/>
              </a:rPr>
              <a:t>(single quotation) </a:t>
            </a:r>
            <a:r>
              <a:rPr lang="ko-KR" altLang="en-US" sz="2000" b="1" dirty="0">
                <a:latin typeface="+mn-ea"/>
                <a:ea typeface="+mn-ea"/>
              </a:rPr>
              <a:t>안에 표시해야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SQL</a:t>
            </a:r>
            <a:r>
              <a:rPr lang="ko-KR" altLang="en-US" sz="2000" b="1" dirty="0">
                <a:latin typeface="+mn-ea"/>
                <a:ea typeface="+mn-ea"/>
              </a:rPr>
              <a:t>문에 사용되는 키워드인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나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이나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등은 대소문자를 구별하지 않지만 테이블 내에 저장된 데이터 값은 대소문자를 구분하기에 </a:t>
            </a:r>
            <a:r>
              <a:rPr lang="en-US" altLang="ko-KR" sz="2000" b="1" dirty="0">
                <a:latin typeface="+mn-ea"/>
                <a:ea typeface="+mn-ea"/>
              </a:rPr>
              <a:t>WHERE ENAME='ford'</a:t>
            </a:r>
            <a:r>
              <a:rPr lang="ko-KR" altLang="en-US" sz="2000" b="1" dirty="0">
                <a:latin typeface="+mn-ea"/>
                <a:ea typeface="+mn-ea"/>
              </a:rPr>
              <a:t>와 같이 기술하면 사원이름이 </a:t>
            </a:r>
            <a:r>
              <a:rPr lang="en-US" altLang="ko-KR" sz="2000" b="1" dirty="0">
                <a:latin typeface="+mn-ea"/>
                <a:ea typeface="+mn-ea"/>
              </a:rPr>
              <a:t>FORD </a:t>
            </a:r>
            <a:r>
              <a:rPr lang="ko-KR" altLang="en-US" sz="2000" b="1" dirty="0">
                <a:latin typeface="+mn-ea"/>
                <a:ea typeface="+mn-ea"/>
              </a:rPr>
              <a:t>인 사원을 찾을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61140"/>
              </p:ext>
            </p:extLst>
          </p:nvPr>
        </p:nvGraphicFramePr>
        <p:xfrm>
          <a:off x="629345" y="1988840"/>
          <a:ext cx="7696200" cy="8588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SAL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WHERE ENAME='FORD';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1.4 </a:t>
            </a:r>
            <a:r>
              <a:rPr lang="ko-KR" altLang="en-US" sz="2400" dirty="0"/>
              <a:t>날짜 데이터 조회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1982</a:t>
            </a:r>
            <a:r>
              <a:rPr lang="ko-KR" altLang="en-US" sz="2000" b="1" dirty="0">
                <a:latin typeface="+mn-ea"/>
                <a:ea typeface="+mn-ea"/>
              </a:rPr>
              <a:t>년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일 </a:t>
            </a:r>
            <a:r>
              <a:rPr lang="ko-KR" altLang="en-US" sz="2000" b="1" dirty="0" smtClean="0">
                <a:latin typeface="+mn-ea"/>
                <a:ea typeface="+mn-ea"/>
              </a:rPr>
              <a:t>이전에 </a:t>
            </a:r>
            <a:r>
              <a:rPr lang="ko-KR" altLang="en-US" sz="2000" b="1" dirty="0">
                <a:latin typeface="+mn-ea"/>
                <a:ea typeface="+mn-ea"/>
              </a:rPr>
              <a:t>입사한 사원을 조회하려면 어떻게 </a:t>
            </a:r>
            <a:r>
              <a:rPr lang="ko-KR" altLang="en-US" sz="2000" b="1" dirty="0" smtClean="0">
                <a:latin typeface="+mn-ea"/>
                <a:ea typeface="+mn-ea"/>
              </a:rPr>
              <a:t>해야 할까</a:t>
            </a:r>
            <a:r>
              <a:rPr lang="en-US" altLang="ko-KR" sz="2000" b="1" dirty="0" smtClean="0">
                <a:latin typeface="+mn-ea"/>
                <a:ea typeface="+mn-ea"/>
              </a:rPr>
              <a:t>? </a:t>
            </a:r>
            <a:r>
              <a:rPr lang="ko-KR" altLang="en-US" sz="2000" b="1" dirty="0">
                <a:latin typeface="+mn-ea"/>
                <a:ea typeface="+mn-ea"/>
              </a:rPr>
              <a:t>날짜는 문자열과 마찬가지로 단일 따옴표 안에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1982</a:t>
            </a:r>
            <a:r>
              <a:rPr lang="ko-KR" altLang="en-US" sz="2000" b="1" dirty="0">
                <a:latin typeface="+mn-ea"/>
                <a:ea typeface="+mn-ea"/>
              </a:rPr>
              <a:t>년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월 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일 </a:t>
            </a:r>
            <a:r>
              <a:rPr lang="ko-KR" altLang="en-US" sz="2000" b="1" dirty="0" smtClean="0">
                <a:latin typeface="+mn-ea"/>
                <a:ea typeface="+mn-ea"/>
              </a:rPr>
              <a:t>이전에 </a:t>
            </a:r>
            <a:r>
              <a:rPr lang="ko-KR" altLang="en-US" sz="2000" b="1" dirty="0">
                <a:latin typeface="+mn-ea"/>
                <a:ea typeface="+mn-ea"/>
              </a:rPr>
              <a:t>입사한 사원을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50284"/>
              </p:ext>
            </p:extLst>
          </p:nvPr>
        </p:nvGraphicFramePr>
        <p:xfrm>
          <a:off x="629345" y="2204864"/>
          <a:ext cx="6705600" cy="858838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HIREDATE&lt;='1982/01/01';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7326912" descr="EMB000018300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57712"/>
            <a:ext cx="57150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4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  <a:ea typeface="+mn-ea"/>
              </a:rPr>
              <a:t>논리 </a:t>
            </a:r>
            <a:r>
              <a:rPr lang="ko-KR" altLang="en-US" sz="2400" dirty="0">
                <a:latin typeface="+mn-ea"/>
                <a:ea typeface="+mn-ea"/>
              </a:rPr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오라클에서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 가능한 </a:t>
            </a:r>
            <a:r>
              <a:rPr lang="ko-KR" altLang="en-US" sz="2000" b="1" dirty="0">
                <a:latin typeface="+mn-ea"/>
                <a:ea typeface="+mn-ea"/>
              </a:rPr>
              <a:t>논리 연산자 </a:t>
            </a:r>
            <a:r>
              <a:rPr lang="en-US" altLang="ko-KR" sz="2000" b="1" dirty="0">
                <a:latin typeface="+mn-ea"/>
                <a:ea typeface="+mn-ea"/>
              </a:rPr>
              <a:t>AND</a:t>
            </a:r>
            <a:r>
              <a:rPr lang="ko-KR" altLang="en-US" sz="2000" b="1" dirty="0">
                <a:latin typeface="+mn-ea"/>
                <a:ea typeface="+mn-ea"/>
              </a:rPr>
              <a:t>나 </a:t>
            </a:r>
            <a:r>
              <a:rPr lang="en-US" altLang="ko-KR" sz="2000" b="1" dirty="0">
                <a:latin typeface="+mn-ea"/>
                <a:ea typeface="+mn-ea"/>
              </a:rPr>
              <a:t>OR</a:t>
            </a:r>
            <a:r>
              <a:rPr lang="ko-KR" altLang="en-US" sz="2000" b="1" dirty="0">
                <a:latin typeface="+mn-ea"/>
                <a:ea typeface="+mn-ea"/>
              </a:rPr>
              <a:t>나 </a:t>
            </a:r>
            <a:r>
              <a:rPr lang="en-US" altLang="ko-KR" sz="2000" b="1" dirty="0">
                <a:latin typeface="+mn-ea"/>
                <a:ea typeface="+mn-ea"/>
              </a:rPr>
              <a:t>NOT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66912"/>
              </p:ext>
            </p:extLst>
          </p:nvPr>
        </p:nvGraphicFramePr>
        <p:xfrm>
          <a:off x="629345" y="1556792"/>
          <a:ext cx="8229600" cy="2874962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연산자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의미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AND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두 가지 조건을 모두 만족해야만 </a:t>
                      </a:r>
                      <a:r>
                        <a:rPr lang="ko-KR" altLang="en-US" sz="1600" dirty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검색할 수 </a:t>
                      </a:r>
                      <a:r>
                        <a:rPr lang="ko-KR" altLang="en-US" sz="1600" dirty="0" smtClean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있음</a:t>
                      </a:r>
                      <a:r>
                        <a:rPr lang="en-US" altLang="ko-KR" sz="1600" dirty="0" smtClean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 * 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emp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WHERE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deptno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=10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AND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job='MANAGER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';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두 가지 조건 중에서 한 가지만 만족하더라도 검색할 수 </a:t>
                      </a:r>
                      <a:r>
                        <a:rPr lang="ko-KR" altLang="en-US" sz="1600" dirty="0" smtClean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있음</a:t>
                      </a:r>
                      <a:r>
                        <a:rPr lang="en-US" altLang="ko-KR" sz="1600" dirty="0" smtClean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.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SELECT * FROM </a:t>
                      </a:r>
                      <a:r>
                        <a:rPr lang="en-US" sz="1400" dirty="0" err="1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emp</a:t>
                      </a:r>
                      <a:r>
                        <a:rPr lang="en-US" sz="1400" dirty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 WHERE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deptno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=10</a:t>
                      </a:r>
                      <a:r>
                        <a:rPr lang="en-US" sz="1400" dirty="0" smtClean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82828"/>
                          </a:solidFill>
                          <a:latin typeface="+mj-ea"/>
                          <a:ea typeface="+mj-ea"/>
                        </a:rPr>
                        <a:t>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job='MANAGER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';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NOT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조건에 만족하지 못하는 것만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검색함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 * 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emp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WHERE NOT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deptno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;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3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AND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가지 조건을 모두 만족할 경우에만 검색할 수 있도록 하기 위해서는 </a:t>
            </a:r>
            <a:r>
              <a:rPr lang="en-US" altLang="ko-KR" sz="2000" b="1" dirty="0">
                <a:latin typeface="+mn-ea"/>
                <a:ea typeface="+mn-ea"/>
              </a:rPr>
              <a:t>AND </a:t>
            </a:r>
            <a:r>
              <a:rPr lang="ko-KR" altLang="en-US" sz="2000" b="1" dirty="0">
                <a:latin typeface="+mn-ea"/>
                <a:ea typeface="+mn-ea"/>
              </a:rPr>
              <a:t>연산자를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AND </a:t>
            </a:r>
            <a:r>
              <a:rPr lang="ko-KR" altLang="en-US" sz="2000" b="1" dirty="0">
                <a:latin typeface="+mn-ea"/>
                <a:ea typeface="+mn-ea"/>
              </a:rPr>
              <a:t>연산자가 조건에 따라 어떤 결과가 출력되는지를 나타내는 </a:t>
            </a:r>
            <a:r>
              <a:rPr lang="ko-KR" altLang="en-US" sz="2000" b="1" dirty="0" smtClean="0">
                <a:latin typeface="+mn-ea"/>
                <a:ea typeface="+mn-ea"/>
              </a:rPr>
              <a:t>표임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두 조건이 모두 만족할 경우에만 결과가 참이고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조건 중 하나라도 만족하지 </a:t>
            </a:r>
            <a:r>
              <a:rPr lang="ko-KR" altLang="en-US" sz="2000" b="1" dirty="0" smtClean="0">
                <a:latin typeface="+mn-ea"/>
                <a:ea typeface="+mn-ea"/>
              </a:rPr>
              <a:t> 않으면 </a:t>
            </a:r>
            <a:r>
              <a:rPr lang="ko-KR" altLang="en-US" sz="2000" b="1" dirty="0">
                <a:latin typeface="+mn-ea"/>
                <a:ea typeface="+mn-ea"/>
              </a:rPr>
              <a:t>결과가 </a:t>
            </a:r>
            <a:r>
              <a:rPr lang="ko-KR" altLang="en-US" sz="2000" b="1" dirty="0" smtClean="0">
                <a:latin typeface="+mn-ea"/>
                <a:ea typeface="+mn-ea"/>
              </a:rPr>
              <a:t>거짓임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84871"/>
              </p:ext>
            </p:extLst>
          </p:nvPr>
        </p:nvGraphicFramePr>
        <p:xfrm>
          <a:off x="629345" y="3933056"/>
          <a:ext cx="4876799" cy="2266950"/>
        </p:xfrm>
        <a:graphic>
          <a:graphicData uri="http://schemas.openxmlformats.org/drawingml/2006/table">
            <a:tbl>
              <a:tblPr/>
              <a:tblGrid>
                <a:gridCol w="15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7907" marR="1790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AND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 부서 소속인 사원들 중에서 직급이 </a:t>
            </a:r>
            <a:r>
              <a:rPr lang="en-US" altLang="ko-KR" sz="2000" b="1" dirty="0">
                <a:latin typeface="+mn-ea"/>
                <a:ea typeface="+mn-ea"/>
              </a:rPr>
              <a:t>MANAGER</a:t>
            </a:r>
            <a:r>
              <a:rPr lang="ko-KR" altLang="en-US" sz="2000" b="1" dirty="0">
                <a:latin typeface="+mn-ea"/>
                <a:ea typeface="+mn-ea"/>
              </a:rPr>
              <a:t>인 사람을 검색하여 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부서번호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직급을 출력하려고 한다면 두 가지 조건을 제시해야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1] 10</a:t>
            </a:r>
            <a:r>
              <a:rPr lang="ko-KR" altLang="en-US" sz="2000" b="1" dirty="0">
                <a:latin typeface="+mn-ea"/>
                <a:ea typeface="+mn-ea"/>
              </a:rPr>
              <a:t>번 부서 소속인 사원 </a:t>
            </a:r>
            <a:r>
              <a:rPr lang="en-US" altLang="ko-KR" sz="2000" b="1" dirty="0">
                <a:latin typeface="+mn-ea"/>
                <a:ea typeface="+mn-ea"/>
              </a:rPr>
              <a:t>: DEPTNO=10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조건</a:t>
            </a:r>
            <a:r>
              <a:rPr lang="en-US" altLang="ko-KR" sz="2000" b="1" dirty="0">
                <a:latin typeface="+mn-ea"/>
                <a:ea typeface="+mn-ea"/>
              </a:rPr>
              <a:t>2] </a:t>
            </a:r>
            <a:r>
              <a:rPr lang="ko-KR" altLang="en-US" sz="2000" b="1" dirty="0">
                <a:latin typeface="+mn-ea"/>
                <a:ea typeface="+mn-ea"/>
              </a:rPr>
              <a:t>직급이 </a:t>
            </a:r>
            <a:r>
              <a:rPr lang="en-US" altLang="ko-KR" sz="2000" b="1" dirty="0">
                <a:latin typeface="+mn-ea"/>
                <a:ea typeface="+mn-ea"/>
              </a:rPr>
              <a:t>MANAGER</a:t>
            </a:r>
            <a:r>
              <a:rPr lang="ko-KR" altLang="en-US" sz="2000" b="1" dirty="0">
                <a:latin typeface="+mn-ea"/>
                <a:ea typeface="+mn-ea"/>
              </a:rPr>
              <a:t>인 사원 </a:t>
            </a:r>
            <a:r>
              <a:rPr lang="en-US" altLang="ko-KR" sz="2000" b="1" dirty="0">
                <a:latin typeface="+mn-ea"/>
                <a:ea typeface="+mn-ea"/>
              </a:rPr>
              <a:t>: JOB='MANAGER'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0515" y="139032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3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SELECT</a:t>
            </a:r>
            <a:r>
              <a:rPr lang="ko-KR" altLang="en-US" sz="1400" b="1" dirty="0" smtClean="0">
                <a:latin typeface="+mn-ea"/>
                <a:ea typeface="+mn-ea"/>
              </a:rPr>
              <a:t>로 특정 데이터 추출하기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4950"/>
              </p:ext>
            </p:extLst>
          </p:nvPr>
        </p:nvGraphicFramePr>
        <p:xfrm>
          <a:off x="629345" y="3068960"/>
          <a:ext cx="6705600" cy="858838"/>
        </p:xfrm>
        <a:graphic>
          <a:graphicData uri="http://schemas.openxmlformats.org/drawingml/2006/table">
            <a:tbl>
              <a:tblPr/>
              <a:tblGrid>
                <a:gridCol w="73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DEPTNO=10 AND JOB='MANAGER';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77323952" descr="EMB000018300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211960"/>
            <a:ext cx="7791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9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2494</Words>
  <Application>Microsoft Office PowerPoint</Application>
  <PresentationFormat>사용자 지정</PresentationFormat>
  <Paragraphs>472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Helvetica75</vt:lpstr>
      <vt:lpstr>HY견고딕</vt:lpstr>
      <vt:lpstr>굴림</vt:lpstr>
      <vt:lpstr>궁서체</vt:lpstr>
      <vt:lpstr>맑은 고딕</vt:lpstr>
      <vt:lpstr>바탕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295</cp:revision>
  <cp:lastPrinted>2013-10-01T01:40:38Z</cp:lastPrinted>
  <dcterms:created xsi:type="dcterms:W3CDTF">2010-01-22T01:09:25Z</dcterms:created>
  <dcterms:modified xsi:type="dcterms:W3CDTF">2023-03-15T23:03:16Z</dcterms:modified>
</cp:coreProperties>
</file>