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6" autoAdjust="0"/>
    <p:restoredTop sz="94660"/>
  </p:normalViewPr>
  <p:slideViewPr>
    <p:cSldViewPr>
      <p:cViewPr varScale="1">
        <p:scale>
          <a:sx n="145" d="100"/>
          <a:sy n="145" d="100"/>
        </p:scale>
        <p:origin x="312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- 4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 SQL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주요 함수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2.4 </a:t>
            </a:r>
            <a:r>
              <a:rPr lang="ko-KR" altLang="en-US" sz="2400" dirty="0"/>
              <a:t>특정 자릿수에서 잘라내는 </a:t>
            </a:r>
            <a:r>
              <a:rPr lang="en-US" altLang="ko-KR" sz="2400" dirty="0"/>
              <a:t>TRUNC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TRUNC </a:t>
            </a:r>
            <a:r>
              <a:rPr lang="ko-KR" altLang="en-US" sz="2000" b="1" dirty="0">
                <a:latin typeface="+mn-ea"/>
                <a:ea typeface="+mn-ea"/>
              </a:rPr>
              <a:t>함수는 지정한 자리 수 이하를 버린 결과를 구해주는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TRUNC </a:t>
            </a:r>
            <a:r>
              <a:rPr lang="ko-KR" altLang="en-US" sz="2000" b="1" dirty="0">
                <a:latin typeface="+mn-ea"/>
                <a:ea typeface="+mn-ea"/>
              </a:rPr>
              <a:t>함수의 두 번째 인자 값이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이면 소수점 이하 세 번째 자리에서 버림 연산을 하여 소수점 이하 두 번째 자리까지 </a:t>
            </a:r>
            <a:r>
              <a:rPr lang="ko-KR" altLang="en-US" sz="2000" b="1" dirty="0" smtClean="0">
                <a:latin typeface="+mn-ea"/>
                <a:ea typeface="+mn-ea"/>
              </a:rPr>
              <a:t>표시함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두 번째 인자 값이 </a:t>
            </a:r>
            <a:r>
              <a:rPr lang="en-US" altLang="ko-KR" sz="2000" b="1" dirty="0">
                <a:latin typeface="+mn-ea"/>
                <a:ea typeface="+mn-ea"/>
              </a:rPr>
              <a:t>0</a:t>
            </a:r>
            <a:r>
              <a:rPr lang="ko-KR" altLang="en-US" sz="2000" b="1" dirty="0">
                <a:latin typeface="+mn-ea"/>
                <a:ea typeface="+mn-ea"/>
              </a:rPr>
              <a:t>인 경우에는 소수점자리에서 버림 연산을 하고 </a:t>
            </a:r>
            <a:r>
              <a:rPr lang="en-US" altLang="ko-KR" sz="2000" b="1" dirty="0">
                <a:latin typeface="+mn-ea"/>
                <a:ea typeface="+mn-ea"/>
              </a:rPr>
              <a:t>-1</a:t>
            </a:r>
            <a:r>
              <a:rPr lang="ko-KR" altLang="en-US" sz="2000" b="1" dirty="0">
                <a:latin typeface="+mn-ea"/>
                <a:ea typeface="+mn-ea"/>
              </a:rPr>
              <a:t>인 경우는 일의 자리에서 버림 연산을 하며 두 번째 인자가 주어지지 않은 경우 </a:t>
            </a:r>
            <a:r>
              <a:rPr lang="en-US" altLang="ko-KR" sz="2000" b="1" dirty="0">
                <a:latin typeface="+mn-ea"/>
                <a:ea typeface="+mn-ea"/>
              </a:rPr>
              <a:t>0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    간주 </a:t>
            </a:r>
            <a:r>
              <a:rPr lang="ko-KR" altLang="en-US" sz="2000" b="1" dirty="0">
                <a:latin typeface="+mn-ea"/>
                <a:ea typeface="+mn-ea"/>
              </a:rPr>
              <a:t>되어 소수점자리에서 버림 연산을 </a:t>
            </a:r>
            <a:r>
              <a:rPr lang="ko-KR" altLang="en-US" sz="2000" b="1" dirty="0" smtClean="0">
                <a:latin typeface="+mn-ea"/>
                <a:ea typeface="+mn-ea"/>
              </a:rPr>
              <a:t>수행함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51"/>
              </p:ext>
            </p:extLst>
          </p:nvPr>
        </p:nvGraphicFramePr>
        <p:xfrm>
          <a:off x="630546" y="1340768"/>
          <a:ext cx="8153400" cy="523875"/>
        </p:xfrm>
        <a:graphic>
          <a:graphicData uri="http://schemas.openxmlformats.org/drawingml/2006/table">
            <a:tbl>
              <a:tblPr/>
              <a:tblGrid>
                <a:gridCol w="71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20" marB="17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TRUNC(34.5678, 2), TRUNC(34.5678, -1), TRUNC(34.5678)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20" marB="17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5796736" descr="EMB000018300b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022376"/>
            <a:ext cx="70104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8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2.5 </a:t>
            </a:r>
            <a:r>
              <a:rPr lang="ko-KR" altLang="en-US" sz="2400" dirty="0"/>
              <a:t>나머지 구하는 </a:t>
            </a:r>
            <a:r>
              <a:rPr lang="en-US" altLang="ko-KR" sz="2400" dirty="0"/>
              <a:t>MOD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MOD </a:t>
            </a:r>
            <a:r>
              <a:rPr lang="ko-KR" altLang="en-US" sz="2000" b="1" dirty="0">
                <a:latin typeface="+mn-ea"/>
                <a:ea typeface="+mn-ea"/>
              </a:rPr>
              <a:t>함수는 나누기 연산을 한 후에 구한 몫이 아닌 나머지를 결과로 되돌려주는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18510"/>
              </p:ext>
            </p:extLst>
          </p:nvPr>
        </p:nvGraphicFramePr>
        <p:xfrm>
          <a:off x="629345" y="1914376"/>
          <a:ext cx="8153400" cy="5844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MOD (27, 2), MOD (27, 5), MOD (27, 7) </a:t>
                      </a:r>
                    </a:p>
                    <a:p>
                      <a:r>
                        <a:rPr lang="da-DK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da-DK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5797776" descr="EMB000018300b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08920"/>
            <a:ext cx="78565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9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문자 처리 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54893"/>
              </p:ext>
            </p:extLst>
          </p:nvPr>
        </p:nvGraphicFramePr>
        <p:xfrm>
          <a:off x="629345" y="1268760"/>
          <a:ext cx="8229600" cy="383381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LOWER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소문자로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UPPER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대문자로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INITCAP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첫 글자만 대문자로 나머지 글자는 소문자로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CONCAT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문자의 값을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연결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SUBSTR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문자를 잘라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추출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1Byte)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SUBSTRB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문자를 잘라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추출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2Byte)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문자의 길이를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1Byte)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LENGTHB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문자의 길이를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2Byte)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문자 처리 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14528"/>
              </p:ext>
            </p:extLst>
          </p:nvPr>
        </p:nvGraphicFramePr>
        <p:xfrm>
          <a:off x="680665" y="1268760"/>
          <a:ext cx="8229600" cy="371327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7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LPAD, RPAD</a:t>
                      </a:r>
                    </a:p>
                  </a:txBody>
                  <a:tcPr marL="17907" marR="17907" marT="17909" marB="1790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 받은 문자열과 기호를 정렬하여 특정 길이의 문자열로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9" marB="17909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TRIM</a:t>
                      </a:r>
                    </a:p>
                  </a:txBody>
                  <a:tcPr marL="17907" marR="17907" marT="17909" marB="1790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잘라내고 남은 문자를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9" marB="17909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CONVERT</a:t>
                      </a:r>
                    </a:p>
                  </a:txBody>
                  <a:tcPr marL="17907" marR="17907" marT="17909" marB="1790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CHAR SET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9" marB="17909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CHR</a:t>
                      </a:r>
                    </a:p>
                  </a:txBody>
                  <a:tcPr marL="17907" marR="17907" marT="17909" marB="1790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ASCII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 값으로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9" marB="17909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ASCII</a:t>
                      </a:r>
                    </a:p>
                  </a:txBody>
                  <a:tcPr marL="17907" marR="17907" marT="17909" marB="1790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ASCII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 값을 문자로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9" marB="17909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REPLACE</a:t>
                      </a:r>
                    </a:p>
                  </a:txBody>
                  <a:tcPr marL="17907" marR="17907" marT="17909" marB="1790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문자열에서 특정 문자를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9" marB="17909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 </a:t>
            </a:r>
            <a:r>
              <a:rPr lang="ko-KR" altLang="en-US" sz="2400" dirty="0"/>
              <a:t>대문자로 변환하는 </a:t>
            </a:r>
            <a:r>
              <a:rPr lang="en-US" altLang="ko-KR" sz="2400" dirty="0"/>
              <a:t>UPPER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UPPER </a:t>
            </a:r>
            <a:r>
              <a:rPr lang="ko-KR" altLang="en-US" sz="2000" b="1" dirty="0">
                <a:latin typeface="+mn-ea"/>
                <a:ea typeface="+mn-ea"/>
              </a:rPr>
              <a:t>함수는 입력한 </a:t>
            </a:r>
            <a:r>
              <a:rPr lang="ko-KR" altLang="en-US" sz="2000" b="1" dirty="0" smtClean="0">
                <a:latin typeface="+mn-ea"/>
                <a:ea typeface="+mn-ea"/>
              </a:rPr>
              <a:t>문자 값을 </a:t>
            </a:r>
            <a:r>
              <a:rPr lang="ko-KR" altLang="en-US" sz="2000" b="1" dirty="0">
                <a:latin typeface="+mn-ea"/>
                <a:ea typeface="+mn-ea"/>
              </a:rPr>
              <a:t>대문자로 변환하는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80467"/>
              </p:ext>
            </p:extLst>
          </p:nvPr>
        </p:nvGraphicFramePr>
        <p:xfrm>
          <a:off x="629345" y="1556792"/>
          <a:ext cx="7467600" cy="8382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'Welcome to Oracle', UPPER('Welcome to Oracle')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5798256" descr="EMB000018300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75992"/>
            <a:ext cx="72390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9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3.2 </a:t>
            </a:r>
            <a:r>
              <a:rPr lang="ko-KR" altLang="en-US" sz="2400" dirty="0"/>
              <a:t>소문자로 변환하는 </a:t>
            </a:r>
            <a:r>
              <a:rPr lang="en-US" altLang="ko-KR" sz="2400" dirty="0"/>
              <a:t>LOWER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LOWER </a:t>
            </a:r>
            <a:r>
              <a:rPr lang="ko-KR" altLang="en-US" sz="2000" b="1" dirty="0">
                <a:latin typeface="+mn-ea"/>
                <a:ea typeface="+mn-ea"/>
              </a:rPr>
              <a:t>함수는 문자열을 모두 소문자로 </a:t>
            </a:r>
            <a:r>
              <a:rPr lang="ko-KR" altLang="en-US" sz="2000" b="1" dirty="0" smtClean="0">
                <a:latin typeface="+mn-ea"/>
                <a:ea typeface="+mn-ea"/>
              </a:rPr>
              <a:t>변경함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68069"/>
              </p:ext>
            </p:extLst>
          </p:nvPr>
        </p:nvGraphicFramePr>
        <p:xfrm>
          <a:off x="629345" y="1524000"/>
          <a:ext cx="8153400" cy="8382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'Welcome to Oracle', LOWER('Welcome to Oracle')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5796736" descr="EMB000018300b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590800"/>
            <a:ext cx="73152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5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3.3 </a:t>
            </a:r>
            <a:r>
              <a:rPr lang="ko-KR" altLang="en-US" sz="2400" dirty="0"/>
              <a:t>이니셜만 대문자로 변환하는 </a:t>
            </a:r>
            <a:r>
              <a:rPr lang="en-US" altLang="ko-KR" sz="2400" dirty="0"/>
              <a:t>INITCAP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INITCAP </a:t>
            </a:r>
            <a:r>
              <a:rPr lang="ko-KR" altLang="en-US" sz="2000" b="1" dirty="0">
                <a:latin typeface="+mn-ea"/>
                <a:ea typeface="+mn-ea"/>
              </a:rPr>
              <a:t>함수는 문자열의 이니셜만 대문자로 </a:t>
            </a:r>
            <a:r>
              <a:rPr lang="ko-KR" altLang="en-US" sz="2000" b="1" dirty="0" smtClean="0">
                <a:latin typeface="+mn-ea"/>
                <a:ea typeface="+mn-ea"/>
              </a:rPr>
              <a:t>변경함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42374"/>
              </p:ext>
            </p:extLst>
          </p:nvPr>
        </p:nvGraphicFramePr>
        <p:xfrm>
          <a:off x="629345" y="1524000"/>
          <a:ext cx="81534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'WELCOME TO ORACLE',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INITCAP('WELCOME TO ORACLE')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5797056" descr="EMB000018300b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43200"/>
            <a:ext cx="7467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5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3.4 </a:t>
            </a:r>
            <a:r>
              <a:rPr lang="ko-KR" altLang="en-US" sz="2400" dirty="0"/>
              <a:t>문자 길이를 구하는 </a:t>
            </a:r>
            <a:r>
              <a:rPr lang="en-US" altLang="ko-KR" sz="2400" dirty="0"/>
              <a:t>LENGTH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LENGTH </a:t>
            </a:r>
            <a:r>
              <a:rPr lang="ko-KR" altLang="en-US" sz="2000" b="1" dirty="0">
                <a:latin typeface="+mn-ea"/>
                <a:ea typeface="+mn-ea"/>
              </a:rPr>
              <a:t>함수는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저장된 데이터 값이 몇 개의 문자로 구성되었는지 길이를 알려주는 함수입니다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영문자와 한글의 </a:t>
            </a:r>
            <a:r>
              <a:rPr lang="ko-KR" altLang="en-US" sz="2000" b="1" dirty="0" smtClean="0">
                <a:latin typeface="+mn-ea"/>
                <a:ea typeface="+mn-ea"/>
              </a:rPr>
              <a:t>길이는</a:t>
            </a:r>
            <a:r>
              <a:rPr lang="en-US" altLang="ko-KR" sz="2000" b="1" dirty="0" smtClean="0">
                <a:latin typeface="+mn-ea"/>
                <a:ea typeface="+mn-ea"/>
              </a:rPr>
              <a:t>?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38254"/>
              </p:ext>
            </p:extLst>
          </p:nvPr>
        </p:nvGraphicFramePr>
        <p:xfrm>
          <a:off x="629345" y="1988840"/>
          <a:ext cx="74676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LENGTH('Oracle'), LENGTH('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6322104" descr="EMB000018300b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55640"/>
            <a:ext cx="70104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문자열 일부만 추출하는 </a:t>
            </a:r>
            <a:r>
              <a:rPr lang="en-US" altLang="ko-KR" sz="2400" dirty="0"/>
              <a:t>SUBSTR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SUBSTR </a:t>
            </a:r>
            <a:r>
              <a:rPr lang="ko-KR" altLang="en-US" sz="2000" b="1" dirty="0" smtClean="0">
                <a:latin typeface="+mn-ea"/>
                <a:ea typeface="+mn-ea"/>
              </a:rPr>
              <a:t>함수는 </a:t>
            </a:r>
            <a:r>
              <a:rPr lang="ko-KR" altLang="en-US" sz="2000" b="1" dirty="0">
                <a:latin typeface="+mn-ea"/>
                <a:ea typeface="+mn-ea"/>
              </a:rPr>
              <a:t>대상 문자열이나 칼럼의 자료에서 시작위치부터 선택 개수만큼의 문자를 </a:t>
            </a:r>
            <a:r>
              <a:rPr lang="ko-KR" altLang="en-US" sz="2000" b="1" dirty="0" smtClean="0">
                <a:latin typeface="+mn-ea"/>
                <a:ea typeface="+mn-ea"/>
              </a:rPr>
              <a:t>추출함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63940"/>
              </p:ext>
            </p:extLst>
          </p:nvPr>
        </p:nvGraphicFramePr>
        <p:xfrm>
          <a:off x="629345" y="1772816"/>
          <a:ext cx="7467600" cy="499064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SUBSTR(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시작위치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추출할 개수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1063"/>
              </p:ext>
            </p:extLst>
          </p:nvPr>
        </p:nvGraphicFramePr>
        <p:xfrm>
          <a:off x="629345" y="2306216"/>
          <a:ext cx="74676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SUBSTR('Welcome to Oracle', 4, 3)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86321944" descr="EMB000018300b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220616"/>
            <a:ext cx="5715000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53207"/>
              </p:ext>
            </p:extLst>
          </p:nvPr>
        </p:nvGraphicFramePr>
        <p:xfrm>
          <a:off x="1467545" y="4439816"/>
          <a:ext cx="6477000" cy="104698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13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14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15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16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17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0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문자열 일부만 추출하는 </a:t>
            </a:r>
            <a:r>
              <a:rPr lang="en-US" altLang="ko-KR" sz="2400" dirty="0"/>
              <a:t>SUBSTR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시작위치 인자 값을 음수 값으로 줄 수 있는데 이때는 문자열의 앞쪽이 아닌 </a:t>
            </a:r>
            <a:r>
              <a:rPr lang="ko-KR" altLang="en-US" sz="2000" b="1" dirty="0" smtClean="0">
                <a:latin typeface="+mn-ea"/>
                <a:ea typeface="+mn-ea"/>
              </a:rPr>
              <a:t> 뒤 </a:t>
            </a:r>
            <a:r>
              <a:rPr lang="ko-KR" altLang="en-US" sz="2000" b="1" dirty="0">
                <a:latin typeface="+mn-ea"/>
                <a:ea typeface="+mn-ea"/>
              </a:rPr>
              <a:t>쪽에서부터 세어서 시작위치를 </a:t>
            </a:r>
            <a:r>
              <a:rPr lang="ko-KR" altLang="en-US" sz="2000" b="1" dirty="0" smtClean="0">
                <a:latin typeface="+mn-ea"/>
                <a:ea typeface="+mn-ea"/>
              </a:rPr>
              <a:t>잡음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05977"/>
              </p:ext>
            </p:extLst>
          </p:nvPr>
        </p:nvGraphicFramePr>
        <p:xfrm>
          <a:off x="646113" y="1981200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SUBSTR('Welcome to Oracle', -4, 3)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09118"/>
              </p:ext>
            </p:extLst>
          </p:nvPr>
        </p:nvGraphicFramePr>
        <p:xfrm>
          <a:off x="629345" y="3703684"/>
          <a:ext cx="8077200" cy="949452"/>
        </p:xfrm>
        <a:graphic>
          <a:graphicData uri="http://schemas.openxmlformats.org/drawingml/2006/table">
            <a:tbl>
              <a:tblPr/>
              <a:tblGrid>
                <a:gridCol w="47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-17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-16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-15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-14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-13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-12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-11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-10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-9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-8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-7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-6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-5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-4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-3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-2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-1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4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/>
              <a:t>DUAL </a:t>
            </a:r>
            <a:r>
              <a:rPr lang="ko-KR" altLang="en-US" sz="2400" dirty="0"/>
              <a:t>테이블과 </a:t>
            </a:r>
            <a:r>
              <a:rPr lang="en-US" altLang="ko-KR" sz="2400" dirty="0"/>
              <a:t>SQL </a:t>
            </a:r>
            <a:r>
              <a:rPr lang="ko-KR" altLang="en-US" sz="2400" dirty="0"/>
              <a:t>함수 분류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DUAL </a:t>
            </a:r>
            <a:r>
              <a:rPr lang="ko-KR" altLang="en-US" sz="2000" b="1" dirty="0">
                <a:latin typeface="+mn-ea"/>
                <a:ea typeface="+mn-ea"/>
              </a:rPr>
              <a:t>테이블의 구조를 살펴보기 위해서 </a:t>
            </a:r>
            <a:r>
              <a:rPr lang="en-US" altLang="ko-KR" sz="2000" b="1" dirty="0">
                <a:latin typeface="+mn-ea"/>
                <a:ea typeface="+mn-ea"/>
              </a:rPr>
              <a:t>DESC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DUAL </a:t>
            </a:r>
            <a:r>
              <a:rPr lang="ko-KR" altLang="en-US" sz="2000" b="1" dirty="0">
                <a:latin typeface="+mn-ea"/>
                <a:ea typeface="+mn-ea"/>
              </a:rPr>
              <a:t>테이블은 </a:t>
            </a:r>
            <a:r>
              <a:rPr lang="en-US" altLang="ko-KR" sz="2000" b="1" dirty="0">
                <a:latin typeface="+mn-ea"/>
                <a:ea typeface="+mn-ea"/>
              </a:rPr>
              <a:t>DUMMY</a:t>
            </a:r>
            <a:r>
              <a:rPr lang="ko-KR" altLang="en-US" sz="2000" b="1" dirty="0">
                <a:latin typeface="+mn-ea"/>
                <a:ea typeface="+mn-ea"/>
              </a:rPr>
              <a:t>라는 단 하나의 </a:t>
            </a:r>
            <a:r>
              <a:rPr lang="ko-KR" altLang="en-US" sz="2000" b="1" dirty="0" err="1">
                <a:latin typeface="+mn-ea"/>
                <a:ea typeface="+mn-ea"/>
              </a:rPr>
              <a:t>컬럼으로</a:t>
            </a:r>
            <a:r>
              <a:rPr lang="ko-KR" altLang="en-US" sz="2000" b="1" dirty="0">
                <a:latin typeface="+mn-ea"/>
                <a:ea typeface="+mn-ea"/>
              </a:rPr>
              <a:t> 구성되어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ko-KR" altLang="en-US" sz="2000" b="1" dirty="0" err="1">
                <a:latin typeface="+mn-ea"/>
                <a:ea typeface="+mn-ea"/>
              </a:rPr>
              <a:t>컬럼에는</a:t>
            </a:r>
            <a:r>
              <a:rPr lang="ko-KR" altLang="en-US" sz="2000" b="1" dirty="0">
                <a:latin typeface="+mn-ea"/>
                <a:ea typeface="+mn-ea"/>
              </a:rPr>
              <a:t> 최대 길이는 </a:t>
            </a:r>
            <a:r>
              <a:rPr lang="en-US" altLang="ko-KR" sz="2000" b="1" dirty="0" smtClean="0">
                <a:latin typeface="+mn-ea"/>
                <a:ea typeface="+mn-ea"/>
              </a:rPr>
              <a:t>1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06104"/>
              </p:ext>
            </p:extLst>
          </p:nvPr>
        </p:nvGraphicFramePr>
        <p:xfrm>
          <a:off x="638001" y="1981200"/>
          <a:ext cx="7696200" cy="474663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 DUAL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7334112" descr="EMB000018300b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149080"/>
            <a:ext cx="8032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문자열 일부만 추출하는 </a:t>
            </a:r>
            <a:r>
              <a:rPr lang="en-US" altLang="ko-KR" sz="2400" dirty="0"/>
              <a:t>SUBSTR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7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사원들의 </a:t>
            </a:r>
            <a:r>
              <a:rPr lang="ko-KR" altLang="en-US" sz="2000" b="1" dirty="0" err="1">
                <a:latin typeface="+mn-ea"/>
                <a:ea typeface="+mn-ea"/>
              </a:rPr>
              <a:t>입사년도만</a:t>
            </a:r>
            <a:r>
              <a:rPr lang="ko-KR" altLang="en-US" sz="2000" b="1" dirty="0">
                <a:latin typeface="+mn-ea"/>
                <a:ea typeface="+mn-ea"/>
              </a:rPr>
              <a:t> 출력하려면 어떻게 해야 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SUBSTR </a:t>
            </a:r>
            <a:r>
              <a:rPr lang="ko-KR" altLang="en-US" sz="2000" b="1" dirty="0">
                <a:latin typeface="+mn-ea"/>
                <a:ea typeface="+mn-ea"/>
              </a:rPr>
              <a:t>함수를 이용해서 입사일을 저장하고 있는 </a:t>
            </a:r>
            <a:r>
              <a:rPr lang="en-US" altLang="ko-KR" sz="2000" b="1" dirty="0">
                <a:latin typeface="+mn-ea"/>
                <a:ea typeface="+mn-ea"/>
              </a:rPr>
              <a:t>HIREDATE </a:t>
            </a:r>
            <a:r>
              <a:rPr lang="ko-KR" altLang="en-US" sz="2000" b="1" dirty="0">
                <a:latin typeface="+mn-ea"/>
                <a:ea typeface="+mn-ea"/>
              </a:rPr>
              <a:t>컬럼에서 </a:t>
            </a:r>
            <a:r>
              <a:rPr lang="ko-KR" altLang="en-US" sz="2000" b="1" dirty="0" smtClean="0">
                <a:latin typeface="+mn-ea"/>
                <a:ea typeface="+mn-ea"/>
              </a:rPr>
              <a:t>         첫 </a:t>
            </a:r>
            <a:r>
              <a:rPr lang="ko-KR" altLang="en-US" sz="2000" b="1" dirty="0">
                <a:latin typeface="+mn-ea"/>
                <a:ea typeface="+mn-ea"/>
              </a:rPr>
              <a:t>글자부터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개를 추출하면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입사한 달만 출력하려면 </a:t>
            </a:r>
            <a:r>
              <a:rPr lang="en-US" altLang="ko-KR" sz="2000" b="1" dirty="0">
                <a:latin typeface="+mn-ea"/>
                <a:ea typeface="+mn-ea"/>
              </a:rPr>
              <a:t>HIREDATE </a:t>
            </a:r>
            <a:r>
              <a:rPr lang="ko-KR" altLang="en-US" sz="2000" b="1" dirty="0" err="1">
                <a:latin typeface="+mn-ea"/>
                <a:ea typeface="+mn-ea"/>
              </a:rPr>
              <a:t>컬럼에서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네번째</a:t>
            </a:r>
            <a:r>
              <a:rPr lang="ko-KR" altLang="en-US" sz="2000" b="1" dirty="0">
                <a:latin typeface="+mn-ea"/>
                <a:ea typeface="+mn-ea"/>
              </a:rPr>
              <a:t> 글자부터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개를 추출하면 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70641"/>
              </p:ext>
            </p:extLst>
          </p:nvPr>
        </p:nvGraphicFramePr>
        <p:xfrm>
          <a:off x="629345" y="2708920"/>
          <a:ext cx="81534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(HIREDATE, 1, 2)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(HIREDATE, 4, 2)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달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6559256" descr="EMB000018300b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579982"/>
            <a:ext cx="67818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9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문자열 일부만 추출하는 </a:t>
            </a:r>
            <a:r>
              <a:rPr lang="en-US" altLang="ko-KR" sz="2400" dirty="0"/>
              <a:t>SUBSTR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9</a:t>
            </a:r>
            <a:r>
              <a:rPr lang="ko-KR" altLang="en-US" sz="2000" b="1" dirty="0">
                <a:latin typeface="+mn-ea"/>
                <a:ea typeface="+mn-ea"/>
              </a:rPr>
              <a:t>월에 입사한 사원을 출력해보시오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86694"/>
              </p:ext>
            </p:extLst>
          </p:nvPr>
        </p:nvGraphicFramePr>
        <p:xfrm>
          <a:off x="637729" y="1484784"/>
          <a:ext cx="7543800" cy="858838"/>
        </p:xfrm>
        <a:graphic>
          <a:graphicData uri="http://schemas.openxmlformats.org/drawingml/2006/table">
            <a:tbl>
              <a:tblPr/>
              <a:tblGrid>
                <a:gridCol w="71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SUBSTR(HIREDATE, 4, 2)='09';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6558696" descr="EMB000018300b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36912"/>
            <a:ext cx="74676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3.8 </a:t>
            </a:r>
            <a:r>
              <a:rPr lang="ko-KR" altLang="en-US" sz="2400" dirty="0"/>
              <a:t>특정 문자의 위치를 구하는 </a:t>
            </a:r>
            <a:r>
              <a:rPr lang="en-US" altLang="ko-KR" sz="2400" dirty="0"/>
              <a:t>INSTR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799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INSTR </a:t>
            </a:r>
            <a:r>
              <a:rPr lang="ko-KR" altLang="en-US" sz="2000" b="1" dirty="0">
                <a:latin typeface="+mn-ea"/>
                <a:ea typeface="+mn-ea"/>
              </a:rPr>
              <a:t>함수는 대상 문자열이나 칼럼에서 특정 문자가 나타나는 위치를 </a:t>
            </a:r>
            <a:r>
              <a:rPr lang="ko-KR" altLang="en-US" sz="2000" b="1" dirty="0" smtClean="0">
                <a:latin typeface="+mn-ea"/>
                <a:ea typeface="+mn-ea"/>
              </a:rPr>
              <a:t>알려줌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문자열 ‘</a:t>
            </a:r>
            <a:r>
              <a:rPr lang="en-US" altLang="ko-KR" sz="2000" b="1" dirty="0" smtClean="0">
                <a:latin typeface="+mn-ea"/>
                <a:ea typeface="+mn-ea"/>
              </a:rPr>
              <a:t>WELCOME TO ORACLE'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en-US" altLang="ko-KR" sz="2000" b="1" dirty="0">
                <a:latin typeface="+mn-ea"/>
                <a:ea typeface="+mn-ea"/>
              </a:rPr>
              <a:t>'O'</a:t>
            </a:r>
            <a:r>
              <a:rPr lang="ko-KR" altLang="en-US" sz="2000" b="1" dirty="0">
                <a:latin typeface="+mn-ea"/>
                <a:ea typeface="+mn-ea"/>
              </a:rPr>
              <a:t>가 저장된 위치가 얼마인지 알고 싶을 때에는 </a:t>
            </a:r>
            <a:r>
              <a:rPr lang="en-US" altLang="ko-KR" sz="2000" b="1" dirty="0">
                <a:latin typeface="+mn-ea"/>
                <a:ea typeface="+mn-ea"/>
              </a:rPr>
              <a:t>INSTR </a:t>
            </a:r>
            <a:r>
              <a:rPr lang="ko-KR" altLang="en-US" sz="2000" b="1" dirty="0">
                <a:latin typeface="+mn-ea"/>
                <a:ea typeface="+mn-ea"/>
              </a:rPr>
              <a:t>함수를 사용하여 다음과 같이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작성할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54330"/>
              </p:ext>
            </p:extLst>
          </p:nvPr>
        </p:nvGraphicFramePr>
        <p:xfrm>
          <a:off x="629345" y="2204864"/>
          <a:ext cx="80010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INSTR('WELCOME TO ORACLE', 'O')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6561736" descr="EMB000018300b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95464"/>
            <a:ext cx="70104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9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3.8 </a:t>
            </a:r>
            <a:r>
              <a:rPr lang="ko-KR" altLang="en-US" sz="2400" dirty="0"/>
              <a:t>특정 문자의 위치를 구하는 </a:t>
            </a:r>
            <a:r>
              <a:rPr lang="en-US" altLang="ko-KR" sz="2400" dirty="0"/>
              <a:t>INSTR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597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INSTR </a:t>
            </a:r>
            <a:r>
              <a:rPr lang="ko-KR" altLang="en-US" sz="2000" b="1" dirty="0">
                <a:latin typeface="+mn-ea"/>
                <a:ea typeface="+mn-ea"/>
              </a:rPr>
              <a:t>함수의 기본 형식은 다음과 </a:t>
            </a:r>
            <a:r>
              <a:rPr lang="ko-KR" altLang="en-US" sz="2000" b="1" dirty="0" smtClean="0">
                <a:latin typeface="+mn-ea"/>
                <a:ea typeface="+mn-ea"/>
              </a:rPr>
              <a:t>같음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구문에서 보듯이 앞선 예제에서는 </a:t>
            </a:r>
            <a:r>
              <a:rPr lang="en-US" altLang="ko-KR" sz="2000" b="1" dirty="0">
                <a:latin typeface="+mn-ea"/>
                <a:ea typeface="+mn-ea"/>
              </a:rPr>
              <a:t>'</a:t>
            </a:r>
            <a:r>
              <a:rPr lang="ko-KR" altLang="en-US" sz="2000" b="1" dirty="0">
                <a:latin typeface="+mn-ea"/>
                <a:ea typeface="+mn-ea"/>
              </a:rPr>
              <a:t>시작위치</a:t>
            </a:r>
            <a:r>
              <a:rPr lang="en-US" altLang="ko-KR" sz="2000" b="1" dirty="0">
                <a:latin typeface="+mn-ea"/>
                <a:ea typeface="+mn-ea"/>
              </a:rPr>
              <a:t>'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>
                <a:latin typeface="+mn-ea"/>
                <a:ea typeface="+mn-ea"/>
              </a:rPr>
              <a:t>'</a:t>
            </a:r>
            <a:r>
              <a:rPr lang="ko-KR" altLang="en-US" sz="2000" b="1" dirty="0">
                <a:latin typeface="+mn-ea"/>
                <a:ea typeface="+mn-ea"/>
              </a:rPr>
              <a:t>몇 번째 발견</a:t>
            </a:r>
            <a:r>
              <a:rPr lang="en-US" altLang="ko-KR" sz="2000" b="1" dirty="0">
                <a:latin typeface="+mn-ea"/>
                <a:ea typeface="+mn-ea"/>
              </a:rPr>
              <a:t>'</a:t>
            </a:r>
            <a:r>
              <a:rPr lang="ko-KR" altLang="en-US" sz="2000" b="1" dirty="0">
                <a:latin typeface="+mn-ea"/>
                <a:ea typeface="+mn-ea"/>
              </a:rPr>
              <a:t>을 생략한 채 </a:t>
            </a:r>
            <a:r>
              <a:rPr lang="ko-KR" altLang="en-US" sz="2000" b="1" dirty="0" smtClean="0">
                <a:latin typeface="+mn-ea"/>
                <a:ea typeface="+mn-ea"/>
              </a:rPr>
              <a:t>   사용한 </a:t>
            </a:r>
            <a:r>
              <a:rPr lang="ko-KR" altLang="en-US" sz="2000" b="1" dirty="0">
                <a:latin typeface="+mn-ea"/>
                <a:ea typeface="+mn-ea"/>
              </a:rPr>
              <a:t>것으로 이들 값을 생략하면 모두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로 간주되므로 시작 위치도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이고 </a:t>
            </a:r>
            <a:r>
              <a:rPr lang="ko-KR" altLang="en-US" sz="2000" b="1" dirty="0" smtClean="0">
                <a:latin typeface="+mn-ea"/>
                <a:ea typeface="+mn-ea"/>
              </a:rPr>
              <a:t>  첫 </a:t>
            </a:r>
            <a:r>
              <a:rPr lang="ko-KR" altLang="en-US" sz="2000" b="1" dirty="0">
                <a:latin typeface="+mn-ea"/>
                <a:ea typeface="+mn-ea"/>
              </a:rPr>
              <a:t>번째 발견된 위치를 </a:t>
            </a:r>
            <a:r>
              <a:rPr lang="ko-KR" altLang="en-US" sz="2000" b="1" dirty="0" smtClean="0">
                <a:latin typeface="+mn-ea"/>
                <a:ea typeface="+mn-ea"/>
              </a:rPr>
              <a:t>반환함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97642"/>
              </p:ext>
            </p:extLst>
          </p:nvPr>
        </p:nvGraphicFramePr>
        <p:xfrm>
          <a:off x="629345" y="1268760"/>
          <a:ext cx="7467600" cy="499064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INSTR(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찾을글자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시작위치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몇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발견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52208"/>
              </p:ext>
            </p:extLst>
          </p:nvPr>
        </p:nvGraphicFramePr>
        <p:xfrm>
          <a:off x="629345" y="3173760"/>
          <a:ext cx="74676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INSTR('WELCOME TO ORACLE', 'O', 6, 2)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86557896" descr="EMB000018300b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088160"/>
            <a:ext cx="7413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9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3.10 </a:t>
            </a:r>
            <a:r>
              <a:rPr lang="ko-KR" altLang="en-US" sz="2400" dirty="0"/>
              <a:t>특정 기호로 채우는 </a:t>
            </a:r>
            <a:r>
              <a:rPr lang="en-US" altLang="ko-KR" sz="2400" dirty="0"/>
              <a:t>LPAD/RPAD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439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LPAD(LEFT PADDING) </a:t>
            </a:r>
            <a:r>
              <a:rPr lang="ko-KR" altLang="en-US" sz="2000" b="1" dirty="0">
                <a:latin typeface="+mn-ea"/>
                <a:ea typeface="+mn-ea"/>
              </a:rPr>
              <a:t>함수는 칼럼이나 대상 문자열을 명시된 자릿수에서 </a:t>
            </a:r>
            <a:r>
              <a:rPr lang="ko-KR" altLang="en-US" sz="2000" b="1" dirty="0" smtClean="0">
                <a:latin typeface="+mn-ea"/>
                <a:ea typeface="+mn-ea"/>
              </a:rPr>
              <a:t>  오른쪽에 </a:t>
            </a:r>
            <a:r>
              <a:rPr lang="ko-KR" altLang="en-US" sz="2000" b="1" dirty="0">
                <a:latin typeface="+mn-ea"/>
                <a:ea typeface="+mn-ea"/>
              </a:rPr>
              <a:t>나타내고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남은 왼쪽 자리를 특정 기호로 </a:t>
            </a:r>
            <a:r>
              <a:rPr lang="ko-KR" altLang="en-US" sz="2000" b="1" dirty="0" smtClean="0">
                <a:latin typeface="+mn-ea"/>
                <a:ea typeface="+mn-ea"/>
              </a:rPr>
              <a:t>채움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75484"/>
              </p:ext>
            </p:extLst>
          </p:nvPr>
        </p:nvGraphicFramePr>
        <p:xfrm>
          <a:off x="629345" y="1772816"/>
          <a:ext cx="80010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LPAD('Oracle', 20, '#')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6560296" descr="EMB000018300b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87216"/>
            <a:ext cx="792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8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3.10 </a:t>
            </a:r>
            <a:r>
              <a:rPr lang="ko-KR" altLang="en-US" sz="2400" dirty="0"/>
              <a:t>특정 기호로 채우는 </a:t>
            </a:r>
            <a:r>
              <a:rPr lang="en-US" altLang="ko-KR" sz="2400" dirty="0"/>
              <a:t>LPAD/RPAD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RPAD(RIGHT PADDING) </a:t>
            </a:r>
            <a:r>
              <a:rPr lang="ko-KR" altLang="en-US" sz="2000" b="1" dirty="0">
                <a:latin typeface="+mn-ea"/>
                <a:ea typeface="+mn-ea"/>
              </a:rPr>
              <a:t>함수는 반대로 칼럼이나 대상 문자열을 명시된 자릿수에서 왼쪽에 나타내고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남은 오른쪽 자리를 특정 기호로 </a:t>
            </a:r>
            <a:r>
              <a:rPr lang="ko-KR" altLang="en-US" sz="2000" b="1" dirty="0" smtClean="0">
                <a:latin typeface="+mn-ea"/>
                <a:ea typeface="+mn-ea"/>
              </a:rPr>
              <a:t>채움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31795"/>
              </p:ext>
            </p:extLst>
          </p:nvPr>
        </p:nvGraphicFramePr>
        <p:xfrm>
          <a:off x="629345" y="1844824"/>
          <a:ext cx="80010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RPAD('Oracle', 20, '#')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6563016" descr="EMB000018300b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835424"/>
            <a:ext cx="80772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9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3.11 </a:t>
            </a:r>
            <a:r>
              <a:rPr lang="ko-KR" altLang="en-US" sz="2400" dirty="0"/>
              <a:t>왼쪽에서 공백 문자를 삭제하는 </a:t>
            </a:r>
            <a:r>
              <a:rPr lang="en-US" altLang="ko-KR" sz="2400" dirty="0"/>
              <a:t>LTRIM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LTRIM </a:t>
            </a:r>
            <a:r>
              <a:rPr lang="ko-KR" altLang="en-US" sz="2000" b="1" dirty="0">
                <a:latin typeface="+mn-ea"/>
                <a:ea typeface="+mn-ea"/>
              </a:rPr>
              <a:t>함수는 문자열의 왼쪽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앞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의 공백 문자들을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3732"/>
              </p:ext>
            </p:extLst>
          </p:nvPr>
        </p:nvGraphicFramePr>
        <p:xfrm>
          <a:off x="629345" y="1484784"/>
          <a:ext cx="80010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(‘    Oracle    ')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6560936" descr="EMB000018300c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92896"/>
            <a:ext cx="76692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3.12 </a:t>
            </a:r>
            <a:r>
              <a:rPr lang="ko-KR" altLang="en-US" sz="2400" dirty="0"/>
              <a:t>오른쪽에서 공백 문자를 삭제하는 </a:t>
            </a:r>
            <a:r>
              <a:rPr lang="en-US" altLang="ko-KR" sz="2400" dirty="0"/>
              <a:t>RTRIM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RTRIM </a:t>
            </a:r>
            <a:r>
              <a:rPr lang="ko-KR" altLang="en-US" sz="2000" b="1" dirty="0">
                <a:latin typeface="+mn-ea"/>
                <a:ea typeface="+mn-ea"/>
              </a:rPr>
              <a:t>함수 역시 다음과 같이 기술하면 공백 문자를 </a:t>
            </a:r>
            <a:r>
              <a:rPr lang="ko-KR" altLang="en-US" sz="2000" b="1" dirty="0" smtClean="0">
                <a:latin typeface="+mn-ea"/>
                <a:ea typeface="+mn-ea"/>
              </a:rPr>
              <a:t>잘라냄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10630"/>
              </p:ext>
            </p:extLst>
          </p:nvPr>
        </p:nvGraphicFramePr>
        <p:xfrm>
          <a:off x="621233" y="1412776"/>
          <a:ext cx="8001000" cy="762000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(‘    Oracle    ')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6558936" descr="EMB000018300c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03376"/>
            <a:ext cx="76692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4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3.13 </a:t>
            </a:r>
            <a:r>
              <a:rPr lang="ko-KR" altLang="en-US" sz="2400" dirty="0"/>
              <a:t>특정 문자를 잘라내는 </a:t>
            </a:r>
            <a:r>
              <a:rPr lang="en-US" altLang="ko-KR" sz="2400" dirty="0"/>
              <a:t>TRIM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TRIM </a:t>
            </a:r>
            <a:r>
              <a:rPr lang="ko-KR" altLang="en-US" sz="2000" b="1" dirty="0">
                <a:latin typeface="+mn-ea"/>
                <a:ea typeface="+mn-ea"/>
              </a:rPr>
              <a:t>함수는 칼럼이나 대상 문자열에서 특정 문자가 첫 번째 글자이거나 </a:t>
            </a:r>
            <a:r>
              <a:rPr lang="ko-KR" altLang="en-US" sz="2000" b="1" dirty="0" smtClean="0">
                <a:latin typeface="+mn-ea"/>
                <a:ea typeface="+mn-ea"/>
              </a:rPr>
              <a:t>          마지막 </a:t>
            </a:r>
            <a:r>
              <a:rPr lang="ko-KR" altLang="en-US" sz="2000" b="1" dirty="0">
                <a:latin typeface="+mn-ea"/>
                <a:ea typeface="+mn-ea"/>
              </a:rPr>
              <a:t>글자이면 잘라내고 남은 문자열만 </a:t>
            </a:r>
            <a:r>
              <a:rPr lang="ko-KR" altLang="en-US" sz="2000" b="1" dirty="0" smtClean="0">
                <a:latin typeface="+mn-ea"/>
                <a:ea typeface="+mn-ea"/>
              </a:rPr>
              <a:t>반환함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46034"/>
              </p:ext>
            </p:extLst>
          </p:nvPr>
        </p:nvGraphicFramePr>
        <p:xfrm>
          <a:off x="621233" y="1828800"/>
          <a:ext cx="8001000" cy="762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('a' FROM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aaaaOracleaaaa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6557496" descr="EMB000018300c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43200"/>
            <a:ext cx="7413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5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3.13 </a:t>
            </a:r>
            <a:r>
              <a:rPr lang="ko-KR" altLang="en-US" sz="2400" dirty="0"/>
              <a:t>특정 문자를 잘라내는 </a:t>
            </a:r>
            <a:r>
              <a:rPr lang="en-US" altLang="ko-KR" sz="2400" dirty="0"/>
              <a:t>TRIM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기술하면 공백 문자를 </a:t>
            </a:r>
            <a:r>
              <a:rPr lang="ko-KR" altLang="en-US" sz="2000" b="1" dirty="0" smtClean="0">
                <a:latin typeface="+mn-ea"/>
                <a:ea typeface="+mn-ea"/>
              </a:rPr>
              <a:t>잘라냄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70275"/>
              </p:ext>
            </p:extLst>
          </p:nvPr>
        </p:nvGraphicFramePr>
        <p:xfrm>
          <a:off x="621398" y="1628800"/>
          <a:ext cx="8001000" cy="762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(‘    Oracle    ')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6560296" descr="EMB000018300c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87663"/>
            <a:ext cx="7951788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2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/>
              <a:t>DUAL </a:t>
            </a:r>
            <a:r>
              <a:rPr lang="ko-KR" altLang="en-US" sz="2400" dirty="0"/>
              <a:t>테이블과 </a:t>
            </a:r>
            <a:r>
              <a:rPr lang="en-US" altLang="ko-KR" sz="2400" dirty="0"/>
              <a:t>SQL </a:t>
            </a:r>
            <a:r>
              <a:rPr lang="ko-KR" altLang="en-US" sz="2400" dirty="0"/>
              <a:t>함수 분류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DUMMY </a:t>
            </a:r>
            <a:r>
              <a:rPr lang="ko-KR" altLang="en-US" sz="2000" b="1" dirty="0" err="1">
                <a:latin typeface="+mn-ea"/>
                <a:ea typeface="+mn-ea"/>
              </a:rPr>
              <a:t>컬럼엔</a:t>
            </a:r>
            <a:r>
              <a:rPr lang="ko-KR" altLang="en-US" sz="2000" b="1" dirty="0">
                <a:latin typeface="+mn-ea"/>
                <a:ea typeface="+mn-ea"/>
              </a:rPr>
              <a:t> 과연 어떤 값이 저장되어 있는 것일까요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DUAL </a:t>
            </a:r>
            <a:r>
              <a:rPr lang="ko-KR" altLang="en-US" sz="2000" b="1" dirty="0">
                <a:latin typeface="+mn-ea"/>
                <a:ea typeface="+mn-ea"/>
              </a:rPr>
              <a:t>테이블은 </a:t>
            </a:r>
            <a:r>
              <a:rPr lang="en-US" altLang="ko-KR" sz="2000" b="1" dirty="0">
                <a:latin typeface="+mn-ea"/>
                <a:ea typeface="+mn-ea"/>
              </a:rPr>
              <a:t>DUMMY</a:t>
            </a:r>
            <a:r>
              <a:rPr lang="ko-KR" altLang="en-US" sz="2000" b="1" dirty="0">
                <a:latin typeface="+mn-ea"/>
                <a:ea typeface="+mn-ea"/>
              </a:rPr>
              <a:t>라는 단 하나의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X</a:t>
            </a:r>
            <a:r>
              <a:rPr lang="ko-KR" altLang="en-US" sz="2000" b="1" dirty="0">
                <a:latin typeface="+mn-ea"/>
                <a:ea typeface="+mn-ea"/>
              </a:rPr>
              <a:t>라는 단 하나의 </a:t>
            </a:r>
            <a:r>
              <a:rPr lang="ko-KR" altLang="en-US" sz="2000" b="1" dirty="0" err="1">
                <a:latin typeface="+mn-ea"/>
                <a:ea typeface="+mn-ea"/>
              </a:rPr>
              <a:t>로우만을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 저장하고 </a:t>
            </a:r>
            <a:r>
              <a:rPr lang="ko-KR" altLang="en-US" sz="2000" b="1" dirty="0">
                <a:latin typeface="+mn-ea"/>
                <a:ea typeface="+mn-ea"/>
              </a:rPr>
              <a:t>있으나 이 값은 아무런 의미가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29358"/>
              </p:ext>
            </p:extLst>
          </p:nvPr>
        </p:nvGraphicFramePr>
        <p:xfrm>
          <a:off x="638001" y="1412776"/>
          <a:ext cx="7696200" cy="5844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7329712" descr="EMB000018300b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132856"/>
            <a:ext cx="76200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6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날짜 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3988"/>
              </p:ext>
            </p:extLst>
          </p:nvPr>
        </p:nvGraphicFramePr>
        <p:xfrm>
          <a:off x="609600" y="1287408"/>
          <a:ext cx="8001000" cy="3797776"/>
        </p:xfrm>
        <a:graphic>
          <a:graphicData uri="http://schemas.openxmlformats.org/drawingml/2006/table">
            <a:tbl>
              <a:tblPr/>
              <a:tblGrid>
                <a:gridCol w="227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SYSDATE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 저장된 현재 날짜를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MONTHS_BETWEEN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두 날짜 사이가 몇 개월인지를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ADD_MONTHS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특정 날짜에 개월 수를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더함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9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NEXT_DAY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특정 날짜에서 최초로 도래하는 인자로 받은 요일의 날짜를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반환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LAST_DAY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해당 달의 마지막 날짜를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ROUND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인자로 받은 날짜를 특정 기준으로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반올림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TRUNC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인자로 받은 날짜를 특정 기준으로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버림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</a:t>
            </a:r>
            <a:r>
              <a:rPr lang="ko-KR" altLang="en-US" sz="2400" dirty="0"/>
              <a:t>현재 날짜를 반환하는 </a:t>
            </a:r>
            <a:r>
              <a:rPr lang="en-US" altLang="ko-KR" sz="2400" dirty="0"/>
              <a:t>SYSDATE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SYSDATE </a:t>
            </a:r>
            <a:r>
              <a:rPr lang="ko-KR" altLang="en-US" sz="2000" b="1" dirty="0">
                <a:latin typeface="+mn-ea"/>
                <a:ea typeface="+mn-ea"/>
              </a:rPr>
              <a:t>함수는 시스템에 저장된 현재 날짜를 반환하는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ko-KR" altLang="en-US" sz="2000" b="1" dirty="0" smtClean="0">
                <a:latin typeface="+mn-ea"/>
                <a:ea typeface="+mn-ea"/>
              </a:rPr>
              <a:t>          시스템에서 </a:t>
            </a:r>
            <a:r>
              <a:rPr lang="ko-KR" altLang="en-US" sz="2000" b="1" dirty="0">
                <a:latin typeface="+mn-ea"/>
                <a:ea typeface="+mn-ea"/>
              </a:rPr>
              <a:t>현재 날짜를 얻어 와서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72804"/>
              </p:ext>
            </p:extLst>
          </p:nvPr>
        </p:nvGraphicFramePr>
        <p:xfrm>
          <a:off x="621233" y="1988840"/>
          <a:ext cx="8001000" cy="762000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SYSDATE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6558056" descr="EMB000018300c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55640"/>
            <a:ext cx="73914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9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ko-KR" altLang="en-US" sz="2400" dirty="0"/>
              <a:t>날짜 연산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날짜 형 데이터에 숫자를 더하면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날짜</a:t>
            </a:r>
            <a:r>
              <a:rPr lang="en-US" altLang="ko-KR" sz="2000" b="1" dirty="0">
                <a:latin typeface="+mn-ea"/>
                <a:ea typeface="+mn-ea"/>
              </a:rPr>
              <a:t>+</a:t>
            </a:r>
            <a:r>
              <a:rPr lang="ko-KR" altLang="en-US" sz="2000" b="1" dirty="0">
                <a:latin typeface="+mn-ea"/>
                <a:ea typeface="+mn-ea"/>
              </a:rPr>
              <a:t>숫자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그 날짜로부터 그 기간만큼 지난 날짜를 </a:t>
            </a:r>
            <a:r>
              <a:rPr lang="ko-KR" altLang="en-US" sz="2000" b="1" dirty="0" smtClean="0">
                <a:latin typeface="+mn-ea"/>
                <a:ea typeface="+mn-ea"/>
              </a:rPr>
              <a:t>계산함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날짜 형 데이터에 숫자를 빼면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날짜</a:t>
            </a:r>
            <a:r>
              <a:rPr lang="en-US" altLang="ko-KR" sz="2000" b="1" dirty="0">
                <a:latin typeface="+mn-ea"/>
                <a:ea typeface="+mn-ea"/>
              </a:rPr>
              <a:t>-</a:t>
            </a:r>
            <a:r>
              <a:rPr lang="ko-KR" altLang="en-US" sz="2000" b="1" dirty="0">
                <a:latin typeface="+mn-ea"/>
                <a:ea typeface="+mn-ea"/>
              </a:rPr>
              <a:t>숫자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그 </a:t>
            </a:r>
            <a:r>
              <a:rPr lang="ko-KR" altLang="en-US" sz="2000" b="1" dirty="0" smtClean="0">
                <a:latin typeface="+mn-ea"/>
                <a:ea typeface="+mn-ea"/>
              </a:rPr>
              <a:t>날짜로부터         </a:t>
            </a:r>
            <a:r>
              <a:rPr lang="ko-KR" altLang="en-US" sz="2000" b="1" dirty="0">
                <a:latin typeface="+mn-ea"/>
                <a:ea typeface="+mn-ea"/>
              </a:rPr>
              <a:t>그 </a:t>
            </a:r>
            <a:r>
              <a:rPr lang="ko-KR" altLang="en-US" sz="2000" b="1" dirty="0" smtClean="0">
                <a:latin typeface="+mn-ea"/>
                <a:ea typeface="+mn-ea"/>
              </a:rPr>
              <a:t>기간만큼 </a:t>
            </a:r>
            <a:r>
              <a:rPr lang="ko-KR" altLang="en-US" sz="2000" b="1" dirty="0">
                <a:latin typeface="+mn-ea"/>
                <a:ea typeface="+mn-ea"/>
              </a:rPr>
              <a:t>이전 날짜를 </a:t>
            </a:r>
            <a:r>
              <a:rPr lang="ko-KR" altLang="en-US" sz="2000" b="1" dirty="0" smtClean="0">
                <a:latin typeface="+mn-ea"/>
                <a:ea typeface="+mn-ea"/>
              </a:rPr>
              <a:t>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32926"/>
              </p:ext>
            </p:extLst>
          </p:nvPr>
        </p:nvGraphicFramePr>
        <p:xfrm>
          <a:off x="629345" y="2276872"/>
          <a:ext cx="8001000" cy="5844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SYSDATE-1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SYSDATE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SYSDATE+1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내일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6563416" descr="EMB000018300c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7" y="3068960"/>
            <a:ext cx="8391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4.3 </a:t>
            </a:r>
            <a:r>
              <a:rPr lang="ko-KR" altLang="en-US" sz="2400" dirty="0"/>
              <a:t>특정 기준으로 반올림하는 </a:t>
            </a:r>
            <a:r>
              <a:rPr lang="en-US" altLang="ko-KR" sz="2400" dirty="0"/>
              <a:t>ROUND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ROUND </a:t>
            </a:r>
            <a:r>
              <a:rPr lang="ko-KR" altLang="en-US" sz="2000" b="1" dirty="0">
                <a:latin typeface="+mn-ea"/>
                <a:ea typeface="+mn-ea"/>
              </a:rPr>
              <a:t>함수는 숫자를 반올림하는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이 함수에 </a:t>
            </a:r>
            <a:r>
              <a:rPr lang="ko-KR" altLang="en-US" sz="2000" b="1" dirty="0" err="1">
                <a:latin typeface="+mn-ea"/>
                <a:ea typeface="+mn-ea"/>
              </a:rPr>
              <a:t>포멧</a:t>
            </a:r>
            <a:r>
              <a:rPr lang="ko-KR" altLang="en-US" sz="2000" b="1" dirty="0">
                <a:latin typeface="+mn-ea"/>
                <a:ea typeface="+mn-ea"/>
              </a:rPr>
              <a:t> 모델을 </a:t>
            </a:r>
            <a:r>
              <a:rPr lang="ko-KR" altLang="en-US" sz="2000" b="1" dirty="0" smtClean="0">
                <a:latin typeface="+mn-ea"/>
                <a:ea typeface="+mn-ea"/>
              </a:rPr>
              <a:t>       지정하면 </a:t>
            </a:r>
            <a:r>
              <a:rPr lang="ko-KR" altLang="en-US" sz="2000" b="1" dirty="0">
                <a:latin typeface="+mn-ea"/>
                <a:ea typeface="+mn-ea"/>
              </a:rPr>
              <a:t>숫자 이외에 날짜에 대해서도 반올림을 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3675"/>
              </p:ext>
            </p:extLst>
          </p:nvPr>
        </p:nvGraphicFramePr>
        <p:xfrm>
          <a:off x="637729" y="1556792"/>
          <a:ext cx="7467600" cy="498475"/>
        </p:xfrm>
        <a:graphic>
          <a:graphicData uri="http://schemas.openxmlformats.org/drawingml/2006/table">
            <a:tbl>
              <a:tblPr/>
              <a:tblGrid>
                <a:gridCol w="71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ROUND (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7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4.3 </a:t>
            </a:r>
            <a:r>
              <a:rPr lang="ko-KR" altLang="en-US" sz="2400" dirty="0"/>
              <a:t>특정 기준으로 반올림하는 </a:t>
            </a:r>
            <a:r>
              <a:rPr lang="en-US" altLang="ko-KR" sz="2400" dirty="0"/>
              <a:t>ROUND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954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ROUND </a:t>
            </a:r>
            <a:r>
              <a:rPr lang="ko-KR" altLang="en-US" sz="2000" b="1" dirty="0">
                <a:latin typeface="+mn-ea"/>
                <a:ea typeface="+mn-ea"/>
              </a:rPr>
              <a:t>함수의 </a:t>
            </a:r>
            <a:r>
              <a:rPr lang="ko-KR" altLang="en-US" sz="2000" b="1" dirty="0" err="1">
                <a:latin typeface="+mn-ea"/>
                <a:ea typeface="+mn-ea"/>
              </a:rPr>
              <a:t>포멧</a:t>
            </a:r>
            <a:r>
              <a:rPr lang="ko-KR" altLang="en-US" sz="2000" b="1" dirty="0">
                <a:latin typeface="+mn-ea"/>
                <a:ea typeface="+mn-ea"/>
              </a:rPr>
              <a:t> 모델로 </a:t>
            </a:r>
            <a:r>
              <a:rPr lang="en-US" altLang="ko-KR" sz="2000" b="1" dirty="0">
                <a:latin typeface="+mn-ea"/>
                <a:ea typeface="+mn-ea"/>
              </a:rPr>
              <a:t>MONTH</a:t>
            </a:r>
            <a:r>
              <a:rPr lang="ko-KR" altLang="en-US" sz="2000" b="1" dirty="0">
                <a:latin typeface="+mn-ea"/>
                <a:ea typeface="+mn-ea"/>
              </a:rPr>
              <a:t>를 지정하였기에 특정 날짜</a:t>
            </a:r>
            <a:r>
              <a:rPr lang="en-US" altLang="ko-KR" sz="2000" b="1" dirty="0">
                <a:latin typeface="+mn-ea"/>
                <a:ea typeface="+mn-ea"/>
              </a:rPr>
              <a:t>(DATE)</a:t>
            </a:r>
            <a:r>
              <a:rPr lang="ko-KR" altLang="en-US" sz="2000" b="1" dirty="0" smtClean="0">
                <a:latin typeface="+mn-ea"/>
                <a:ea typeface="+mn-ea"/>
              </a:rPr>
              <a:t>를      달</a:t>
            </a:r>
            <a:r>
              <a:rPr lang="en-US" altLang="ko-KR" sz="2000" b="1" dirty="0">
                <a:latin typeface="+mn-ea"/>
                <a:ea typeface="+mn-ea"/>
              </a:rPr>
              <a:t>(MONTH)</a:t>
            </a:r>
            <a:r>
              <a:rPr lang="ko-KR" altLang="en-US" sz="2000" b="1" dirty="0">
                <a:latin typeface="+mn-ea"/>
                <a:ea typeface="+mn-ea"/>
              </a:rPr>
              <a:t>을 기준으로 반올림한 날짜를 </a:t>
            </a:r>
            <a:r>
              <a:rPr lang="ko-KR" altLang="en-US" sz="2000" b="1" dirty="0" smtClean="0">
                <a:latin typeface="+mn-ea"/>
                <a:ea typeface="+mn-ea"/>
              </a:rPr>
              <a:t>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일을 기준으로 </a:t>
            </a:r>
            <a:r>
              <a:rPr lang="en-US" altLang="ko-KR" sz="2000" b="1" dirty="0">
                <a:latin typeface="+mn-ea"/>
                <a:ea typeface="+mn-ea"/>
              </a:rPr>
              <a:t>16</a:t>
            </a:r>
            <a:r>
              <a:rPr lang="ko-KR" altLang="en-US" sz="2000" b="1" dirty="0">
                <a:latin typeface="+mn-ea"/>
                <a:ea typeface="+mn-ea"/>
              </a:rPr>
              <a:t>일보다 적으면 이번 달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 smtClean="0">
                <a:latin typeface="+mn-ea"/>
                <a:ea typeface="+mn-ea"/>
              </a:rPr>
              <a:t>일을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크면 다음달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일을 </a:t>
            </a:r>
            <a:r>
              <a:rPr lang="ko-KR" altLang="en-US" sz="2000" b="1" dirty="0" smtClean="0">
                <a:latin typeface="+mn-ea"/>
                <a:ea typeface="+mn-ea"/>
              </a:rPr>
              <a:t>구함</a:t>
            </a:r>
            <a:r>
              <a:rPr lang="en-US" altLang="ko-KR" sz="2000" b="1" dirty="0" smtClean="0">
                <a:latin typeface="+mn-ea"/>
                <a:ea typeface="+mn-ea"/>
              </a:rPr>
              <a:t>.         6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9</a:t>
            </a:r>
            <a:r>
              <a:rPr lang="ko-KR" altLang="en-US" sz="2000" b="1" dirty="0">
                <a:latin typeface="+mn-ea"/>
                <a:ea typeface="+mn-ea"/>
              </a:rPr>
              <a:t>일 </a:t>
            </a:r>
            <a:r>
              <a:rPr lang="ko-KR" altLang="en-US" sz="2000" b="1" dirty="0" smtClean="0">
                <a:latin typeface="+mn-ea"/>
                <a:ea typeface="+mn-ea"/>
              </a:rPr>
              <a:t>반올림하</a:t>
            </a:r>
            <a:r>
              <a:rPr lang="ko-KR" altLang="en-US" sz="2000" b="1" dirty="0">
                <a:latin typeface="+mn-ea"/>
                <a:ea typeface="+mn-ea"/>
              </a:rPr>
              <a:t>여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6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일이 되고 </a:t>
            </a:r>
            <a:r>
              <a:rPr lang="en-US" altLang="ko-KR" sz="2000" b="1" dirty="0">
                <a:latin typeface="+mn-ea"/>
                <a:ea typeface="+mn-ea"/>
              </a:rPr>
              <a:t>11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17</a:t>
            </a:r>
            <a:r>
              <a:rPr lang="ko-KR" altLang="en-US" sz="2000" b="1" dirty="0">
                <a:latin typeface="+mn-ea"/>
                <a:ea typeface="+mn-ea"/>
              </a:rPr>
              <a:t>일은 반올림하여 </a:t>
            </a:r>
            <a:r>
              <a:rPr lang="en-US" altLang="ko-KR" sz="2000" b="1" dirty="0">
                <a:latin typeface="+mn-ea"/>
                <a:ea typeface="+mn-ea"/>
              </a:rPr>
              <a:t>12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.                </a:t>
            </a:r>
            <a:r>
              <a:rPr lang="ko-KR" altLang="en-US" sz="2000" b="1" dirty="0" smtClean="0">
                <a:latin typeface="+mn-ea"/>
                <a:ea typeface="+mn-ea"/>
              </a:rPr>
              <a:t>또한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23</a:t>
            </a:r>
            <a:r>
              <a:rPr lang="ko-KR" altLang="en-US" sz="2000" b="1" dirty="0">
                <a:latin typeface="+mn-ea"/>
                <a:ea typeface="+mn-ea"/>
              </a:rPr>
              <a:t>일을 반올림하면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일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입사일을 달을 기준으로 반올림한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81332"/>
              </p:ext>
            </p:extLst>
          </p:nvPr>
        </p:nvGraphicFramePr>
        <p:xfrm>
          <a:off x="629345" y="3140968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HIREDATE, ROUND (HIREDATE, 'MONTH')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4.4 </a:t>
            </a:r>
            <a:r>
              <a:rPr lang="ko-KR" altLang="en-US" sz="2400" dirty="0"/>
              <a:t>특정 기준으로 버리는 </a:t>
            </a:r>
            <a:r>
              <a:rPr lang="en-US" altLang="ko-KR" sz="2400" dirty="0"/>
              <a:t>TRUNC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755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TRUNC </a:t>
            </a:r>
            <a:r>
              <a:rPr lang="ko-KR" altLang="en-US" sz="2000" b="1" dirty="0">
                <a:latin typeface="+mn-ea"/>
                <a:ea typeface="+mn-ea"/>
              </a:rPr>
              <a:t>함수 역시 숫자를 잘라내는 것뿐만 아니라 날짜를 잘라낼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ROUND </a:t>
            </a:r>
            <a:r>
              <a:rPr lang="ko-KR" altLang="en-US" sz="2000" b="1" dirty="0">
                <a:latin typeface="+mn-ea"/>
                <a:ea typeface="+mn-ea"/>
              </a:rPr>
              <a:t>함수와 마찬가지로 포맷 형식을 주어 다양한 기준으로 날짜를 잘라낼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특정 날짜</a:t>
            </a:r>
            <a:r>
              <a:rPr lang="en-US" altLang="ko-KR" sz="2000" b="1" dirty="0">
                <a:latin typeface="+mn-ea"/>
                <a:ea typeface="+mn-ea"/>
              </a:rPr>
              <a:t>(DATE)</a:t>
            </a:r>
            <a:r>
              <a:rPr lang="ko-KR" altLang="en-US" sz="2000" b="1" dirty="0">
                <a:latin typeface="+mn-ea"/>
                <a:ea typeface="+mn-ea"/>
              </a:rPr>
              <a:t>를 달</a:t>
            </a:r>
            <a:r>
              <a:rPr lang="en-US" altLang="ko-KR" sz="2000" b="1" dirty="0">
                <a:latin typeface="+mn-ea"/>
                <a:ea typeface="+mn-ea"/>
              </a:rPr>
              <a:t>(MONTH)</a:t>
            </a:r>
            <a:r>
              <a:rPr lang="ko-KR" altLang="en-US" sz="2000" b="1" dirty="0">
                <a:latin typeface="+mn-ea"/>
                <a:ea typeface="+mn-ea"/>
              </a:rPr>
              <a:t>을 기준으로 </a:t>
            </a:r>
            <a:r>
              <a:rPr lang="ko-KR" altLang="en-US" sz="2000" b="1" dirty="0" err="1">
                <a:latin typeface="+mn-ea"/>
                <a:ea typeface="+mn-ea"/>
              </a:rPr>
              <a:t>버림한</a:t>
            </a:r>
            <a:r>
              <a:rPr lang="ko-KR" altLang="en-US" sz="2000" b="1" dirty="0">
                <a:latin typeface="+mn-ea"/>
                <a:ea typeface="+mn-ea"/>
              </a:rPr>
              <a:t> 날짜를 구하기 위해서는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표현함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 예는 입사일을 달을 기준으로 절삭한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14714"/>
              </p:ext>
            </p:extLst>
          </p:nvPr>
        </p:nvGraphicFramePr>
        <p:xfrm>
          <a:off x="641143" y="1916832"/>
          <a:ext cx="7467600" cy="498475"/>
        </p:xfrm>
        <a:graphic>
          <a:graphicData uri="http://schemas.openxmlformats.org/drawingml/2006/table">
            <a:tbl>
              <a:tblPr/>
              <a:tblGrid>
                <a:gridCol w="70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9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 (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91464"/>
              </p:ext>
            </p:extLst>
          </p:nvPr>
        </p:nvGraphicFramePr>
        <p:xfrm>
          <a:off x="641143" y="3429000"/>
          <a:ext cx="7467600" cy="762000"/>
        </p:xfrm>
        <a:graphic>
          <a:graphicData uri="http://schemas.openxmlformats.org/drawingml/2006/table">
            <a:tbl>
              <a:tblPr/>
              <a:tblGrid>
                <a:gridCol w="70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9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HIREDATE, TRUNC(HIREDATE, 'MONTH')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4.5 </a:t>
            </a:r>
            <a:r>
              <a:rPr lang="ko-KR" altLang="en-US" sz="2400" dirty="0"/>
              <a:t>두 날짜 사이 간격을 </a:t>
            </a:r>
            <a:r>
              <a:rPr lang="en-US" altLang="ko-KR" sz="2400" dirty="0"/>
              <a:t>MONTHS_BETWEEN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01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MONTHS_BETWEEN </a:t>
            </a:r>
            <a:r>
              <a:rPr lang="ko-KR" altLang="en-US" sz="2000" b="1" dirty="0">
                <a:latin typeface="+mn-ea"/>
                <a:ea typeface="+mn-ea"/>
              </a:rPr>
              <a:t>함수는 날짜와 날짜 사이의 개월 수를 구하는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각 직원들의 근무한 개월 수를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94405"/>
              </p:ext>
            </p:extLst>
          </p:nvPr>
        </p:nvGraphicFramePr>
        <p:xfrm>
          <a:off x="644678" y="1340768"/>
          <a:ext cx="7467600" cy="499064"/>
        </p:xfrm>
        <a:graphic>
          <a:graphicData uri="http://schemas.openxmlformats.org/drawingml/2006/table">
            <a:tbl>
              <a:tblPr/>
              <a:tblGrid>
                <a:gridCol w="70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MONTHS_BETWEEN (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date1, date2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2811"/>
              </p:ext>
            </p:extLst>
          </p:nvPr>
        </p:nvGraphicFramePr>
        <p:xfrm>
          <a:off x="644678" y="2636168"/>
          <a:ext cx="7467600" cy="858838"/>
        </p:xfrm>
        <a:graphic>
          <a:graphicData uri="http://schemas.openxmlformats.org/drawingml/2006/table">
            <a:tbl>
              <a:tblPr/>
              <a:tblGrid>
                <a:gridCol w="70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SYSDATE, HIREDATE,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MONTHS_BETWEEN (SYSDATE, HIREDATE)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4.5 </a:t>
            </a:r>
            <a:r>
              <a:rPr lang="ko-KR" altLang="en-US" sz="2400" dirty="0"/>
              <a:t>두 날짜 사이 간격을 </a:t>
            </a:r>
            <a:r>
              <a:rPr lang="en-US" altLang="ko-KR" sz="2400" dirty="0"/>
              <a:t>MONTHS_BETWEEN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439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 결과 역시 소수점 이하 까지 </a:t>
            </a:r>
            <a:r>
              <a:rPr lang="ko-KR" altLang="en-US" sz="2000" b="1" dirty="0" smtClean="0">
                <a:latin typeface="+mn-ea"/>
                <a:ea typeface="+mn-ea"/>
              </a:rPr>
              <a:t>구해짐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소수점 </a:t>
            </a:r>
            <a:r>
              <a:rPr lang="ko-KR" altLang="en-US" sz="2000" b="1" dirty="0" smtClean="0">
                <a:latin typeface="+mn-ea"/>
                <a:ea typeface="+mn-ea"/>
              </a:rPr>
              <a:t>이하 자리는 </a:t>
            </a:r>
            <a:r>
              <a:rPr lang="ko-KR" altLang="en-US" sz="2000" b="1" dirty="0">
                <a:latin typeface="+mn-ea"/>
                <a:ea typeface="+mn-ea"/>
              </a:rPr>
              <a:t>한 달이 되지 못한 일수를 </a:t>
            </a:r>
            <a:r>
              <a:rPr lang="ko-KR" altLang="en-US" sz="2000" b="1" dirty="0" smtClean="0">
                <a:latin typeface="+mn-ea"/>
                <a:ea typeface="+mn-ea"/>
              </a:rPr>
              <a:t>나타냄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이를 </a:t>
            </a:r>
            <a:r>
              <a:rPr lang="en-US" altLang="ko-KR" sz="2000" b="1" dirty="0">
                <a:latin typeface="+mn-ea"/>
                <a:ea typeface="+mn-ea"/>
              </a:rPr>
              <a:t>TRUNC </a:t>
            </a:r>
            <a:r>
              <a:rPr lang="ko-KR" altLang="en-US" sz="2000" b="1" dirty="0">
                <a:latin typeface="+mn-ea"/>
                <a:ea typeface="+mn-ea"/>
              </a:rPr>
              <a:t>함수를 사용하면 소수점 이하를 절삭할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06619"/>
              </p:ext>
            </p:extLst>
          </p:nvPr>
        </p:nvGraphicFramePr>
        <p:xfrm>
          <a:off x="629345" y="1916832"/>
          <a:ext cx="77724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HIREDATE,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TRUNC( MONTHS_BETWEEN(SYSDATE, HIREDATE))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6561496" descr="EMB000018300c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907432"/>
            <a:ext cx="76200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4.6 </a:t>
            </a:r>
            <a:r>
              <a:rPr lang="ko-KR" altLang="en-US" sz="2400" dirty="0"/>
              <a:t>개월 수를 더하는 </a:t>
            </a:r>
            <a:r>
              <a:rPr lang="en-US" altLang="ko-KR" sz="2400" dirty="0"/>
              <a:t>ADD_MONTHS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01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ADD_MONTHS </a:t>
            </a:r>
            <a:r>
              <a:rPr lang="ko-KR" altLang="en-US" sz="2000" b="1" dirty="0">
                <a:latin typeface="+mn-ea"/>
                <a:ea typeface="+mn-ea"/>
              </a:rPr>
              <a:t>함수는 특정 개월 수를 더한 날짜를 구하는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입사날짜에서 </a:t>
            </a:r>
            <a:r>
              <a:rPr lang="en-US" altLang="ko-KR" sz="2000" b="1" dirty="0">
                <a:latin typeface="+mn-ea"/>
                <a:ea typeface="+mn-ea"/>
              </a:rPr>
              <a:t>6</a:t>
            </a:r>
            <a:r>
              <a:rPr lang="ko-KR" altLang="en-US" sz="2000" b="1" dirty="0">
                <a:latin typeface="+mn-ea"/>
                <a:ea typeface="+mn-ea"/>
              </a:rPr>
              <a:t>개월을 추가하는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20271"/>
              </p:ext>
            </p:extLst>
          </p:nvPr>
        </p:nvGraphicFramePr>
        <p:xfrm>
          <a:off x="625425" y="1268760"/>
          <a:ext cx="7924800" cy="499064"/>
        </p:xfrm>
        <a:graphic>
          <a:graphicData uri="http://schemas.openxmlformats.org/drawingml/2006/table">
            <a:tbl>
              <a:tblPr/>
              <a:tblGrid>
                <a:gridCol w="7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ADD_MONTHS (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date, number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32007"/>
              </p:ext>
            </p:extLst>
          </p:nvPr>
        </p:nvGraphicFramePr>
        <p:xfrm>
          <a:off x="625425" y="2564160"/>
          <a:ext cx="7924800" cy="762000"/>
        </p:xfrm>
        <a:graphic>
          <a:graphicData uri="http://schemas.openxmlformats.org/drawingml/2006/table">
            <a:tbl>
              <a:tblPr/>
              <a:tblGrid>
                <a:gridCol w="7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HIREDATE, ADD_MONTHS(HIREDATE, 6)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86561576" descr="EMB000018300c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484016"/>
            <a:ext cx="71628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2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4.7 </a:t>
            </a:r>
            <a:r>
              <a:rPr lang="ko-KR" altLang="en-US" sz="2400" dirty="0"/>
              <a:t>해당 요일의 </a:t>
            </a:r>
            <a:r>
              <a:rPr lang="ko-KR" altLang="en-US" sz="2400" dirty="0" smtClean="0"/>
              <a:t>가까운 </a:t>
            </a:r>
            <a:r>
              <a:rPr lang="ko-KR" altLang="en-US" sz="2400" dirty="0"/>
              <a:t>날짜를 반환하는 </a:t>
            </a:r>
            <a:r>
              <a:rPr lang="en-US" altLang="ko-KR" sz="2400" dirty="0"/>
              <a:t>NEXT_DAY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87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NEXT_DAY </a:t>
            </a:r>
            <a:r>
              <a:rPr lang="ko-KR" altLang="en-US" sz="2000" b="1" dirty="0">
                <a:latin typeface="+mn-ea"/>
                <a:ea typeface="+mn-ea"/>
              </a:rPr>
              <a:t>함수는 해당 날짜를 기준으로 최초로 도래하는 요일에 해당되는 날짜를 반환하는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오늘을 기준으로 최초로 도래하는 수요일은 언제인지 알아보는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50784"/>
              </p:ext>
            </p:extLst>
          </p:nvPr>
        </p:nvGraphicFramePr>
        <p:xfrm>
          <a:off x="629345" y="1556792"/>
          <a:ext cx="7924800" cy="499064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NEXT_DAY (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date,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요일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59520"/>
              </p:ext>
            </p:extLst>
          </p:nvPr>
        </p:nvGraphicFramePr>
        <p:xfrm>
          <a:off x="629345" y="3084984"/>
          <a:ext cx="7924800" cy="762000"/>
        </p:xfrm>
        <a:graphic>
          <a:graphicData uri="http://schemas.openxmlformats.org/drawingml/2006/table">
            <a:tbl>
              <a:tblPr/>
              <a:tblGrid>
                <a:gridCol w="485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9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SYSDATE, NEXT_DAY(SYSDATE, '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수요일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_x86558376" descr="EMB000018300c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075584"/>
            <a:ext cx="71628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/>
              <a:t>숫자 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30083"/>
              </p:ext>
            </p:extLst>
          </p:nvPr>
        </p:nvGraphicFramePr>
        <p:xfrm>
          <a:off x="629345" y="838815"/>
          <a:ext cx="7848600" cy="5111472"/>
        </p:xfrm>
        <a:graphic>
          <a:graphicData uri="http://schemas.openxmlformats.org/drawingml/2006/table">
            <a:tbl>
              <a:tblPr/>
              <a:tblGrid>
                <a:gridCol w="113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ABS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절대값을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구함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COS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COSINE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FLOOR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소수점 아래를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잘라냄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버림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LOG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LOG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POWER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POWER(m, n) m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승을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SIGN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SIGN (n) n&lt;0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–1,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n=0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n&gt;0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SIN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SINE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TAN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TANGENT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ROUND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특정 자릿수에서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반올림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TRUNC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특정 자릿수에서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잘라냄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버림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MOD</a:t>
                      </a:r>
                    </a:p>
                  </a:txBody>
                  <a:tcPr marL="17907" marR="17907" marT="17906" marB="17906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 받은 수를 나눈 나머지 값을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6" marB="17906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4.8 </a:t>
            </a:r>
            <a:r>
              <a:rPr lang="ko-KR" altLang="en-US" sz="2400" dirty="0"/>
              <a:t>해당 달의 마지막 날짜를 반환하는 </a:t>
            </a:r>
            <a:r>
              <a:rPr lang="en-US" altLang="ko-KR" sz="2400" dirty="0"/>
              <a:t>LAST_DAY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081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LAST_DAY </a:t>
            </a:r>
            <a:r>
              <a:rPr lang="ko-KR" altLang="en-US" sz="2000" b="1" dirty="0">
                <a:latin typeface="+mn-ea"/>
                <a:ea typeface="+mn-ea"/>
              </a:rPr>
              <a:t>함수는 해당 날짜가 속한 달의 마지막 날짜를 반환하는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</a:t>
            </a:r>
            <a:r>
              <a:rPr lang="ko-KR" altLang="en-US" sz="2000" b="1" dirty="0">
                <a:latin typeface="+mn-ea"/>
                <a:ea typeface="+mn-ea"/>
              </a:rPr>
              <a:t>입사한 달의 마지막 날을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35961"/>
              </p:ext>
            </p:extLst>
          </p:nvPr>
        </p:nvGraphicFramePr>
        <p:xfrm>
          <a:off x="625425" y="1730896"/>
          <a:ext cx="7924800" cy="762000"/>
        </p:xfrm>
        <a:graphic>
          <a:graphicData uri="http://schemas.openxmlformats.org/drawingml/2006/table">
            <a:tbl>
              <a:tblPr/>
              <a:tblGrid>
                <a:gridCol w="7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HIREDATE, LAST_DAY(HIREDATE)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86563176" descr="EMB000018300c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48421"/>
            <a:ext cx="7620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1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형 변환 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2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오라클을</a:t>
            </a:r>
            <a:r>
              <a:rPr lang="ko-KR" altLang="en-US" sz="2000" b="1" dirty="0">
                <a:latin typeface="+mn-ea"/>
                <a:ea typeface="+mn-ea"/>
              </a:rPr>
              <a:t> 사용하다 보면 숫자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문자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날짜의 데이터 형을 다른 </a:t>
            </a:r>
            <a:r>
              <a:rPr lang="ko-KR" altLang="en-US" sz="2000" b="1" dirty="0" err="1" smtClean="0">
                <a:latin typeface="+mn-ea"/>
                <a:ea typeface="+mn-ea"/>
              </a:rPr>
              <a:t>데이터형으로</a:t>
            </a:r>
            <a:r>
              <a:rPr lang="ko-KR" altLang="en-US" sz="2000" b="1" dirty="0" smtClean="0">
                <a:latin typeface="+mn-ea"/>
                <a:ea typeface="+mn-ea"/>
              </a:rPr>
              <a:t>   </a:t>
            </a:r>
            <a:r>
              <a:rPr lang="ko-KR" altLang="en-US" sz="2000" b="1" dirty="0">
                <a:latin typeface="+mn-ea"/>
                <a:ea typeface="+mn-ea"/>
              </a:rPr>
              <a:t>변환해야 하는 경우가 </a:t>
            </a:r>
            <a:r>
              <a:rPr lang="ko-KR" altLang="en-US" sz="2000" b="1" dirty="0" smtClean="0">
                <a:latin typeface="+mn-ea"/>
                <a:ea typeface="+mn-ea"/>
              </a:rPr>
              <a:t>생김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이럴 때 사용하는 함수가 형 변환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형 변환 함수로는 </a:t>
            </a:r>
            <a:r>
              <a:rPr lang="en-US" altLang="ko-KR" sz="2000" b="1" dirty="0">
                <a:latin typeface="+mn-ea"/>
                <a:ea typeface="+mn-ea"/>
              </a:rPr>
              <a:t>TO_NUMBER, TO_CHAR, TO_DATE 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White">
          <a:xfrm>
            <a:off x="2357065" y="2522200"/>
            <a:ext cx="6553200" cy="11430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← TO_NUMBER                         ← TO_CHAR</a:t>
            </a:r>
          </a:p>
          <a:p>
            <a:pPr algn="just"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  TO_CHAR →                            TO_DATE →</a:t>
            </a:r>
            <a:endParaRPr lang="en-US" altLang="ko-KR" sz="11500" dirty="0">
              <a:latin typeface="+mn-ea"/>
              <a:ea typeface="+mn-ea"/>
            </a:endParaRPr>
          </a:p>
        </p:txBody>
      </p:sp>
      <p:sp>
        <p:nvSpPr>
          <p:cNvPr id="11" name="타원 9"/>
          <p:cNvSpPr>
            <a:spLocks noChangeArrowheads="1"/>
          </p:cNvSpPr>
          <p:nvPr/>
        </p:nvSpPr>
        <p:spPr bwMode="auto">
          <a:xfrm>
            <a:off x="998041" y="2598411"/>
            <a:ext cx="2209801" cy="129856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 sz="5400"/>
          </a:p>
        </p:txBody>
      </p:sp>
      <p:sp>
        <p:nvSpPr>
          <p:cNvPr id="13" name="타원 12"/>
          <p:cNvSpPr/>
          <p:nvPr/>
        </p:nvSpPr>
        <p:spPr bwMode="auto">
          <a:xfrm>
            <a:off x="693241" y="2598400"/>
            <a:ext cx="1600200" cy="990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Number</a:t>
            </a:r>
            <a:endParaRPr lang="ko-KR" altLang="en-US" sz="1800" dirty="0"/>
          </a:p>
        </p:txBody>
      </p:sp>
      <p:sp>
        <p:nvSpPr>
          <p:cNvPr id="14" name="타원 13"/>
          <p:cNvSpPr/>
          <p:nvPr/>
        </p:nvSpPr>
        <p:spPr bwMode="auto">
          <a:xfrm>
            <a:off x="4046041" y="2598400"/>
            <a:ext cx="1981200" cy="990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Character</a:t>
            </a:r>
            <a:endParaRPr lang="ko-KR" altLang="en-US" sz="1800" dirty="0"/>
          </a:p>
        </p:txBody>
      </p:sp>
      <p:sp>
        <p:nvSpPr>
          <p:cNvPr id="15" name="타원 14"/>
          <p:cNvSpPr/>
          <p:nvPr/>
        </p:nvSpPr>
        <p:spPr bwMode="auto">
          <a:xfrm>
            <a:off x="7475041" y="2522200"/>
            <a:ext cx="1143000" cy="990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Date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67757"/>
              </p:ext>
            </p:extLst>
          </p:nvPr>
        </p:nvGraphicFramePr>
        <p:xfrm>
          <a:off x="629345" y="4122400"/>
          <a:ext cx="7696200" cy="1898888"/>
        </p:xfrm>
        <a:graphic>
          <a:graphicData uri="http://schemas.openxmlformats.org/drawingml/2006/table">
            <a:tbl>
              <a:tblPr/>
              <a:tblGrid>
                <a:gridCol w="165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TO_CHAR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혹은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숫자형을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문자형으로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TO_DATE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문자형을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날짜형으로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TO_NUMBER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문자형을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숫자형으로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16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DATE </a:t>
            </a:r>
            <a:r>
              <a:rPr lang="ko-KR" altLang="en-US" sz="2000" b="1" dirty="0">
                <a:latin typeface="+mn-ea"/>
                <a:ea typeface="+mn-ea"/>
              </a:rPr>
              <a:t>형태의 데이터를 지정한 양식에 의해 </a:t>
            </a:r>
            <a:r>
              <a:rPr lang="en-US" altLang="ko-KR" sz="2000" b="1" dirty="0">
                <a:latin typeface="+mn-ea"/>
                <a:ea typeface="+mn-ea"/>
              </a:rPr>
              <a:t>VARCHAR2 </a:t>
            </a:r>
            <a:r>
              <a:rPr lang="ko-KR" altLang="en-US" sz="2000" b="1" dirty="0">
                <a:latin typeface="+mn-ea"/>
                <a:ea typeface="+mn-ea"/>
              </a:rPr>
              <a:t>형의 문자로 </a:t>
            </a:r>
            <a:r>
              <a:rPr lang="ko-KR" altLang="en-US" sz="2000" b="1" dirty="0" smtClean="0">
                <a:latin typeface="+mn-ea"/>
                <a:ea typeface="+mn-ea"/>
              </a:rPr>
              <a:t>변환함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날짜 출력 형식의 종류를 나열한 </a:t>
            </a:r>
            <a:r>
              <a:rPr lang="ko-KR" altLang="en-US" sz="2000" b="1" dirty="0" smtClean="0">
                <a:latin typeface="+mn-ea"/>
                <a:ea typeface="+mn-ea"/>
              </a:rPr>
              <a:t>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47788"/>
              </p:ext>
            </p:extLst>
          </p:nvPr>
        </p:nvGraphicFramePr>
        <p:xfrm>
          <a:off x="625425" y="1340768"/>
          <a:ext cx="7924800" cy="499064"/>
        </p:xfrm>
        <a:graphic>
          <a:graphicData uri="http://schemas.openxmlformats.org/drawingml/2006/table">
            <a:tbl>
              <a:tblPr/>
              <a:tblGrid>
                <a:gridCol w="64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TO_CHAR (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 데이터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출력형식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57861"/>
              </p:ext>
            </p:extLst>
          </p:nvPr>
        </p:nvGraphicFramePr>
        <p:xfrm>
          <a:off x="629345" y="2712368"/>
          <a:ext cx="6781800" cy="1992313"/>
        </p:xfrm>
        <a:graphic>
          <a:graphicData uri="http://schemas.openxmlformats.org/drawingml/2006/table">
            <a:tbl>
              <a:tblPr/>
              <a:tblGrid>
                <a:gridCol w="24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1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YYYY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YY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MM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MON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DAY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DY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년도 표현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년도 표현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월을 숫자로 표현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월을 알파벳으로 표현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요일 표현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요일을 약어로 표현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현재 날짜를 기본 형식과 다른 형태로 </a:t>
            </a:r>
            <a:r>
              <a:rPr lang="ko-KR" altLang="en-US" sz="2000" b="1" dirty="0" smtClean="0">
                <a:latin typeface="+mn-ea"/>
                <a:ea typeface="+mn-ea"/>
              </a:rPr>
              <a:t>출력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67275"/>
              </p:ext>
            </p:extLst>
          </p:nvPr>
        </p:nvGraphicFramePr>
        <p:xfrm>
          <a:off x="629345" y="1600200"/>
          <a:ext cx="77724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SYSDATE, TO_CHAR(SYSDATE, 'YYYY-MM-DD')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6563656" descr="EMB000018300c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36912"/>
            <a:ext cx="77724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5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사원들의 입사일을 출력하되 요일까지 함께 </a:t>
            </a:r>
            <a:r>
              <a:rPr lang="ko-KR" altLang="en-US" sz="2000" b="1" dirty="0" smtClean="0">
                <a:latin typeface="+mn-ea"/>
                <a:ea typeface="+mn-ea"/>
              </a:rPr>
              <a:t>출력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00190"/>
              </p:ext>
            </p:extLst>
          </p:nvPr>
        </p:nvGraphicFramePr>
        <p:xfrm>
          <a:off x="629345" y="1412776"/>
          <a:ext cx="77724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HIREDATE, TO_CHAR (HIREDATE, 'YYYY/MM/DD DAY')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6563336" descr="EMB000018300c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03376"/>
            <a:ext cx="70104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7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년도를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자리</a:t>
            </a:r>
            <a:r>
              <a:rPr lang="en-US" altLang="ko-KR" sz="2000" b="1" dirty="0">
                <a:latin typeface="+mn-ea"/>
                <a:ea typeface="+mn-ea"/>
              </a:rPr>
              <a:t>(YY)</a:t>
            </a:r>
            <a:r>
              <a:rPr lang="ko-KR" altLang="en-US" sz="2000" b="1" dirty="0">
                <a:latin typeface="+mn-ea"/>
                <a:ea typeface="+mn-ea"/>
              </a:rPr>
              <a:t>로 출력하고 월은 문자</a:t>
            </a:r>
            <a:r>
              <a:rPr lang="en-US" altLang="ko-KR" sz="2000" b="1" dirty="0">
                <a:latin typeface="+mn-ea"/>
                <a:ea typeface="+mn-ea"/>
              </a:rPr>
              <a:t>(MON)</a:t>
            </a:r>
            <a:r>
              <a:rPr lang="ko-KR" altLang="en-US" sz="2000" b="1" dirty="0">
                <a:latin typeface="+mn-ea"/>
                <a:ea typeface="+mn-ea"/>
              </a:rPr>
              <a:t>로 표시하고 요일을 약어</a:t>
            </a:r>
            <a:r>
              <a:rPr lang="en-US" altLang="ko-KR" sz="2000" b="1" dirty="0">
                <a:latin typeface="+mn-ea"/>
                <a:ea typeface="+mn-ea"/>
              </a:rPr>
              <a:t>(DY)</a:t>
            </a:r>
            <a:r>
              <a:rPr lang="ko-KR" altLang="en-US" sz="2000" b="1" dirty="0">
                <a:latin typeface="+mn-ea"/>
                <a:ea typeface="+mn-ea"/>
              </a:rPr>
              <a:t>로 표시한 </a:t>
            </a:r>
            <a:r>
              <a:rPr lang="ko-KR" altLang="en-US" sz="2000" b="1" dirty="0" smtClean="0">
                <a:latin typeface="+mn-ea"/>
                <a:ea typeface="+mn-ea"/>
              </a:rPr>
              <a:t>예임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93034"/>
              </p:ext>
            </p:extLst>
          </p:nvPr>
        </p:nvGraphicFramePr>
        <p:xfrm>
          <a:off x="629345" y="1752600"/>
          <a:ext cx="77724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HIREDATE, TO_CHAR (HIREDATE, 'YY/MON/DD DY')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6556296" descr="EMB000018300c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43200"/>
            <a:ext cx="72247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시간 출력 형식의 종류를 나열한 </a:t>
            </a:r>
            <a:r>
              <a:rPr lang="ko-KR" altLang="en-US" sz="2000" b="1" dirty="0" smtClean="0">
                <a:latin typeface="+mn-ea"/>
                <a:ea typeface="+mn-ea"/>
              </a:rPr>
              <a:t>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91715"/>
              </p:ext>
            </p:extLst>
          </p:nvPr>
        </p:nvGraphicFramePr>
        <p:xfrm>
          <a:off x="625425" y="1484785"/>
          <a:ext cx="7924800" cy="2952328"/>
        </p:xfrm>
        <a:graphic>
          <a:graphicData uri="http://schemas.openxmlformats.org/drawingml/2006/table">
            <a:tbl>
              <a:tblPr/>
              <a:tblGrid>
                <a:gridCol w="269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4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AM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PM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HH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HH12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HH24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MI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(AM),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(PM)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시각 표시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(1~12)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시간으로 표현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(0~23)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분 표현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초 표현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1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현재 날짜와 시간을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84714"/>
              </p:ext>
            </p:extLst>
          </p:nvPr>
        </p:nvGraphicFramePr>
        <p:xfrm>
          <a:off x="629345" y="1484784"/>
          <a:ext cx="77724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TO_CHAR(SYSDATE, 'YYYY/MM/DD, HH24:MI:SS')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86560776" descr="EMB000018300c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75384"/>
            <a:ext cx="7413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8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1230000</a:t>
            </a:r>
            <a:r>
              <a:rPr lang="ko-KR" altLang="en-US" sz="2000" b="1" dirty="0">
                <a:latin typeface="+mn-ea"/>
                <a:ea typeface="+mn-ea"/>
              </a:rPr>
              <a:t>이란 숫자를 문자 형태로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2562"/>
              </p:ext>
            </p:extLst>
          </p:nvPr>
        </p:nvGraphicFramePr>
        <p:xfrm>
          <a:off x="629345" y="1556792"/>
          <a:ext cx="77724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TO_CHAR (1230000)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6560936" descr="EMB000018300c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547392"/>
            <a:ext cx="77724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7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 표는 숫자 출력 형식을 나열한 </a:t>
            </a:r>
            <a:r>
              <a:rPr lang="ko-KR" altLang="en-US" sz="2000" b="1" dirty="0" smtClean="0">
                <a:latin typeface="+mn-ea"/>
                <a:ea typeface="+mn-ea"/>
              </a:rPr>
              <a:t>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71621"/>
              </p:ext>
            </p:extLst>
          </p:nvPr>
        </p:nvGraphicFramePr>
        <p:xfrm>
          <a:off x="629345" y="1447800"/>
          <a:ext cx="8077200" cy="284835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5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 분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 명</a:t>
                      </a: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자릿수를 나타내며 자릿수가 맞지 않을 경우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으로 채움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자릿수를 나타내며 자릿수가 맞지 않아도 채우지 않음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각 지역별 통화 기호를 앞에 표시함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소수점</a:t>
                      </a: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천 단위 자리 구분</a:t>
                      </a: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2.1 </a:t>
            </a:r>
            <a:r>
              <a:rPr lang="ko-KR" altLang="en-US" sz="2400" dirty="0" smtClean="0"/>
              <a:t>절대값 </a:t>
            </a:r>
            <a:r>
              <a:rPr lang="ko-KR" altLang="en-US" sz="2400" dirty="0"/>
              <a:t>구하는 </a:t>
            </a:r>
            <a:r>
              <a:rPr lang="en-US" altLang="ko-KR" sz="2400" dirty="0"/>
              <a:t>ABS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ABS </a:t>
            </a:r>
            <a:r>
              <a:rPr lang="ko-KR" altLang="en-US" sz="2000" b="1" dirty="0">
                <a:latin typeface="+mn-ea"/>
                <a:ea typeface="+mn-ea"/>
              </a:rPr>
              <a:t>함수는 절대값을 </a:t>
            </a:r>
            <a:r>
              <a:rPr lang="ko-KR" altLang="en-US" sz="2000" b="1" dirty="0" smtClean="0">
                <a:latin typeface="+mn-ea"/>
                <a:ea typeface="+mn-ea"/>
              </a:rPr>
              <a:t>구함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절대값은 방향은 없고 크기만 있는 것으로서 </a:t>
            </a:r>
            <a:r>
              <a:rPr lang="ko-KR" altLang="en-US" sz="2000" b="1" dirty="0" smtClean="0">
                <a:latin typeface="+mn-ea"/>
                <a:ea typeface="+mn-ea"/>
              </a:rPr>
              <a:t>       주어진 </a:t>
            </a:r>
            <a:r>
              <a:rPr lang="ko-KR" altLang="en-US" sz="2000" b="1" dirty="0">
                <a:latin typeface="+mn-ea"/>
                <a:ea typeface="+mn-ea"/>
              </a:rPr>
              <a:t>데이터가 음수일 경우 양수로 </a:t>
            </a:r>
            <a:r>
              <a:rPr lang="ko-KR" altLang="en-US" sz="2000" b="1" dirty="0" smtClean="0">
                <a:latin typeface="+mn-ea"/>
                <a:ea typeface="+mn-ea"/>
              </a:rPr>
              <a:t>표현함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-10 </a:t>
            </a:r>
            <a:r>
              <a:rPr lang="ko-KR" altLang="en-US" sz="2000" b="1" dirty="0">
                <a:latin typeface="+mn-ea"/>
                <a:ea typeface="+mn-ea"/>
              </a:rPr>
              <a:t>에 대한 </a:t>
            </a:r>
            <a:r>
              <a:rPr lang="ko-KR" altLang="en-US" sz="2000" b="1" dirty="0" smtClean="0">
                <a:latin typeface="+mn-ea"/>
                <a:ea typeface="+mn-ea"/>
              </a:rPr>
              <a:t>절대값은</a:t>
            </a:r>
            <a:r>
              <a:rPr lang="en-US" altLang="ko-KR" sz="2000" b="1" dirty="0" smtClean="0">
                <a:latin typeface="+mn-ea"/>
                <a:ea typeface="+mn-ea"/>
              </a:rPr>
              <a:t>?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58570"/>
              </p:ext>
            </p:extLst>
          </p:nvPr>
        </p:nvGraphicFramePr>
        <p:xfrm>
          <a:off x="629345" y="2479323"/>
          <a:ext cx="7696200" cy="584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-10, ABS(-10)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5799056" descr="EMB000018300b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393723"/>
            <a:ext cx="7575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6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각 지역별 통화 기호를 앞에 붙이고 천 단위마다 콤마를 붙여서 출력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예 </a:t>
            </a:r>
            <a:r>
              <a:rPr lang="en-US" altLang="ko-KR" sz="2000" b="1" dirty="0">
                <a:latin typeface="+mn-ea"/>
                <a:ea typeface="+mn-ea"/>
              </a:rPr>
              <a:t>: \1,230,000</a:t>
            </a:r>
            <a:r>
              <a:rPr lang="ko-KR" altLang="en-US" sz="2000" b="1" dirty="0">
                <a:latin typeface="+mn-ea"/>
                <a:ea typeface="+mn-ea"/>
              </a:rPr>
              <a:t>）하려면 어떻게 해야 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  <a:r>
              <a:rPr lang="ko-KR" altLang="en-US" sz="2000" b="1" dirty="0">
                <a:latin typeface="+mn-ea"/>
                <a:ea typeface="+mn-ea"/>
              </a:rPr>
              <a:t>위 표를 참조하여 다음과 같이 표현해야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92201"/>
              </p:ext>
            </p:extLst>
          </p:nvPr>
        </p:nvGraphicFramePr>
        <p:xfrm>
          <a:off x="629345" y="1988840"/>
          <a:ext cx="77724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SAL, TO_CHAR (SAL, 'L999,999')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6558456" descr="EMB000018300c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903240"/>
            <a:ext cx="68580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3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5.1 </a:t>
            </a:r>
            <a:r>
              <a:rPr lang="ko-KR" altLang="en-US" sz="2400" dirty="0" err="1" smtClean="0"/>
              <a:t>문자형으로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변환하는 </a:t>
            </a:r>
            <a:r>
              <a:rPr lang="en-US" altLang="ko-KR" sz="2400" dirty="0"/>
              <a:t>TO_CHAR </a:t>
            </a:r>
            <a:r>
              <a:rPr lang="ko-KR" altLang="en-US" sz="2400" dirty="0" smtClean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9</a:t>
            </a:r>
            <a:r>
              <a:rPr lang="ko-KR" altLang="en-US" sz="2000" b="1" dirty="0">
                <a:latin typeface="+mn-ea"/>
                <a:ea typeface="+mn-ea"/>
              </a:rPr>
              <a:t>는 자릿수를 나타내며 자릿수가 맞지 않으면 채우지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하지만 </a:t>
            </a:r>
            <a:r>
              <a:rPr lang="en-US" altLang="ko-KR" sz="2000" b="1" dirty="0">
                <a:latin typeface="+mn-ea"/>
                <a:ea typeface="+mn-ea"/>
              </a:rPr>
              <a:t>0</a:t>
            </a:r>
            <a:r>
              <a:rPr lang="ko-KR" altLang="en-US" sz="2000" b="1" dirty="0">
                <a:latin typeface="+mn-ea"/>
                <a:ea typeface="+mn-ea"/>
              </a:rPr>
              <a:t>은 자릿수를 나타내며 자릿수가 맞지 않을 경우 </a:t>
            </a:r>
            <a:r>
              <a:rPr lang="en-US" altLang="ko-KR" sz="2000" b="1" dirty="0">
                <a:latin typeface="+mn-ea"/>
                <a:ea typeface="+mn-ea"/>
              </a:rPr>
              <a:t>0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채움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87578"/>
              </p:ext>
            </p:extLst>
          </p:nvPr>
        </p:nvGraphicFramePr>
        <p:xfrm>
          <a:off x="629345" y="1772816"/>
          <a:ext cx="77724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TO_CHAR (123456, '000000000'),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TO_CHAR (123456, '999,999,999')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6557896" descr="EMB000018300c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915816"/>
            <a:ext cx="71580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5.2 </a:t>
            </a:r>
            <a:r>
              <a:rPr lang="ko-KR" altLang="en-US" sz="2400" dirty="0" err="1"/>
              <a:t>날짜형으로</a:t>
            </a:r>
            <a:r>
              <a:rPr lang="ko-KR" altLang="en-US" sz="2400" dirty="0"/>
              <a:t> 변환하는 </a:t>
            </a:r>
            <a:r>
              <a:rPr lang="en-US" altLang="ko-KR" sz="2400" dirty="0"/>
              <a:t>TO_DATE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2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날짜 </a:t>
            </a:r>
            <a:r>
              <a:rPr lang="ko-KR" altLang="en-US" sz="2000" b="1" dirty="0">
                <a:latin typeface="+mn-ea"/>
                <a:ea typeface="+mn-ea"/>
              </a:rPr>
              <a:t>형은 세기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년도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월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일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시간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분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초와 같이 날짜와 시간에 대한 정보를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</a:t>
            </a:r>
            <a:r>
              <a:rPr lang="ko-KR" altLang="en-US" sz="2000" b="1" dirty="0">
                <a:latin typeface="+mn-ea"/>
                <a:ea typeface="+mn-ea"/>
              </a:rPr>
              <a:t> 기본 날짜 형식은 ‘</a:t>
            </a:r>
            <a:r>
              <a:rPr lang="en-US" altLang="ko-KR" sz="2000" b="1" dirty="0">
                <a:latin typeface="+mn-ea"/>
                <a:ea typeface="+mn-ea"/>
              </a:rPr>
              <a:t>YY/MM/DD'</a:t>
            </a:r>
            <a:r>
              <a:rPr lang="ko-KR" altLang="en-US" sz="2000" b="1" dirty="0">
                <a:latin typeface="+mn-ea"/>
                <a:ea typeface="+mn-ea"/>
              </a:rPr>
              <a:t>형식으로 ’년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월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일‘ </a:t>
            </a:r>
            <a:r>
              <a:rPr lang="ko-KR" altLang="en-US" sz="2000" b="1" dirty="0" smtClean="0">
                <a:latin typeface="+mn-ea"/>
                <a:ea typeface="+mn-ea"/>
              </a:rPr>
              <a:t>예를            들면 </a:t>
            </a:r>
            <a:r>
              <a:rPr lang="ko-KR" altLang="en-US" sz="2000" b="1" dirty="0">
                <a:latin typeface="+mn-ea"/>
                <a:ea typeface="+mn-ea"/>
              </a:rPr>
              <a:t>’</a:t>
            </a:r>
            <a:r>
              <a:rPr lang="en-US" altLang="ko-KR" sz="2000" b="1" dirty="0">
                <a:latin typeface="+mn-ea"/>
                <a:ea typeface="+mn-ea"/>
              </a:rPr>
              <a:t>06/03/08‘ </a:t>
            </a:r>
            <a:r>
              <a:rPr lang="ko-KR" altLang="en-US" sz="2000" b="1" dirty="0">
                <a:latin typeface="+mn-ea"/>
                <a:ea typeface="+mn-ea"/>
              </a:rPr>
              <a:t>식으로 </a:t>
            </a:r>
            <a:r>
              <a:rPr lang="ko-KR" altLang="en-US" sz="2000" b="1" dirty="0" smtClean="0">
                <a:latin typeface="+mn-ea"/>
                <a:ea typeface="+mn-ea"/>
              </a:rPr>
              <a:t>나타남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년도를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자리로 출력하려면 ‘</a:t>
            </a:r>
            <a:r>
              <a:rPr lang="en-US" altLang="ko-KR" sz="2000" b="1" dirty="0">
                <a:latin typeface="+mn-ea"/>
                <a:ea typeface="+mn-ea"/>
              </a:rPr>
              <a:t>YYYY/MM/DD' </a:t>
            </a:r>
            <a:r>
              <a:rPr lang="ko-KR" altLang="en-US" sz="2000" b="1" dirty="0">
                <a:latin typeface="+mn-ea"/>
                <a:ea typeface="+mn-ea"/>
              </a:rPr>
              <a:t>형식으로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TO_DATE </a:t>
            </a:r>
            <a:r>
              <a:rPr lang="ko-KR" altLang="en-US" sz="2000" b="1" dirty="0">
                <a:latin typeface="+mn-ea"/>
                <a:ea typeface="+mn-ea"/>
              </a:rPr>
              <a:t>함수는 문자열을 날짜 형으로 </a:t>
            </a:r>
            <a:r>
              <a:rPr lang="ko-KR" altLang="en-US" sz="2000" b="1" dirty="0" smtClean="0">
                <a:latin typeface="+mn-ea"/>
                <a:ea typeface="+mn-ea"/>
              </a:rPr>
              <a:t>변환함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0111"/>
              </p:ext>
            </p:extLst>
          </p:nvPr>
        </p:nvGraphicFramePr>
        <p:xfrm>
          <a:off x="633809" y="3284984"/>
          <a:ext cx="7772400" cy="504056"/>
        </p:xfrm>
        <a:graphic>
          <a:graphicData uri="http://schemas.openxmlformats.org/drawingml/2006/table">
            <a:tbl>
              <a:tblPr/>
              <a:tblGrid>
                <a:gridCol w="7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TO_DATE(‘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문자’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format')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1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5.2 </a:t>
            </a:r>
            <a:r>
              <a:rPr lang="ko-KR" altLang="en-US" sz="2400" dirty="0" err="1"/>
              <a:t>날짜형으로</a:t>
            </a:r>
            <a:r>
              <a:rPr lang="ko-KR" altLang="en-US" sz="2400" dirty="0"/>
              <a:t> 변환하는 </a:t>
            </a:r>
            <a:r>
              <a:rPr lang="en-US" altLang="ko-KR" sz="2400" dirty="0"/>
              <a:t>TO_DATE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숫자형태인 </a:t>
            </a:r>
            <a:r>
              <a:rPr lang="en-US" altLang="ko-KR" sz="2000" b="1" dirty="0">
                <a:latin typeface="+mn-ea"/>
                <a:ea typeface="+mn-ea"/>
              </a:rPr>
              <a:t>19810220 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en-US" altLang="ko-KR" sz="2000" b="1" dirty="0">
                <a:latin typeface="+mn-ea"/>
                <a:ea typeface="+mn-ea"/>
              </a:rPr>
              <a:t>TO_DATE </a:t>
            </a:r>
            <a:r>
              <a:rPr lang="ko-KR" altLang="en-US" sz="2000" b="1" dirty="0">
                <a:latin typeface="+mn-ea"/>
                <a:ea typeface="+mn-ea"/>
              </a:rPr>
              <a:t>함수를 사용해서 </a:t>
            </a:r>
            <a:r>
              <a:rPr lang="ko-KR" altLang="en-US" sz="2000" b="1" dirty="0" err="1">
                <a:latin typeface="+mn-ea"/>
                <a:ea typeface="+mn-ea"/>
              </a:rPr>
              <a:t>날짜형으로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변환함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이때 두 번째 인자는 출력할 형식을 지정해 주어야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78867"/>
              </p:ext>
            </p:extLst>
          </p:nvPr>
        </p:nvGraphicFramePr>
        <p:xfrm>
          <a:off x="629345" y="1844824"/>
          <a:ext cx="7772400" cy="5844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HIREDATE 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HIREDATE=TO_DATE(19810220,'YYYYMMDD')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86562936" descr="EMB000018300c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06824"/>
            <a:ext cx="792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1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5.2 </a:t>
            </a:r>
            <a:r>
              <a:rPr lang="ko-KR" altLang="en-US" sz="2400" dirty="0" err="1"/>
              <a:t>날짜형으로</a:t>
            </a:r>
            <a:r>
              <a:rPr lang="ko-KR" altLang="en-US" sz="2400" dirty="0"/>
              <a:t> 변환하는 </a:t>
            </a:r>
            <a:r>
              <a:rPr lang="en-US" altLang="ko-KR" sz="2400" dirty="0"/>
              <a:t>TO_DATE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올해 며칠이 지났는지 현재 날짜에서 </a:t>
            </a:r>
            <a:r>
              <a:rPr lang="en-US" altLang="ko-KR" sz="2000" b="1" dirty="0">
                <a:latin typeface="+mn-ea"/>
                <a:ea typeface="+mn-ea"/>
              </a:rPr>
              <a:t>2008/01/01</a:t>
            </a:r>
            <a:r>
              <a:rPr lang="ko-KR" altLang="en-US" sz="2000" b="1" dirty="0">
                <a:latin typeface="+mn-ea"/>
                <a:ea typeface="+mn-ea"/>
              </a:rPr>
              <a:t>을 뺀 결과를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21331"/>
              </p:ext>
            </p:extLst>
          </p:nvPr>
        </p:nvGraphicFramePr>
        <p:xfrm>
          <a:off x="629345" y="1844824"/>
          <a:ext cx="8153400" cy="5238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20" marB="17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TRUNC(SYSDATE-TO_DATE('2008/01/01', 'YYYY/MM/DD'))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20" marB="17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6560376" descr="EMB000018300c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06824"/>
            <a:ext cx="7413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5.3 </a:t>
            </a:r>
            <a:r>
              <a:rPr lang="ko-KR" altLang="en-US" sz="2400" dirty="0" err="1"/>
              <a:t>숫자형으로</a:t>
            </a:r>
            <a:r>
              <a:rPr lang="ko-KR" altLang="en-US" sz="2400" dirty="0"/>
              <a:t> 변환하는 </a:t>
            </a:r>
            <a:r>
              <a:rPr lang="en-US" altLang="ko-KR" sz="2400" dirty="0"/>
              <a:t>TO_NUMBER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439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TO_NUMBER </a:t>
            </a:r>
            <a:r>
              <a:rPr lang="ko-KR" altLang="en-US" sz="2000" b="1" dirty="0">
                <a:latin typeface="+mn-ea"/>
                <a:ea typeface="+mn-ea"/>
              </a:rPr>
              <a:t>함수는 특정 데이터를 </a:t>
            </a:r>
            <a:r>
              <a:rPr lang="ko-KR" altLang="en-US" sz="2000" b="1" dirty="0" err="1">
                <a:latin typeface="+mn-ea"/>
                <a:ea typeface="+mn-ea"/>
              </a:rPr>
              <a:t>숫자형으로</a:t>
            </a:r>
            <a:r>
              <a:rPr lang="ko-KR" altLang="en-US" sz="2000" b="1" dirty="0">
                <a:latin typeface="+mn-ea"/>
                <a:ea typeface="+mn-ea"/>
              </a:rPr>
              <a:t> 변환해 주는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</a:t>
            </a:r>
            <a:r>
              <a:rPr lang="en-US" altLang="ko-KR" sz="2000" b="1" dirty="0">
                <a:latin typeface="+mn-ea"/>
                <a:ea typeface="+mn-ea"/>
              </a:rPr>
              <a:t>'20,000'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en-US" altLang="ko-KR" sz="2000" b="1" dirty="0">
                <a:latin typeface="+mn-ea"/>
                <a:ea typeface="+mn-ea"/>
              </a:rPr>
              <a:t>'10,000'</a:t>
            </a:r>
            <a:r>
              <a:rPr lang="ko-KR" altLang="en-US" sz="2000" b="1" dirty="0">
                <a:latin typeface="+mn-ea"/>
                <a:ea typeface="+mn-ea"/>
              </a:rPr>
              <a:t>의 차이를 알아보기 위해서 빼기를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산술  </a:t>
            </a:r>
            <a:r>
              <a:rPr lang="ko-KR" altLang="en-US" sz="2000" b="1" dirty="0">
                <a:latin typeface="+mn-ea"/>
                <a:ea typeface="+mn-ea"/>
              </a:rPr>
              <a:t>연산을 하려면 문자형을 </a:t>
            </a:r>
            <a:r>
              <a:rPr lang="ko-KR" altLang="en-US" sz="2000" b="1" dirty="0" err="1">
                <a:latin typeface="+mn-ea"/>
                <a:ea typeface="+mn-ea"/>
              </a:rPr>
              <a:t>숫자형으로</a:t>
            </a:r>
            <a:r>
              <a:rPr lang="ko-KR" altLang="en-US" sz="2000" b="1" dirty="0">
                <a:latin typeface="+mn-ea"/>
                <a:ea typeface="+mn-ea"/>
              </a:rPr>
              <a:t> 변환한 후에 실행해야 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92440"/>
              </p:ext>
            </p:extLst>
          </p:nvPr>
        </p:nvGraphicFramePr>
        <p:xfrm>
          <a:off x="629345" y="2209650"/>
          <a:ext cx="8153400" cy="64328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TO_NUMBER('20,000', '99,999') - TO_NUMBER('10,000', '99,999')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DUAL;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6561336" descr="EMB000018300c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44229"/>
            <a:ext cx="708660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ko-KR" sz="2400" dirty="0"/>
              <a:t>NULL</a:t>
            </a:r>
            <a:r>
              <a:rPr lang="ko-KR" altLang="en-US" sz="2400" dirty="0"/>
              <a:t>을 다른 값으로 변환하는 </a:t>
            </a:r>
            <a:r>
              <a:rPr lang="en-US" altLang="ko-KR" sz="2400" dirty="0"/>
              <a:t>NVL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6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NVL </a:t>
            </a:r>
            <a:r>
              <a:rPr lang="ko-KR" altLang="en-US" sz="2000" b="1" dirty="0">
                <a:latin typeface="+mn-ea"/>
                <a:ea typeface="+mn-ea"/>
              </a:rPr>
              <a:t>함수는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en-US" altLang="ko-KR" sz="2000" b="1" dirty="0">
                <a:latin typeface="+mn-ea"/>
                <a:ea typeface="+mn-ea"/>
              </a:rPr>
              <a:t>0 </a:t>
            </a:r>
            <a:r>
              <a:rPr lang="ko-KR" altLang="en-US" sz="2000" b="1" dirty="0">
                <a:latin typeface="+mn-ea"/>
                <a:ea typeface="+mn-ea"/>
              </a:rPr>
              <a:t>또는 다른 값으로 변환하기 위해서 사용하는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95196"/>
              </p:ext>
            </p:extLst>
          </p:nvPr>
        </p:nvGraphicFramePr>
        <p:xfrm>
          <a:off x="629345" y="1268760"/>
          <a:ext cx="7772400" cy="14382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8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SAL, COMM, SAL*12+COMM,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NVL(COMM, 0), SAL*12+NVL(COMM, 0)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 BY JOB;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86558456" descr="EMB000018300c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17" y="1988840"/>
            <a:ext cx="6329042" cy="431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3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선택을 위한 </a:t>
            </a:r>
            <a:r>
              <a:rPr lang="en-US" altLang="ko-KR" sz="2400" dirty="0"/>
              <a:t>DECODE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0159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DECODE </a:t>
            </a:r>
            <a:r>
              <a:rPr lang="ko-KR" altLang="en-US" sz="2000" b="1" dirty="0">
                <a:latin typeface="+mn-ea"/>
                <a:ea typeface="+mn-ea"/>
              </a:rPr>
              <a:t>함수는 프로그램 언어에서 가장 많이 사용되는 </a:t>
            </a:r>
            <a:r>
              <a:rPr lang="en-US" altLang="ko-KR" sz="2000" b="1" dirty="0">
                <a:latin typeface="+mn-ea"/>
                <a:ea typeface="+mn-ea"/>
              </a:rPr>
              <a:t>switch case </a:t>
            </a:r>
            <a:r>
              <a:rPr lang="ko-KR" altLang="en-US" sz="2000" b="1" dirty="0">
                <a:latin typeface="+mn-ea"/>
                <a:ea typeface="+mn-ea"/>
              </a:rPr>
              <a:t>문과 </a:t>
            </a:r>
            <a:r>
              <a:rPr lang="ko-KR" altLang="en-US" sz="2000" b="1" dirty="0" smtClean="0">
                <a:latin typeface="+mn-ea"/>
                <a:ea typeface="+mn-ea"/>
              </a:rPr>
              <a:t>    같은 </a:t>
            </a:r>
            <a:r>
              <a:rPr lang="ko-KR" altLang="en-US" sz="2000" b="1" dirty="0">
                <a:latin typeface="+mn-ea"/>
                <a:ea typeface="+mn-ea"/>
              </a:rPr>
              <a:t>기능을 </a:t>
            </a:r>
            <a:r>
              <a:rPr lang="ko-KR" altLang="en-US" sz="2000" b="1" dirty="0" smtClean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여러 가지 경우에 대해서 선택할 수 있도록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DECODE </a:t>
            </a:r>
            <a:r>
              <a:rPr lang="ko-KR" altLang="en-US" sz="2000" b="1" dirty="0">
                <a:latin typeface="+mn-ea"/>
                <a:ea typeface="+mn-ea"/>
              </a:rPr>
              <a:t>함수의 기본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2460"/>
              </p:ext>
            </p:extLst>
          </p:nvPr>
        </p:nvGraphicFramePr>
        <p:xfrm>
          <a:off x="629345" y="2708920"/>
          <a:ext cx="7772400" cy="16002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DECODE (</a:t>
                      </a:r>
                      <a:r>
                        <a:rPr lang="ko-KR" alt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조건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 </a:t>
                      </a:r>
                    </a:p>
                    <a:p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조건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기본결과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3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선택을 위한 </a:t>
            </a:r>
            <a:r>
              <a:rPr lang="en-US" altLang="ko-KR" sz="2400" dirty="0"/>
              <a:t>DECODE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439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부서번호에 해당되는 부서명을 구하는 예제를 이번에는 </a:t>
            </a:r>
            <a:r>
              <a:rPr lang="en-US" altLang="ko-KR" sz="2000" b="1" dirty="0" smtClean="0">
                <a:latin typeface="+mn-ea"/>
                <a:ea typeface="+mn-ea"/>
              </a:rPr>
              <a:t>DECODE </a:t>
            </a:r>
            <a:r>
              <a:rPr lang="ko-KR" altLang="en-US" sz="2000" b="1" dirty="0">
                <a:latin typeface="+mn-ea"/>
                <a:ea typeface="+mn-ea"/>
              </a:rPr>
              <a:t>함수를 사용하여 </a:t>
            </a:r>
            <a:r>
              <a:rPr lang="ko-KR" altLang="en-US" sz="2000" b="1" dirty="0" smtClean="0">
                <a:latin typeface="+mn-ea"/>
                <a:ea typeface="+mn-ea"/>
              </a:rPr>
              <a:t>작성함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14973"/>
              </p:ext>
            </p:extLst>
          </p:nvPr>
        </p:nvGraphicFramePr>
        <p:xfrm>
          <a:off x="629345" y="1752600"/>
          <a:ext cx="7772400" cy="195605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DEPTNO,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DECODE(DEPTNO,  10, 'ACCOUNTING',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20, 'RESEARCH',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30, 'SALES',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40, 'OPERATIONS' 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AS DNAME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5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8"/>
            </a:pPr>
            <a:r>
              <a:rPr lang="ko-KR" altLang="en-US" sz="2400" dirty="0"/>
              <a:t>조건에 따라 서로 다른 처리가 가능한 </a:t>
            </a:r>
            <a:r>
              <a:rPr lang="en-US" altLang="ko-KR" sz="2400" dirty="0"/>
              <a:t>CASE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2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CASE </a:t>
            </a:r>
            <a:r>
              <a:rPr lang="ko-KR" altLang="en-US" sz="2000" b="1" dirty="0">
                <a:latin typeface="+mn-ea"/>
                <a:ea typeface="+mn-ea"/>
              </a:rPr>
              <a:t>함수 역시 여러 가지 경우에 대해서 하나를 선택하는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DECODE </a:t>
            </a:r>
            <a:r>
              <a:rPr lang="ko-KR" altLang="en-US" sz="2000" b="1" dirty="0">
                <a:latin typeface="+mn-ea"/>
                <a:ea typeface="+mn-ea"/>
              </a:rPr>
              <a:t>함수와 차이점이 있다면 </a:t>
            </a:r>
            <a:r>
              <a:rPr lang="en-US" altLang="ko-KR" sz="2000" b="1" dirty="0">
                <a:latin typeface="+mn-ea"/>
                <a:ea typeface="+mn-ea"/>
              </a:rPr>
              <a:t>DECODE </a:t>
            </a:r>
            <a:r>
              <a:rPr lang="ko-KR" altLang="en-US" sz="2000" b="1" dirty="0">
                <a:latin typeface="+mn-ea"/>
                <a:ea typeface="+mn-ea"/>
              </a:rPr>
              <a:t>함수는 조건이 일치</a:t>
            </a:r>
            <a:r>
              <a:rPr lang="en-US" altLang="ko-KR" sz="2000" b="1" dirty="0">
                <a:latin typeface="+mn-ea"/>
                <a:ea typeface="+mn-ea"/>
              </a:rPr>
              <a:t>(= </a:t>
            </a:r>
            <a:r>
              <a:rPr lang="ko-KR" altLang="en-US" sz="2000" b="1" dirty="0">
                <a:latin typeface="+mn-ea"/>
                <a:ea typeface="+mn-ea"/>
              </a:rPr>
              <a:t>비교 연산자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하는 경우에 대해서만 적용되는 반면</a:t>
            </a:r>
            <a:r>
              <a:rPr lang="en-US" altLang="ko-KR" sz="2000" b="1" dirty="0">
                <a:latin typeface="+mn-ea"/>
                <a:ea typeface="+mn-ea"/>
              </a:rPr>
              <a:t>, CASE </a:t>
            </a:r>
            <a:r>
              <a:rPr lang="ko-KR" altLang="en-US" sz="2000" b="1" dirty="0">
                <a:latin typeface="+mn-ea"/>
                <a:ea typeface="+mn-ea"/>
              </a:rPr>
              <a:t>함수는 다양한 비교 연산자를 이용하여 조건을 제시할 수 있으므로 범위를 지정할 수도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CASE </a:t>
            </a:r>
            <a:r>
              <a:rPr lang="ko-KR" altLang="en-US" sz="2000" b="1" dirty="0">
                <a:latin typeface="+mn-ea"/>
                <a:ea typeface="+mn-ea"/>
              </a:rPr>
              <a:t>함수는 프로그램 언어의 </a:t>
            </a:r>
            <a:r>
              <a:rPr lang="en-US" altLang="ko-KR" sz="2000" b="1" dirty="0">
                <a:latin typeface="+mn-ea"/>
                <a:ea typeface="+mn-ea"/>
              </a:rPr>
              <a:t>if else if else </a:t>
            </a:r>
            <a:r>
              <a:rPr lang="ko-KR" altLang="en-US" sz="2000" b="1" dirty="0">
                <a:latin typeface="+mn-ea"/>
                <a:ea typeface="+mn-ea"/>
              </a:rPr>
              <a:t>와 유사한 구조를 </a:t>
            </a:r>
            <a:r>
              <a:rPr lang="ko-KR" altLang="en-US" sz="2000" b="1" dirty="0" smtClean="0">
                <a:latin typeface="+mn-ea"/>
                <a:ea typeface="+mn-ea"/>
              </a:rPr>
              <a:t>가짐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13014"/>
              </p:ext>
            </p:extLst>
          </p:nvPr>
        </p:nvGraphicFramePr>
        <p:xfrm>
          <a:off x="629345" y="2980928"/>
          <a:ext cx="7772400" cy="16002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</a:t>
                      </a:r>
                      <a:r>
                        <a:rPr lang="ko-KR" alt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THEN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WHEN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THEN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WHEN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THEN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ELSE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6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2.2 </a:t>
            </a:r>
            <a:r>
              <a:rPr lang="ko-KR" altLang="en-US" sz="2400" dirty="0"/>
              <a:t>소수점 아래를 버리는 </a:t>
            </a:r>
            <a:r>
              <a:rPr lang="en-US" altLang="ko-KR" sz="2400" dirty="0"/>
              <a:t>FLOOR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FLOOR </a:t>
            </a:r>
            <a:r>
              <a:rPr lang="ko-KR" altLang="en-US" sz="2000" b="1" dirty="0">
                <a:latin typeface="+mn-ea"/>
                <a:ea typeface="+mn-ea"/>
              </a:rPr>
              <a:t>함수는 소수점 아래를 </a:t>
            </a:r>
            <a:r>
              <a:rPr lang="ko-KR" altLang="en-US" sz="2000" b="1" dirty="0" smtClean="0">
                <a:latin typeface="+mn-ea"/>
                <a:ea typeface="+mn-ea"/>
              </a:rPr>
              <a:t>버림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34.5678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en-US" altLang="ko-KR" sz="2000" b="1" dirty="0">
                <a:latin typeface="+mn-ea"/>
                <a:ea typeface="+mn-ea"/>
              </a:rPr>
              <a:t>FLOOR </a:t>
            </a:r>
            <a:r>
              <a:rPr lang="ko-KR" altLang="en-US" sz="2000" b="1" dirty="0">
                <a:latin typeface="+mn-ea"/>
                <a:ea typeface="+mn-ea"/>
              </a:rPr>
              <a:t>함수에 적용하면 </a:t>
            </a:r>
            <a:r>
              <a:rPr lang="en-US" altLang="ko-KR" sz="2000" b="1" dirty="0">
                <a:latin typeface="+mn-ea"/>
                <a:ea typeface="+mn-ea"/>
              </a:rPr>
              <a:t>34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구해짐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08309"/>
              </p:ext>
            </p:extLst>
          </p:nvPr>
        </p:nvGraphicFramePr>
        <p:xfrm>
          <a:off x="629345" y="2506973"/>
          <a:ext cx="7696200" cy="584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SELECT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34.5678,  FLOOR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34.5678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85798256" descr="EMB000018300b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421373"/>
            <a:ext cx="6858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1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8"/>
            </a:pPr>
            <a:r>
              <a:rPr lang="ko-KR" altLang="en-US" sz="2400" dirty="0"/>
              <a:t>조건에 따라 서로 다른 처리가 가능한 </a:t>
            </a:r>
            <a:r>
              <a:rPr lang="en-US" altLang="ko-KR" sz="2400" dirty="0"/>
              <a:t>CASE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439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부서번호에 해당되는 부서명을 구하는 예제를 이번에는 </a:t>
            </a:r>
            <a:r>
              <a:rPr lang="en-US" altLang="ko-KR" sz="2000" b="1" dirty="0">
                <a:latin typeface="+mn-ea"/>
                <a:ea typeface="+mn-ea"/>
              </a:rPr>
              <a:t>CASE </a:t>
            </a:r>
            <a:r>
              <a:rPr lang="ko-KR" altLang="en-US" sz="2000" b="1" dirty="0">
                <a:latin typeface="+mn-ea"/>
                <a:ea typeface="+mn-ea"/>
              </a:rPr>
              <a:t>함수를 사용하여 </a:t>
            </a:r>
            <a:r>
              <a:rPr lang="ko-KR" altLang="en-US" sz="2000" b="1" dirty="0" smtClean="0">
                <a:latin typeface="+mn-ea"/>
                <a:ea typeface="+mn-ea"/>
              </a:rPr>
              <a:t>작성함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12687"/>
              </p:ext>
            </p:extLst>
          </p:nvPr>
        </p:nvGraphicFramePr>
        <p:xfrm>
          <a:off x="629345" y="1828800"/>
          <a:ext cx="7772400" cy="195605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DEPTNO,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CASE WHEN DEPTNO=10 THEN 'ACCOUNTING'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WHEN DEPTNO=20 THEN 'RESEARCH'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WHEN DEPTNO=30 THEN 'SALES'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WHEN DEPTNO=40 THEN 'OPERATIONS'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END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DNAME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5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2.3 </a:t>
            </a:r>
            <a:r>
              <a:rPr lang="ko-KR" altLang="en-US" sz="2400" dirty="0"/>
              <a:t>특정 자릿수에서 반올림하는 </a:t>
            </a:r>
            <a:r>
              <a:rPr lang="en-US" altLang="ko-KR" sz="2400" dirty="0"/>
              <a:t>ROUND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34.5678</a:t>
            </a:r>
            <a:r>
              <a:rPr lang="ko-KR" altLang="en-US" sz="2000" b="1" dirty="0">
                <a:latin typeface="+mn-ea"/>
                <a:ea typeface="+mn-ea"/>
              </a:rPr>
              <a:t>를 반올림하면 </a:t>
            </a:r>
            <a:r>
              <a:rPr lang="en-US" altLang="ko-KR" sz="2000" b="1" dirty="0" smtClean="0">
                <a:latin typeface="+mn-ea"/>
                <a:ea typeface="+mn-ea"/>
              </a:rPr>
              <a:t>35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이와 같이 반올림한 결과를 구하기 위한 함수로 </a:t>
            </a:r>
            <a:r>
              <a:rPr lang="ko-KR" altLang="en-US" sz="2000" b="1" dirty="0" err="1">
                <a:latin typeface="+mn-ea"/>
                <a:ea typeface="+mn-ea"/>
              </a:rPr>
              <a:t>오라클에서는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ROUND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제공됨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8149"/>
              </p:ext>
            </p:extLst>
          </p:nvPr>
        </p:nvGraphicFramePr>
        <p:xfrm>
          <a:off x="629345" y="2477616"/>
          <a:ext cx="7696200" cy="584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34.5678, ROUND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34.5678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5798416" descr="EMB000018300b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315816"/>
            <a:ext cx="7575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5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2.3 </a:t>
            </a:r>
            <a:r>
              <a:rPr lang="ko-KR" altLang="en-US" sz="2400" dirty="0"/>
              <a:t>특정 자릿수에서 반올림하는 </a:t>
            </a:r>
            <a:r>
              <a:rPr lang="en-US" altLang="ko-KR" sz="2400" dirty="0"/>
              <a:t>ROUND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ROUND </a:t>
            </a:r>
            <a:r>
              <a:rPr lang="ko-KR" altLang="en-US" sz="2000" b="1" dirty="0">
                <a:latin typeface="+mn-ea"/>
                <a:ea typeface="+mn-ea"/>
              </a:rPr>
              <a:t>함수는 지정한 자릿수에서 반올림을 할 수 있도록 자릿수를 지정할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ROUND </a:t>
            </a:r>
            <a:r>
              <a:rPr lang="ko-KR" altLang="en-US" sz="2000" b="1" dirty="0">
                <a:latin typeface="+mn-ea"/>
                <a:ea typeface="+mn-ea"/>
              </a:rPr>
              <a:t>함수의 두 번째 인자 값이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이면 소수점 이하 세 번째 자리에서 반올림하여 소수점 이하 두 번째 자리까지 </a:t>
            </a:r>
            <a:r>
              <a:rPr lang="ko-KR" altLang="en-US" sz="2000" b="1" dirty="0" smtClean="0">
                <a:latin typeface="+mn-ea"/>
                <a:ea typeface="+mn-ea"/>
              </a:rPr>
              <a:t>표시함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ROUND(34.5678, 2)</a:t>
            </a:r>
            <a:r>
              <a:rPr lang="ko-KR" altLang="en-US" sz="2000" b="1" dirty="0">
                <a:latin typeface="+mn-ea"/>
                <a:ea typeface="+mn-ea"/>
              </a:rPr>
              <a:t>의 결과는 </a:t>
            </a:r>
            <a:r>
              <a:rPr lang="en-US" altLang="ko-KR" sz="2000" b="1" dirty="0">
                <a:latin typeface="+mn-ea"/>
                <a:ea typeface="+mn-ea"/>
              </a:rPr>
              <a:t>34.57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78323"/>
              </p:ext>
            </p:extLst>
          </p:nvPr>
        </p:nvGraphicFramePr>
        <p:xfrm>
          <a:off x="629345" y="3683000"/>
          <a:ext cx="7696200" cy="584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34.5678, ROUND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34.5678, 2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36176"/>
              </p:ext>
            </p:extLst>
          </p:nvPr>
        </p:nvGraphicFramePr>
        <p:xfrm>
          <a:off x="629345" y="1747664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자릿수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85796416" descr="EMB000018300b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419600"/>
            <a:ext cx="64531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0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2.3 </a:t>
            </a:r>
            <a:r>
              <a:rPr lang="ko-KR" altLang="en-US" sz="2400" dirty="0"/>
              <a:t>특정 자릿수에서 반올림하는 </a:t>
            </a:r>
            <a:r>
              <a:rPr lang="en-US" altLang="ko-KR" sz="2400" dirty="0"/>
              <a:t>ROUND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자릿수에 음수를 지정할 수 있는데 이럴 경우 소수점 이하가 아니라 반대쪽인 </a:t>
            </a:r>
            <a:r>
              <a:rPr lang="ko-KR" altLang="en-US" sz="2000" b="1" dirty="0" err="1">
                <a:latin typeface="+mn-ea"/>
                <a:ea typeface="+mn-ea"/>
              </a:rPr>
              <a:t>일단위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십단위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백단위</a:t>
            </a:r>
            <a:r>
              <a:rPr lang="ko-KR" altLang="en-US" sz="2000" b="1" dirty="0">
                <a:latin typeface="+mn-ea"/>
                <a:ea typeface="+mn-ea"/>
              </a:rPr>
              <a:t> 순으로 거슬러 올라가게 되며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인자 값이 양수일 때와는 달리 해당 자리에서 반올림이 일어나게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ROUND(34.5678, -1)</a:t>
            </a:r>
            <a:r>
              <a:rPr lang="ko-KR" altLang="en-US" sz="2000" b="1" dirty="0">
                <a:latin typeface="+mn-ea"/>
                <a:ea typeface="+mn-ea"/>
              </a:rPr>
              <a:t>의 결과는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61" y="139032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 </a:t>
            </a:r>
            <a:r>
              <a:rPr lang="ko-KR" altLang="en-US" sz="1400" b="1" dirty="0" smtClean="0">
                <a:latin typeface="+mn-ea"/>
                <a:ea typeface="+mn-ea"/>
              </a:rPr>
              <a:t>주요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7261"/>
              </p:ext>
            </p:extLst>
          </p:nvPr>
        </p:nvGraphicFramePr>
        <p:xfrm>
          <a:off x="633537" y="2276872"/>
          <a:ext cx="7696200" cy="584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34.5678, ROUND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34.5678, -1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DUAL;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_x85799136" descr="EMB000018300b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3" y="3573016"/>
            <a:ext cx="76200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8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3222</Words>
  <Application>Microsoft Office PowerPoint</Application>
  <PresentationFormat>사용자 지정</PresentationFormat>
  <Paragraphs>676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Helvetica75</vt:lpstr>
      <vt:lpstr>HY견고딕</vt:lpstr>
      <vt:lpstr>굴림</vt:lpstr>
      <vt:lpstr>궁서체</vt:lpstr>
      <vt:lpstr>맑은 고딕</vt:lpstr>
      <vt:lpstr>Arial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329</cp:revision>
  <cp:lastPrinted>2013-10-01T01:40:38Z</cp:lastPrinted>
  <dcterms:created xsi:type="dcterms:W3CDTF">2010-01-22T01:09:25Z</dcterms:created>
  <dcterms:modified xsi:type="dcterms:W3CDTF">2023-03-16T04:53:51Z</dcterms:modified>
</cp:coreProperties>
</file>