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1570">
          <p15:clr>
            <a:srgbClr val="A4A3A4"/>
          </p15:clr>
        </p15:guide>
        <p15:guide id="5" orient="horz" pos="19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74" autoAdjust="0"/>
    <p:restoredTop sz="94660"/>
  </p:normalViewPr>
  <p:slideViewPr>
    <p:cSldViewPr>
      <p:cViewPr varScale="1">
        <p:scale>
          <a:sx n="128" d="100"/>
          <a:sy n="128" d="100"/>
        </p:scale>
        <p:origin x="480" y="126"/>
      </p:cViewPr>
      <p:guideLst>
        <p:guide orient="horz" pos="2160"/>
        <p:guide pos="3118"/>
        <p:guide orient="horz" pos="3974"/>
        <p:guide orient="horz" pos="1570"/>
        <p:guide orient="horz" pos="193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2021-03-23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2021-03-23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데이터베이스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실습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- 5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그룹 함수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1.5 </a:t>
            </a:r>
            <a:r>
              <a:rPr lang="ko-KR" altLang="en-US" sz="2400" dirty="0" err="1"/>
              <a:t>로우</a:t>
            </a:r>
            <a:r>
              <a:rPr lang="ko-KR" altLang="en-US" sz="2400" dirty="0"/>
              <a:t> 개수 구하는 </a:t>
            </a:r>
            <a:r>
              <a:rPr lang="en-US" altLang="ko-KR" sz="2400" dirty="0"/>
              <a:t>COUNT </a:t>
            </a:r>
            <a:r>
              <a:rPr lang="ko-KR" altLang="en-US" sz="2400" dirty="0"/>
              <a:t>함수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사원 </a:t>
            </a:r>
            <a:r>
              <a:rPr lang="ko-KR" altLang="en-US" sz="2000" b="1" dirty="0">
                <a:latin typeface="+mn-ea"/>
                <a:ea typeface="+mn-ea"/>
              </a:rPr>
              <a:t>테이블에서 </a:t>
            </a:r>
            <a:r>
              <a:rPr lang="ko-KR" altLang="en-US" sz="2000" b="1" dirty="0" smtClean="0">
                <a:latin typeface="+mn-ea"/>
                <a:ea typeface="+mn-ea"/>
              </a:rPr>
              <a:t>사원들 </a:t>
            </a:r>
            <a:r>
              <a:rPr lang="ko-KR" altLang="en-US" sz="2000" b="1" dirty="0">
                <a:latin typeface="+mn-ea"/>
                <a:ea typeface="+mn-ea"/>
              </a:rPr>
              <a:t>직업의 개수를 카운트 </a:t>
            </a:r>
            <a:r>
              <a:rPr lang="ko-KR" altLang="en-US" sz="2000" b="1" dirty="0" smtClean="0">
                <a:latin typeface="+mn-ea"/>
                <a:ea typeface="+mn-ea"/>
              </a:rPr>
              <a:t>해봄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099" y="139032"/>
            <a:ext cx="1358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그룹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213429"/>
              </p:ext>
            </p:extLst>
          </p:nvPr>
        </p:nvGraphicFramePr>
        <p:xfrm>
          <a:off x="629345" y="1548432"/>
          <a:ext cx="7467600" cy="76200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COUNT(JOB)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업무수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177336672" descr="EMB000018300d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539032"/>
            <a:ext cx="7086600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4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1.5 </a:t>
            </a:r>
            <a:r>
              <a:rPr lang="ko-KR" altLang="en-US" sz="2400" dirty="0" err="1"/>
              <a:t>로우</a:t>
            </a:r>
            <a:r>
              <a:rPr lang="ko-KR" altLang="en-US" sz="2400" dirty="0"/>
              <a:t> 개수 구하는 </a:t>
            </a:r>
            <a:r>
              <a:rPr lang="en-US" altLang="ko-KR" sz="2400" dirty="0"/>
              <a:t>COUNT </a:t>
            </a:r>
            <a:r>
              <a:rPr lang="ko-KR" altLang="en-US" sz="2400" dirty="0"/>
              <a:t>함수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56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직업의 종류가 몇 개인지 즉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중복되지 않은 직업의 개수를 카운트 </a:t>
            </a:r>
            <a:r>
              <a:rPr lang="ko-KR" altLang="en-US" sz="2000" b="1" dirty="0" smtClean="0">
                <a:latin typeface="+mn-ea"/>
                <a:ea typeface="+mn-ea"/>
              </a:rPr>
              <a:t>해봄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 때 중복 행 제거 키워드 </a:t>
            </a:r>
            <a:r>
              <a:rPr lang="en-US" altLang="ko-KR" sz="2000" b="1" dirty="0">
                <a:latin typeface="+mn-ea"/>
                <a:ea typeface="+mn-ea"/>
              </a:rPr>
              <a:t>DISTINCT</a:t>
            </a:r>
            <a:r>
              <a:rPr lang="ko-KR" altLang="en-US" sz="2000" b="1" dirty="0">
                <a:latin typeface="+mn-ea"/>
                <a:ea typeface="+mn-ea"/>
              </a:rPr>
              <a:t>를 써서 다음과 같이 </a:t>
            </a:r>
            <a:r>
              <a:rPr lang="ko-KR" altLang="en-US" sz="2000" b="1" dirty="0" smtClean="0">
                <a:latin typeface="+mn-ea"/>
                <a:ea typeface="+mn-ea"/>
              </a:rPr>
              <a:t>질의함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099" y="139032"/>
            <a:ext cx="1358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그룹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884364"/>
              </p:ext>
            </p:extLst>
          </p:nvPr>
        </p:nvGraphicFramePr>
        <p:xfrm>
          <a:off x="636413" y="2041376"/>
          <a:ext cx="7696200" cy="584438"/>
        </p:xfrm>
        <a:graphic>
          <a:graphicData uri="http://schemas.openxmlformats.org/drawingml/2006/table">
            <a:tbl>
              <a:tblPr/>
              <a:tblGrid>
                <a:gridCol w="713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3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SELECT COUNT(DISTINCT JOB)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업무수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177336672" descr="EMB000018300d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803376"/>
            <a:ext cx="724058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50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ko-KR" sz="2400" dirty="0"/>
              <a:t>GROUP BY </a:t>
            </a:r>
            <a:r>
              <a:rPr lang="ko-KR" altLang="en-US" sz="2400" dirty="0"/>
              <a:t>절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187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그룹함수를 쓰되 어떤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값을 기준으로 그룹함수를 적용할 경우 </a:t>
            </a:r>
            <a:r>
              <a:rPr lang="en-US" altLang="ko-KR" sz="2000" b="1" dirty="0">
                <a:latin typeface="+mn-ea"/>
                <a:ea typeface="+mn-ea"/>
              </a:rPr>
              <a:t>GROUP BY </a:t>
            </a:r>
            <a:r>
              <a:rPr lang="ko-KR" altLang="en-US" sz="2000" b="1" dirty="0">
                <a:latin typeface="+mn-ea"/>
                <a:ea typeface="+mn-ea"/>
              </a:rPr>
              <a:t>절 뒤에 해당 </a:t>
            </a:r>
            <a:r>
              <a:rPr lang="ko-KR" altLang="en-US" sz="2000" b="1" dirty="0" err="1">
                <a:latin typeface="+mn-ea"/>
                <a:ea typeface="+mn-ea"/>
              </a:rPr>
              <a:t>컬럼을</a:t>
            </a:r>
            <a:r>
              <a:rPr lang="ko-KR" altLang="en-US" sz="2000" b="1" dirty="0">
                <a:latin typeface="+mn-ea"/>
                <a:ea typeface="+mn-ea"/>
              </a:rPr>
              <a:t> 기술하면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합계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평균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 smtClean="0">
                <a:latin typeface="+mn-ea"/>
                <a:ea typeface="+mn-ea"/>
              </a:rPr>
              <a:t>최대값이나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 smtClean="0">
                <a:latin typeface="+mn-ea"/>
                <a:ea typeface="+mn-ea"/>
              </a:rPr>
              <a:t>최소값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등을 어떤 칼럼을 기준으로 그 칼럼의 값 별로 보고자 할 때 </a:t>
            </a:r>
            <a:r>
              <a:rPr lang="en-US" altLang="ko-KR" sz="2000" b="1" dirty="0">
                <a:latin typeface="+mn-ea"/>
                <a:ea typeface="+mn-ea"/>
              </a:rPr>
              <a:t>GROUP BY </a:t>
            </a:r>
            <a:r>
              <a:rPr lang="ko-KR" altLang="en-US" sz="2000" b="1" dirty="0">
                <a:latin typeface="+mn-ea"/>
                <a:ea typeface="+mn-ea"/>
              </a:rPr>
              <a:t>절 뒤에 해당 칼럼을 기술하면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GROUP BY </a:t>
            </a:r>
            <a:r>
              <a:rPr lang="ko-KR" altLang="en-US" sz="2000" b="1" dirty="0">
                <a:latin typeface="+mn-ea"/>
                <a:ea typeface="+mn-ea"/>
              </a:rPr>
              <a:t>절을 사용할 때 주의할 점은 </a:t>
            </a:r>
            <a:r>
              <a:rPr lang="en-US" altLang="ko-KR" sz="2000" b="1" dirty="0">
                <a:latin typeface="+mn-ea"/>
                <a:ea typeface="+mn-ea"/>
              </a:rPr>
              <a:t>GROUP BY </a:t>
            </a:r>
            <a:r>
              <a:rPr lang="ko-KR" altLang="en-US" sz="2000" b="1" dirty="0">
                <a:latin typeface="+mn-ea"/>
                <a:ea typeface="+mn-ea"/>
              </a:rPr>
              <a:t>절 다음에는 칼럼의 별칭을 사용할 수 없고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반드시 </a:t>
            </a:r>
            <a:r>
              <a:rPr lang="ko-KR" altLang="en-US" sz="2000" b="1" dirty="0" err="1">
                <a:latin typeface="+mn-ea"/>
                <a:ea typeface="+mn-ea"/>
              </a:rPr>
              <a:t>칼럼명을</a:t>
            </a:r>
            <a:r>
              <a:rPr lang="ko-KR" altLang="en-US" sz="2000" b="1" dirty="0">
                <a:latin typeface="+mn-ea"/>
                <a:ea typeface="+mn-ea"/>
              </a:rPr>
              <a:t> 기술해야 한다는 </a:t>
            </a:r>
            <a:r>
              <a:rPr lang="ko-KR" altLang="en-US" sz="2000" b="1" dirty="0" smtClean="0">
                <a:latin typeface="+mn-ea"/>
                <a:ea typeface="+mn-ea"/>
              </a:rPr>
              <a:t>점임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099" y="139032"/>
            <a:ext cx="1358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그룹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116265"/>
              </p:ext>
            </p:extLst>
          </p:nvPr>
        </p:nvGraphicFramePr>
        <p:xfrm>
          <a:off x="629345" y="1863477"/>
          <a:ext cx="7467600" cy="1133475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3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형식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칼럼명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그룹함수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테이블명</a:t>
                      </a:r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 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BY </a:t>
                      </a:r>
                      <a:r>
                        <a:rPr lang="ko-KR" altLang="en-US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칼럼명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5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ko-KR" sz="2400" dirty="0"/>
              <a:t>GROUP BY </a:t>
            </a:r>
            <a:r>
              <a:rPr lang="ko-KR" altLang="en-US" sz="2400" dirty="0"/>
              <a:t>절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4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 테이블을 부서 번호로 </a:t>
            </a:r>
            <a:r>
              <a:rPr lang="ko-KR" altLang="en-US" sz="2000" b="1" dirty="0" err="1">
                <a:latin typeface="+mn-ea"/>
                <a:ea typeface="+mn-ea"/>
              </a:rPr>
              <a:t>그룹지어</a:t>
            </a:r>
            <a:r>
              <a:rPr lang="ko-KR" altLang="en-US" sz="2000" b="1" dirty="0">
                <a:latin typeface="+mn-ea"/>
                <a:ea typeface="+mn-ea"/>
              </a:rPr>
              <a:t> 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099" y="139032"/>
            <a:ext cx="1358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그룹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658790"/>
              </p:ext>
            </p:extLst>
          </p:nvPr>
        </p:nvGraphicFramePr>
        <p:xfrm>
          <a:off x="629345" y="1484784"/>
          <a:ext cx="8153400" cy="858838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3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DEPTNO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BY DEPTNO;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177327632" descr="EMB000018300d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475384"/>
            <a:ext cx="74580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9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ko-KR" sz="2400" dirty="0"/>
              <a:t>GROUP BY </a:t>
            </a:r>
            <a:r>
              <a:rPr lang="ko-KR" altLang="en-US" sz="2400" dirty="0"/>
              <a:t>절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4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소속 부서별 평균 급여 구하는 </a:t>
            </a:r>
            <a:r>
              <a:rPr lang="ko-KR" altLang="en-US" sz="2000" b="1" dirty="0" smtClean="0">
                <a:latin typeface="+mn-ea"/>
                <a:ea typeface="+mn-ea"/>
              </a:rPr>
              <a:t>예제임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099" y="139032"/>
            <a:ext cx="1358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그룹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765809"/>
              </p:ext>
            </p:extLst>
          </p:nvPr>
        </p:nvGraphicFramePr>
        <p:xfrm>
          <a:off x="629345" y="1567408"/>
          <a:ext cx="7543800" cy="858838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3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DEPTNO, AVG(SAL)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BY DEPTNO;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177331072" descr="EMB000018300d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634208"/>
            <a:ext cx="74580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5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ko-KR" sz="2400" dirty="0"/>
              <a:t>GROUP BY </a:t>
            </a:r>
            <a:r>
              <a:rPr lang="ko-KR" altLang="en-US" sz="2400" dirty="0"/>
              <a:t>절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4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소속 부서별 최대 급여와 최소 급여를 구하는 </a:t>
            </a:r>
            <a:r>
              <a:rPr lang="ko-KR" altLang="en-US" sz="2000" b="1" dirty="0" smtClean="0">
                <a:latin typeface="+mn-ea"/>
                <a:ea typeface="+mn-ea"/>
              </a:rPr>
              <a:t>예제임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099" y="139032"/>
            <a:ext cx="1358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그룹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87504"/>
              </p:ext>
            </p:extLst>
          </p:nvPr>
        </p:nvGraphicFramePr>
        <p:xfrm>
          <a:off x="629345" y="1484784"/>
          <a:ext cx="7543800" cy="858838"/>
        </p:xfrm>
        <a:graphic>
          <a:graphicData uri="http://schemas.openxmlformats.org/drawingml/2006/table">
            <a:tbl>
              <a:tblPr/>
              <a:tblGrid>
                <a:gridCol w="61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7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DEPTNO, MAX(SAL), MIN(SAL)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BY DEPTNO;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177327472" descr="EMB000018300d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475384"/>
            <a:ext cx="435768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9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ko-KR" sz="2400" dirty="0"/>
              <a:t>GROUP BY </a:t>
            </a:r>
            <a:r>
              <a:rPr lang="ko-KR" altLang="en-US" sz="2400" dirty="0"/>
              <a:t>절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4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부서별로 </a:t>
            </a:r>
            <a:r>
              <a:rPr lang="ko-KR" altLang="en-US" sz="2000" b="1" dirty="0">
                <a:latin typeface="+mn-ea"/>
                <a:ea typeface="+mn-ea"/>
              </a:rPr>
              <a:t>사원 수와 커미션을 받는 사원들의 수를 계산하는 </a:t>
            </a:r>
            <a:r>
              <a:rPr lang="ko-KR" altLang="en-US" sz="2000" b="1" dirty="0" smtClean="0">
                <a:latin typeface="+mn-ea"/>
                <a:ea typeface="+mn-ea"/>
              </a:rPr>
              <a:t>예제임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099" y="139032"/>
            <a:ext cx="1358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그룹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05412"/>
              </p:ext>
            </p:extLst>
          </p:nvPr>
        </p:nvGraphicFramePr>
        <p:xfrm>
          <a:off x="629345" y="1628800"/>
          <a:ext cx="7543800" cy="858774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3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DEPTNO, COUNT(*), COUNT(COMM)</a:t>
                      </a:r>
                    </a:p>
                    <a:p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BY DEPTNO;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299459104" descr="EMB000018300d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657698"/>
            <a:ext cx="419100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5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en-US" altLang="ko-KR" sz="2400" dirty="0"/>
              <a:t>HAVING </a:t>
            </a:r>
            <a:r>
              <a:rPr lang="ko-KR" altLang="en-US" sz="2400" dirty="0"/>
              <a:t>조건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절에 조건을 사용하여 결과를 제한할 때는 </a:t>
            </a:r>
            <a:r>
              <a:rPr lang="en-US" altLang="ko-KR" sz="2000" b="1" dirty="0">
                <a:latin typeface="+mn-ea"/>
                <a:ea typeface="+mn-ea"/>
              </a:rPr>
              <a:t>WHERE </a:t>
            </a:r>
            <a:r>
              <a:rPr lang="ko-KR" altLang="en-US" sz="2000" b="1" dirty="0">
                <a:latin typeface="+mn-ea"/>
                <a:ea typeface="+mn-ea"/>
              </a:rPr>
              <a:t>절을 사용하지만 </a:t>
            </a:r>
            <a:r>
              <a:rPr lang="ko-KR" altLang="en-US" sz="2000" b="1" dirty="0" smtClean="0">
                <a:latin typeface="+mn-ea"/>
                <a:ea typeface="+mn-ea"/>
              </a:rPr>
              <a:t> 그룹의 </a:t>
            </a:r>
            <a:r>
              <a:rPr lang="ko-KR" altLang="en-US" sz="2000" b="1" dirty="0">
                <a:latin typeface="+mn-ea"/>
                <a:ea typeface="+mn-ea"/>
              </a:rPr>
              <a:t>결과를 제한할 때는 </a:t>
            </a:r>
            <a:r>
              <a:rPr lang="en-US" altLang="ko-KR" sz="2000" b="1" dirty="0">
                <a:latin typeface="+mn-ea"/>
                <a:ea typeface="+mn-ea"/>
              </a:rPr>
              <a:t>HAVING </a:t>
            </a:r>
            <a:r>
              <a:rPr lang="ko-KR" altLang="en-US" sz="2000" b="1" dirty="0">
                <a:latin typeface="+mn-ea"/>
                <a:ea typeface="+mn-ea"/>
              </a:rPr>
              <a:t>절을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예를 들어 설명하자면 부서별로 </a:t>
            </a:r>
            <a:r>
              <a:rPr lang="ko-KR" altLang="en-US" sz="2000" b="1" dirty="0" smtClean="0">
                <a:latin typeface="+mn-ea"/>
                <a:ea typeface="+mn-ea"/>
              </a:rPr>
              <a:t>그룹 지은 </a:t>
            </a:r>
            <a:r>
              <a:rPr lang="ko-KR" altLang="en-US" sz="2000" b="1" dirty="0">
                <a:latin typeface="+mn-ea"/>
                <a:ea typeface="+mn-ea"/>
              </a:rPr>
              <a:t>후</a:t>
            </a:r>
            <a:r>
              <a:rPr lang="en-US" altLang="ko-KR" sz="2000" b="1" dirty="0">
                <a:latin typeface="+mn-ea"/>
                <a:ea typeface="+mn-ea"/>
              </a:rPr>
              <a:t>(GROUP BY), </a:t>
            </a:r>
            <a:r>
              <a:rPr lang="ko-KR" altLang="en-US" sz="2000" b="1" dirty="0">
                <a:latin typeface="+mn-ea"/>
                <a:ea typeface="+mn-ea"/>
              </a:rPr>
              <a:t>그룹 지어진 부서별 평균 급여가 </a:t>
            </a:r>
            <a:r>
              <a:rPr lang="en-US" altLang="ko-KR" sz="2000" b="1" dirty="0">
                <a:latin typeface="+mn-ea"/>
                <a:ea typeface="+mn-ea"/>
              </a:rPr>
              <a:t>2000 </a:t>
            </a:r>
            <a:r>
              <a:rPr lang="ko-KR" altLang="en-US" sz="2000" b="1" dirty="0">
                <a:latin typeface="+mn-ea"/>
                <a:ea typeface="+mn-ea"/>
              </a:rPr>
              <a:t>이상인</a:t>
            </a:r>
            <a:r>
              <a:rPr lang="en-US" altLang="ko-KR" sz="2000" b="1" dirty="0">
                <a:latin typeface="+mn-ea"/>
                <a:ea typeface="+mn-ea"/>
              </a:rPr>
              <a:t>(HAVING) </a:t>
            </a:r>
            <a:r>
              <a:rPr lang="ko-KR" altLang="en-US" sz="2000" b="1" dirty="0">
                <a:latin typeface="+mn-ea"/>
                <a:ea typeface="+mn-ea"/>
              </a:rPr>
              <a:t>부서번호와 부서별 평균 급여를 출력하는 </a:t>
            </a:r>
            <a:r>
              <a:rPr lang="ko-KR" altLang="en-US" sz="2000" b="1" dirty="0" smtClean="0">
                <a:latin typeface="+mn-ea"/>
                <a:ea typeface="+mn-ea"/>
              </a:rPr>
              <a:t>경우임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099" y="139032"/>
            <a:ext cx="1358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그룹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4531"/>
              </p:ext>
            </p:extLst>
          </p:nvPr>
        </p:nvGraphicFramePr>
        <p:xfrm>
          <a:off x="629345" y="3103563"/>
          <a:ext cx="7543800" cy="1133475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3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3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DEPTNO, AVG(SAL)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BY DEPTNO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HAVING AVG(SAL) &gt;= 2000;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300142664" descr="EMB000018300d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345" y="3124200"/>
            <a:ext cx="4038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4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en-US" altLang="ko-KR" sz="2400" dirty="0"/>
              <a:t>HAVING </a:t>
            </a:r>
            <a:r>
              <a:rPr lang="ko-KR" altLang="en-US" sz="2400" dirty="0"/>
              <a:t>조건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부서의 최대값과 최소값을 구하되 최대 급여가 </a:t>
            </a:r>
            <a:r>
              <a:rPr lang="en-US" altLang="ko-KR" sz="2000" b="1" dirty="0">
                <a:latin typeface="+mn-ea"/>
                <a:ea typeface="+mn-ea"/>
              </a:rPr>
              <a:t>2900</a:t>
            </a:r>
            <a:r>
              <a:rPr lang="ko-KR" altLang="en-US" sz="2000" b="1" dirty="0">
                <a:latin typeface="+mn-ea"/>
                <a:ea typeface="+mn-ea"/>
              </a:rPr>
              <a:t>이상인 부서만 </a:t>
            </a:r>
            <a:r>
              <a:rPr lang="ko-KR" altLang="en-US" sz="2000" b="1" dirty="0" smtClean="0">
                <a:latin typeface="+mn-ea"/>
                <a:ea typeface="+mn-ea"/>
              </a:rPr>
              <a:t>출력함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099" y="139032"/>
            <a:ext cx="1358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그룹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338"/>
              </p:ext>
            </p:extLst>
          </p:nvPr>
        </p:nvGraphicFramePr>
        <p:xfrm>
          <a:off x="646385" y="1484784"/>
          <a:ext cx="7543800" cy="1133475"/>
        </p:xfrm>
        <a:graphic>
          <a:graphicData uri="http://schemas.openxmlformats.org/drawingml/2006/table">
            <a:tbl>
              <a:tblPr/>
              <a:tblGrid>
                <a:gridCol w="70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3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DEPTNO, MAX(SAL), MIN(SAL)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BY DEPTNO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HAVING MAX(SAL) &gt; 2900;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300142664" descr="EMB000018300d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780928"/>
            <a:ext cx="4495800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25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/>
              <a:t>그룹 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794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그룹 함수는 하나 이상의 행을 그룹으로 묶어 연산하여 총합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평균 등 하나의 결과로 </a:t>
            </a:r>
            <a:r>
              <a:rPr lang="ko-KR" altLang="en-US" sz="2000" b="1" dirty="0" smtClean="0">
                <a:latin typeface="+mn-ea"/>
                <a:ea typeface="+mn-ea"/>
              </a:rPr>
              <a:t>나타남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그룹 함수의 종류를 정리한 </a:t>
            </a:r>
            <a:r>
              <a:rPr lang="ko-KR" altLang="en-US" sz="2000" b="1" dirty="0" smtClean="0">
                <a:latin typeface="+mn-ea"/>
                <a:ea typeface="+mn-ea"/>
              </a:rPr>
              <a:t>표임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099" y="139032"/>
            <a:ext cx="1358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그룹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6263"/>
              </p:ext>
            </p:extLst>
          </p:nvPr>
        </p:nvGraphicFramePr>
        <p:xfrm>
          <a:off x="629345" y="2511544"/>
          <a:ext cx="7239000" cy="3797776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구 분</a:t>
                      </a: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설 명</a:t>
                      </a: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SUM</a:t>
                      </a: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그룹의 누적 합계를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반환</a:t>
                      </a:r>
                      <a:endParaRPr lang="en-US" altLang="ko-KR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AVG</a:t>
                      </a: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그룹의 평균을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반환</a:t>
                      </a:r>
                      <a:endParaRPr lang="en-US" altLang="ko-KR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COUNT</a:t>
                      </a: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그룹의 총 개수를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반환</a:t>
                      </a:r>
                      <a:endParaRPr lang="en-US" altLang="ko-KR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MAX</a:t>
                      </a: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그룹의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최대값을 반환</a:t>
                      </a:r>
                      <a:endParaRPr lang="en-US" altLang="ko-KR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MIN</a:t>
                      </a: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그룹의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최소값을 반환</a:t>
                      </a:r>
                      <a:endParaRPr lang="en-US" altLang="ko-KR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STDDEV</a:t>
                      </a: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그룹의 표준편차를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반환</a:t>
                      </a:r>
                      <a:endParaRPr lang="en-US" altLang="ko-KR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VARIANCE</a:t>
                      </a: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그룹의 분산을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반환</a:t>
                      </a:r>
                      <a:endParaRPr lang="en-US" altLang="ko-KR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1.1 </a:t>
            </a:r>
            <a:r>
              <a:rPr lang="ko-KR" altLang="en-US" sz="2400" dirty="0" smtClean="0"/>
              <a:t>합계 </a:t>
            </a:r>
            <a:r>
              <a:rPr lang="ko-KR" altLang="en-US" sz="2400" dirty="0"/>
              <a:t>구하는 </a:t>
            </a:r>
            <a:r>
              <a:rPr lang="en-US" altLang="ko-KR" sz="2400" dirty="0"/>
              <a:t>SUM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178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SUM </a:t>
            </a:r>
            <a:r>
              <a:rPr lang="ko-KR" altLang="en-US" sz="2000" b="1" dirty="0">
                <a:latin typeface="+mn-ea"/>
                <a:ea typeface="+mn-ea"/>
              </a:rPr>
              <a:t>함수는 해당 칼럼 값들에 대한 총합을 구하는 </a:t>
            </a:r>
            <a:r>
              <a:rPr lang="ko-KR" altLang="en-US" sz="2000" b="1" dirty="0" smtClean="0">
                <a:latin typeface="+mn-ea"/>
                <a:ea typeface="+mn-ea"/>
              </a:rPr>
              <a:t>함수임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급여 총액 구하는 </a:t>
            </a:r>
            <a:r>
              <a:rPr lang="ko-KR" altLang="en-US" sz="2000" b="1" dirty="0" smtClean="0">
                <a:latin typeface="+mn-ea"/>
                <a:ea typeface="+mn-ea"/>
              </a:rPr>
              <a:t>예제임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099" y="139032"/>
            <a:ext cx="1358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그룹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952404"/>
              </p:ext>
            </p:extLst>
          </p:nvPr>
        </p:nvGraphicFramePr>
        <p:xfrm>
          <a:off x="638125" y="2132856"/>
          <a:ext cx="7696200" cy="72008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SELECT SUM(SAL)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FROM EMP;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177322592" descr="EMB000018300d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091408"/>
            <a:ext cx="77597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0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1.1 </a:t>
            </a:r>
            <a:r>
              <a:rPr lang="ko-KR" altLang="en-US" sz="2400" dirty="0" smtClean="0"/>
              <a:t>합계 </a:t>
            </a:r>
            <a:r>
              <a:rPr lang="ko-KR" altLang="en-US" sz="2400" dirty="0"/>
              <a:t>구하는 </a:t>
            </a:r>
            <a:r>
              <a:rPr lang="en-US" altLang="ko-KR" sz="2400" dirty="0"/>
              <a:t>SUM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커미션 총액 구하는 </a:t>
            </a:r>
            <a:r>
              <a:rPr lang="ko-KR" altLang="en-US" sz="2000" b="1" dirty="0" smtClean="0">
                <a:latin typeface="+mn-ea"/>
                <a:ea typeface="+mn-ea"/>
              </a:rPr>
              <a:t>예제임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 테이블을 살펴보면 커미션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>
                <a:latin typeface="+mn-ea"/>
                <a:ea typeface="+mn-ea"/>
              </a:rPr>
              <a:t>값이 저장된 사원이 </a:t>
            </a:r>
            <a:r>
              <a:rPr lang="ko-KR" altLang="en-US" sz="2000" b="1" dirty="0" smtClean="0">
                <a:latin typeface="+mn-ea"/>
                <a:ea typeface="+mn-ea"/>
              </a:rPr>
              <a:t>존재함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>
                <a:latin typeface="+mn-ea"/>
                <a:ea typeface="+mn-ea"/>
              </a:rPr>
              <a:t>은 블랙 홀이므로 </a:t>
            </a:r>
            <a:r>
              <a:rPr lang="en-US" altLang="ko-KR" sz="2000" b="1" dirty="0">
                <a:latin typeface="+mn-ea"/>
                <a:ea typeface="+mn-ea"/>
              </a:rPr>
              <a:t>NULL</a:t>
            </a:r>
            <a:r>
              <a:rPr lang="ko-KR" altLang="en-US" sz="2000" b="1" dirty="0">
                <a:latin typeface="+mn-ea"/>
                <a:ea typeface="+mn-ea"/>
              </a:rPr>
              <a:t>을 저장한 </a:t>
            </a:r>
            <a:r>
              <a:rPr lang="ko-KR" altLang="en-US" sz="2000" b="1" dirty="0" err="1">
                <a:latin typeface="+mn-ea"/>
                <a:ea typeface="+mn-ea"/>
              </a:rPr>
              <a:t>컬럼과</a:t>
            </a:r>
            <a:r>
              <a:rPr lang="ko-KR" altLang="en-US" sz="2000" b="1" dirty="0">
                <a:latin typeface="+mn-ea"/>
                <a:ea typeface="+mn-ea"/>
              </a:rPr>
              <a:t> 연산한 결과도 </a:t>
            </a: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>
                <a:latin typeface="+mn-ea"/>
                <a:ea typeface="+mn-ea"/>
              </a:rPr>
              <a:t>이라고 </a:t>
            </a:r>
            <a:r>
              <a:rPr lang="ko-KR" altLang="en-US" sz="2000" b="1" dirty="0" smtClean="0">
                <a:latin typeface="+mn-ea"/>
                <a:ea typeface="+mn-ea"/>
              </a:rPr>
              <a:t>하였음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커미션의 </a:t>
            </a:r>
            <a:r>
              <a:rPr lang="ko-KR" altLang="en-US" sz="2000" b="1" dirty="0">
                <a:latin typeface="+mn-ea"/>
                <a:ea typeface="+mn-ea"/>
              </a:rPr>
              <a:t>총합을 구해도 </a:t>
            </a: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>
                <a:latin typeface="+mn-ea"/>
                <a:ea typeface="+mn-ea"/>
              </a:rPr>
              <a:t>값으로 출력되지 </a:t>
            </a:r>
            <a:r>
              <a:rPr lang="ko-KR" altLang="en-US" sz="2000" b="1" dirty="0" smtClean="0">
                <a:latin typeface="+mn-ea"/>
                <a:ea typeface="+mn-ea"/>
              </a:rPr>
              <a:t>않음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왜냐하면 그룹 </a:t>
            </a:r>
            <a:r>
              <a:rPr lang="ko-KR" altLang="en-US" sz="2000" b="1" dirty="0" smtClean="0">
                <a:latin typeface="+mn-ea"/>
                <a:ea typeface="+mn-ea"/>
              </a:rPr>
              <a:t>함수는  </a:t>
            </a:r>
            <a:r>
              <a:rPr lang="ko-KR" altLang="en-US" sz="2000" b="1" dirty="0">
                <a:latin typeface="+mn-ea"/>
                <a:ea typeface="+mn-ea"/>
              </a:rPr>
              <a:t>다른 연산자와는 달리 해당 칼럼 값이 </a:t>
            </a: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>
                <a:latin typeface="+mn-ea"/>
                <a:ea typeface="+mn-ea"/>
              </a:rPr>
              <a:t>인 것을 제외하고 계산하기 </a:t>
            </a:r>
            <a:r>
              <a:rPr lang="ko-KR" altLang="en-US" sz="2000" b="1" dirty="0" smtClean="0">
                <a:latin typeface="+mn-ea"/>
                <a:ea typeface="+mn-ea"/>
              </a:rPr>
              <a:t>때문임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099" y="139032"/>
            <a:ext cx="1358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그룹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93894"/>
              </p:ext>
            </p:extLst>
          </p:nvPr>
        </p:nvGraphicFramePr>
        <p:xfrm>
          <a:off x="638001" y="1268760"/>
          <a:ext cx="7696200" cy="58443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SELECT SUM(COMM)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FROM EMP;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177330672" descr="EMB000018300d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005360"/>
            <a:ext cx="72390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39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1.2 </a:t>
            </a:r>
            <a:r>
              <a:rPr lang="ko-KR" altLang="en-US" sz="2400" dirty="0"/>
              <a:t>평균 구하는 </a:t>
            </a:r>
            <a:r>
              <a:rPr lang="en-US" altLang="ko-KR" sz="2400" dirty="0"/>
              <a:t>AVG </a:t>
            </a:r>
            <a:r>
              <a:rPr lang="ko-KR" altLang="en-US" sz="2400" dirty="0"/>
              <a:t>함수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794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AVG </a:t>
            </a:r>
            <a:r>
              <a:rPr lang="ko-KR" altLang="en-US" sz="2000" b="1" dirty="0">
                <a:latin typeface="+mn-ea"/>
                <a:ea typeface="+mn-ea"/>
              </a:rPr>
              <a:t>함수는 해당 칼럼 값들에 대해 평균을 구하는 </a:t>
            </a:r>
            <a:r>
              <a:rPr lang="ko-KR" altLang="en-US" sz="2000" b="1" dirty="0" smtClean="0">
                <a:latin typeface="+mn-ea"/>
                <a:ea typeface="+mn-ea"/>
              </a:rPr>
              <a:t>함수임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이때 해당 칼럼 값이 </a:t>
            </a: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>
                <a:latin typeface="+mn-ea"/>
                <a:ea typeface="+mn-ea"/>
              </a:rPr>
              <a:t>인 것에 대해서는 제외하고 </a:t>
            </a:r>
            <a:r>
              <a:rPr lang="ko-KR" altLang="en-US" sz="2000" b="1" dirty="0" smtClean="0">
                <a:latin typeface="+mn-ea"/>
                <a:ea typeface="+mn-ea"/>
              </a:rPr>
              <a:t>계산함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급여 평균 구하는 </a:t>
            </a:r>
            <a:r>
              <a:rPr lang="ko-KR" altLang="en-US" sz="2000" b="1" dirty="0" smtClean="0">
                <a:latin typeface="+mn-ea"/>
                <a:ea typeface="+mn-ea"/>
              </a:rPr>
              <a:t>예제임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099" y="139032"/>
            <a:ext cx="1358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그룹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669221"/>
              </p:ext>
            </p:extLst>
          </p:nvPr>
        </p:nvGraphicFramePr>
        <p:xfrm>
          <a:off x="629345" y="2438400"/>
          <a:ext cx="7696200" cy="584438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AVG(SAL)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EMP;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177337872" descr="EMB000018300d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212976"/>
            <a:ext cx="72390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16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1.3 </a:t>
            </a:r>
            <a:r>
              <a:rPr lang="ko-KR" altLang="en-US" sz="2400" dirty="0"/>
              <a:t>최대값 구하는 </a:t>
            </a:r>
            <a:r>
              <a:rPr lang="en-US" altLang="ko-KR" sz="2400" dirty="0"/>
              <a:t>MAX, </a:t>
            </a:r>
            <a:r>
              <a:rPr lang="ko-KR" altLang="en-US" sz="2400" dirty="0"/>
              <a:t>최소값 구하는 </a:t>
            </a:r>
            <a:r>
              <a:rPr lang="en-US" altLang="ko-KR" sz="2400" dirty="0"/>
              <a:t>MIN </a:t>
            </a:r>
            <a:r>
              <a:rPr lang="ko-KR" altLang="en-US" sz="2400" dirty="0"/>
              <a:t>함수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178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지정한 칼럼 값들 중에서 최대값을 구하는 함수가 </a:t>
            </a:r>
            <a:r>
              <a:rPr lang="en-US" altLang="ko-KR" sz="2000" b="1" dirty="0">
                <a:latin typeface="+mn-ea"/>
                <a:ea typeface="+mn-ea"/>
              </a:rPr>
              <a:t>MAX</a:t>
            </a:r>
            <a:r>
              <a:rPr lang="ko-KR" altLang="en-US" sz="2000" b="1" dirty="0">
                <a:latin typeface="+mn-ea"/>
                <a:ea typeface="+mn-ea"/>
              </a:rPr>
              <a:t>이고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최소값을 구하는 함수가 </a:t>
            </a:r>
            <a:r>
              <a:rPr lang="en-US" altLang="ko-KR" sz="2000" b="1" dirty="0" smtClean="0">
                <a:latin typeface="+mn-ea"/>
                <a:ea typeface="+mn-ea"/>
              </a:rPr>
              <a:t>MIN</a:t>
            </a:r>
            <a:r>
              <a:rPr lang="ko-KR" altLang="en-US" sz="2000" b="1" dirty="0">
                <a:latin typeface="+mn-ea"/>
                <a:ea typeface="+mn-ea"/>
              </a:rPr>
              <a:t>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가장 높은 급여와 가장 낮은 급여를 구하는 </a:t>
            </a:r>
            <a:r>
              <a:rPr lang="ko-KR" altLang="en-US" sz="2000" b="1" dirty="0" smtClean="0">
                <a:latin typeface="+mn-ea"/>
                <a:ea typeface="+mn-ea"/>
              </a:rPr>
              <a:t>예제임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099" y="139032"/>
            <a:ext cx="1358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그룹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43849"/>
              </p:ext>
            </p:extLst>
          </p:nvPr>
        </p:nvGraphicFramePr>
        <p:xfrm>
          <a:off x="629345" y="2438400"/>
          <a:ext cx="7696200" cy="584438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MAX(SAL), MIN(SAL)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177331312" descr="EMB000018300d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276600"/>
            <a:ext cx="7239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40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1.4 </a:t>
            </a:r>
            <a:r>
              <a:rPr lang="ko-KR" altLang="en-US" sz="2400" dirty="0"/>
              <a:t>그룹함수와 단순 </a:t>
            </a:r>
            <a:r>
              <a:rPr lang="ko-KR" altLang="en-US" sz="2400" dirty="0" err="1"/>
              <a:t>컬럼</a:t>
            </a:r>
            <a:r>
              <a:rPr lang="ko-KR" altLang="en-US" sz="2400" dirty="0"/>
              <a:t>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사원들의 최대 급여는 다음과 같이 </a:t>
            </a:r>
            <a:r>
              <a:rPr lang="ko-KR" altLang="en-US" sz="2000" b="1" dirty="0" smtClean="0">
                <a:latin typeface="+mn-ea"/>
                <a:ea typeface="+mn-ea"/>
              </a:rPr>
              <a:t>구해짐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위 쿼리문의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절에 </a:t>
            </a:r>
            <a:r>
              <a:rPr lang="en-US" altLang="ko-KR" sz="2000" b="1" dirty="0">
                <a:latin typeface="+mn-ea"/>
                <a:ea typeface="+mn-ea"/>
              </a:rPr>
              <a:t>ENAME </a:t>
            </a:r>
            <a:r>
              <a:rPr lang="ko-KR" altLang="en-US" sz="2000" b="1" dirty="0" err="1">
                <a:latin typeface="+mn-ea"/>
                <a:ea typeface="+mn-ea"/>
              </a:rPr>
              <a:t>컬럼만</a:t>
            </a:r>
            <a:r>
              <a:rPr lang="ko-KR" altLang="en-US" sz="2000" b="1" dirty="0">
                <a:latin typeface="+mn-ea"/>
                <a:ea typeface="+mn-ea"/>
              </a:rPr>
              <a:t> 추가한다고 될까요</a:t>
            </a:r>
            <a:r>
              <a:rPr lang="en-US" altLang="ko-KR" sz="2000" b="1" dirty="0">
                <a:latin typeface="+mn-ea"/>
                <a:ea typeface="+mn-ea"/>
              </a:rPr>
              <a:t>? </a:t>
            </a:r>
            <a:r>
              <a:rPr lang="ko-KR" altLang="en-US" sz="2000" b="1" dirty="0">
                <a:latin typeface="+mn-ea"/>
                <a:ea typeface="+mn-ea"/>
              </a:rPr>
              <a:t>아래와 같이 </a:t>
            </a:r>
            <a:r>
              <a:rPr lang="ko-KR" altLang="en-US" sz="2000" b="1" dirty="0" smtClean="0">
                <a:latin typeface="+mn-ea"/>
                <a:ea typeface="+mn-ea"/>
              </a:rPr>
              <a:t>   사원의 </a:t>
            </a:r>
            <a:r>
              <a:rPr lang="ko-KR" altLang="en-US" sz="2000" b="1" dirty="0">
                <a:latin typeface="+mn-ea"/>
                <a:ea typeface="+mn-ea"/>
              </a:rPr>
              <a:t>이름도 함께 </a:t>
            </a:r>
            <a:r>
              <a:rPr lang="ko-KR" altLang="en-US" sz="2000" b="1" dirty="0" smtClean="0">
                <a:latin typeface="+mn-ea"/>
                <a:ea typeface="+mn-ea"/>
              </a:rPr>
              <a:t>출력해 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099" y="139032"/>
            <a:ext cx="1358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그룹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039897"/>
              </p:ext>
            </p:extLst>
          </p:nvPr>
        </p:nvGraphicFramePr>
        <p:xfrm>
          <a:off x="629345" y="1412776"/>
          <a:ext cx="7696200" cy="584438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MAX(SAL)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99" marB="178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177326432" descr="EMB000018300d0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231232"/>
            <a:ext cx="74088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8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1.5 </a:t>
            </a:r>
            <a:r>
              <a:rPr lang="ko-KR" altLang="en-US" sz="2400" dirty="0" err="1"/>
              <a:t>로우</a:t>
            </a:r>
            <a:r>
              <a:rPr lang="ko-KR" altLang="en-US" sz="2400" dirty="0"/>
              <a:t> 개수 구하는 </a:t>
            </a:r>
            <a:r>
              <a:rPr lang="en-US" altLang="ko-KR" sz="2400" dirty="0"/>
              <a:t>COUNT </a:t>
            </a:r>
            <a:r>
              <a:rPr lang="ko-KR" altLang="en-US" sz="2400" dirty="0"/>
              <a:t>함수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COUNT </a:t>
            </a:r>
            <a:r>
              <a:rPr lang="ko-KR" altLang="en-US" sz="2000" b="1" dirty="0">
                <a:latin typeface="+mn-ea"/>
                <a:ea typeface="+mn-ea"/>
              </a:rPr>
              <a:t>함수는 테이블에서 조건을 만족하는 행의 개수를 반환하는 </a:t>
            </a:r>
            <a:r>
              <a:rPr lang="ko-KR" altLang="en-US" sz="2000" b="1" dirty="0" smtClean="0">
                <a:latin typeface="+mn-ea"/>
                <a:ea typeface="+mn-ea"/>
              </a:rPr>
              <a:t>함수임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en-US" altLang="ko-KR" sz="2000" b="1" dirty="0">
                <a:latin typeface="+mn-ea"/>
                <a:ea typeface="+mn-ea"/>
              </a:rPr>
              <a:t>COUNT </a:t>
            </a:r>
            <a:r>
              <a:rPr lang="ko-KR" altLang="en-US" sz="2000" b="1" dirty="0">
                <a:latin typeface="+mn-ea"/>
                <a:ea typeface="+mn-ea"/>
              </a:rPr>
              <a:t>함수에 특정 칼럼을 기술하면 해당 칼럼 값을 갖고 있는 </a:t>
            </a:r>
            <a:r>
              <a:rPr lang="ko-KR" altLang="en-US" sz="2000" b="1" dirty="0" err="1">
                <a:latin typeface="+mn-ea"/>
                <a:ea typeface="+mn-ea"/>
              </a:rPr>
              <a:t>로우의</a:t>
            </a:r>
            <a:r>
              <a:rPr lang="ko-KR" altLang="en-US" sz="2000" b="1" dirty="0">
                <a:latin typeface="+mn-ea"/>
                <a:ea typeface="+mn-ea"/>
              </a:rPr>
              <a:t> 개수를 계산하여 </a:t>
            </a:r>
            <a:r>
              <a:rPr lang="ko-KR" altLang="en-US" sz="2000" b="1" dirty="0" smtClean="0">
                <a:latin typeface="+mn-ea"/>
                <a:ea typeface="+mn-ea"/>
              </a:rPr>
              <a:t>되돌림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사원 테이블의 사원들 중에서 커미션을 받은 사원의 수를 구하는 </a:t>
            </a:r>
            <a:r>
              <a:rPr lang="ko-KR" altLang="en-US" sz="2000" b="1" dirty="0" smtClean="0">
                <a:latin typeface="+mn-ea"/>
                <a:ea typeface="+mn-ea"/>
              </a:rPr>
              <a:t>예제임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099" y="139032"/>
            <a:ext cx="1358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그룹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03782"/>
              </p:ext>
            </p:extLst>
          </p:nvPr>
        </p:nvGraphicFramePr>
        <p:xfrm>
          <a:off x="629345" y="3145309"/>
          <a:ext cx="8153400" cy="83820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3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COUNT(COMM)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EMP;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177330032" descr="EMB000018300d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4112096"/>
            <a:ext cx="695801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8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1.5 </a:t>
            </a:r>
            <a:r>
              <a:rPr lang="ko-KR" altLang="en-US" sz="2400" dirty="0" err="1"/>
              <a:t>로우</a:t>
            </a:r>
            <a:r>
              <a:rPr lang="ko-KR" altLang="en-US" sz="2400" dirty="0"/>
              <a:t> 개수 구하는 </a:t>
            </a:r>
            <a:r>
              <a:rPr lang="en-US" altLang="ko-KR" sz="2400" dirty="0"/>
              <a:t>COUNT </a:t>
            </a:r>
            <a:r>
              <a:rPr lang="ko-KR" altLang="en-US" sz="2400" dirty="0"/>
              <a:t>함수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COUNT </a:t>
            </a:r>
            <a:r>
              <a:rPr lang="ko-KR" altLang="en-US" sz="2000" b="1" dirty="0">
                <a:latin typeface="+mn-ea"/>
                <a:ea typeface="+mn-ea"/>
              </a:rPr>
              <a:t>함수는 </a:t>
            </a: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>
                <a:latin typeface="+mn-ea"/>
                <a:ea typeface="+mn-ea"/>
              </a:rPr>
              <a:t>값에 대해서는 개수를 세지 </a:t>
            </a:r>
            <a:r>
              <a:rPr lang="ko-KR" altLang="en-US" sz="2000" b="1" dirty="0" smtClean="0">
                <a:latin typeface="+mn-ea"/>
                <a:ea typeface="+mn-ea"/>
              </a:rPr>
              <a:t>않음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만일 </a:t>
            </a:r>
            <a:r>
              <a:rPr lang="en-US" altLang="ko-KR" sz="2000" b="1" dirty="0">
                <a:latin typeface="+mn-ea"/>
                <a:ea typeface="+mn-ea"/>
              </a:rPr>
              <a:t>COUNT </a:t>
            </a:r>
            <a:r>
              <a:rPr lang="ko-KR" altLang="en-US" sz="2000" b="1" dirty="0">
                <a:latin typeface="+mn-ea"/>
                <a:ea typeface="+mn-ea"/>
              </a:rPr>
              <a:t>함수에 </a:t>
            </a:r>
            <a:r>
              <a:rPr lang="en-US" altLang="ko-KR" sz="2000" b="1" dirty="0">
                <a:latin typeface="+mn-ea"/>
                <a:ea typeface="+mn-ea"/>
              </a:rPr>
              <a:t>COUNT(*)</a:t>
            </a:r>
            <a:r>
              <a:rPr lang="ko-KR" altLang="en-US" sz="2000" b="1" dirty="0">
                <a:latin typeface="+mn-ea"/>
                <a:ea typeface="+mn-ea"/>
              </a:rPr>
              <a:t>처럼 *를 적용하면 테이블의 전체 </a:t>
            </a:r>
            <a:r>
              <a:rPr lang="ko-KR" altLang="en-US" sz="2000" b="1" dirty="0" err="1">
                <a:latin typeface="+mn-ea"/>
                <a:ea typeface="+mn-ea"/>
              </a:rPr>
              <a:t>로우</a:t>
            </a:r>
            <a:r>
              <a:rPr lang="ko-KR" altLang="en-US" sz="2000" b="1" dirty="0">
                <a:latin typeface="+mn-ea"/>
                <a:ea typeface="+mn-ea"/>
              </a:rPr>
              <a:t> 수를 </a:t>
            </a:r>
            <a:r>
              <a:rPr lang="ko-KR" altLang="en-US" sz="2000" b="1" dirty="0" smtClean="0">
                <a:latin typeface="+mn-ea"/>
                <a:ea typeface="+mn-ea"/>
              </a:rPr>
              <a:t> 구하게 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전체 사원의 수와 커미션을 받는 사원의 수를 구하는 </a:t>
            </a:r>
            <a:r>
              <a:rPr lang="ko-KR" altLang="en-US" sz="2000" b="1" dirty="0" smtClean="0">
                <a:latin typeface="+mn-ea"/>
                <a:ea typeface="+mn-ea"/>
              </a:rPr>
              <a:t>예제임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099" y="139032"/>
            <a:ext cx="1358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그룹 함수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165542"/>
              </p:ext>
            </p:extLst>
          </p:nvPr>
        </p:nvGraphicFramePr>
        <p:xfrm>
          <a:off x="629345" y="2780928"/>
          <a:ext cx="8153400" cy="83820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3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COUNT(*), COUNT(COMM)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177330992" descr="EMB000018300d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789040"/>
            <a:ext cx="695801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4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3269</TotalTime>
  <Words>805</Words>
  <Application>Microsoft Office PowerPoint</Application>
  <PresentationFormat>사용자 지정</PresentationFormat>
  <Paragraphs>170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310</cp:revision>
  <cp:lastPrinted>2013-10-01T01:40:38Z</cp:lastPrinted>
  <dcterms:created xsi:type="dcterms:W3CDTF">2010-01-22T01:09:25Z</dcterms:created>
  <dcterms:modified xsi:type="dcterms:W3CDTF">2021-03-23T01:26:51Z</dcterms:modified>
</cp:coreProperties>
</file>