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899650" cy="6858000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1570">
          <p15:clr>
            <a:srgbClr val="A4A3A4"/>
          </p15:clr>
        </p15:guide>
        <p15:guide id="5" orient="horz" pos="19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8" userDrawn="1">
          <p15:clr>
            <a:srgbClr val="A4A3A4"/>
          </p15:clr>
        </p15:guide>
        <p15:guide id="4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74" autoAdjust="0"/>
    <p:restoredTop sz="94660"/>
  </p:normalViewPr>
  <p:slideViewPr>
    <p:cSldViewPr>
      <p:cViewPr varScale="1">
        <p:scale>
          <a:sx n="148" d="100"/>
          <a:sy n="148" d="100"/>
        </p:scale>
        <p:origin x="402" y="120"/>
      </p:cViewPr>
      <p:guideLst>
        <p:guide orient="horz" pos="2160"/>
        <p:guide pos="3118"/>
        <p:guide orient="horz" pos="3974"/>
        <p:guide orient="horz" pos="1570"/>
        <p:guide orient="horz" pos="193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2022-03-30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2022-03-30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데이터분석학과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>
                <a:latin typeface="+mn-ea"/>
              </a:rPr>
              <a:t>데이터베이스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실습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- 6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. 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조인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3.2 </a:t>
            </a:r>
            <a:r>
              <a:rPr lang="ko-KR" altLang="en-US" sz="2400" dirty="0" err="1"/>
              <a:t>컬럼명의</a:t>
            </a:r>
            <a:r>
              <a:rPr lang="ko-KR" altLang="en-US" sz="2400" dirty="0"/>
              <a:t> 모호성 해결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두 테이블에 동일한 이름의 칼럼을 사용하면 어느 테이블 소속인지 불분명하기에 애매모호한 상태라는 오류 메시지가 </a:t>
            </a:r>
            <a:r>
              <a:rPr lang="ko-KR" altLang="en-US" sz="2000" b="1" dirty="0" smtClean="0">
                <a:latin typeface="+mn-ea"/>
                <a:ea typeface="+mn-ea"/>
              </a:rPr>
              <a:t>출력됨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28689" y="1390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조인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888993"/>
              </p:ext>
            </p:extLst>
          </p:nvPr>
        </p:nvGraphicFramePr>
        <p:xfrm>
          <a:off x="629345" y="1844824"/>
          <a:ext cx="8153400" cy="1133475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3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3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marL="17907" marR="17907" marT="17913" marB="179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ENAME, DNAME, DEPTNO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EMP, DEPT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EMP.DEPTNO = DEPT.DEPTNO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ENAME='SCOTT';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13" marB="179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_x298302256" descr="EMB000018300d7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140224"/>
            <a:ext cx="731996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95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3.2 </a:t>
            </a:r>
            <a:r>
              <a:rPr lang="ko-KR" altLang="en-US" sz="2400" dirty="0" err="1"/>
              <a:t>컬럼명의</a:t>
            </a:r>
            <a:r>
              <a:rPr lang="ko-KR" altLang="en-US" sz="2400" dirty="0"/>
              <a:t> 모호성 해결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이러한 문제를 해결하기 위한 방법이 있어야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이렇게 동일한 이름의 </a:t>
            </a:r>
            <a:r>
              <a:rPr lang="ko-KR" altLang="en-US" sz="2000" b="1" dirty="0" err="1">
                <a:latin typeface="+mn-ea"/>
                <a:ea typeface="+mn-ea"/>
              </a:rPr>
              <a:t>컬럼은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err="1">
                <a:latin typeface="+mn-ea"/>
                <a:ea typeface="+mn-ea"/>
              </a:rPr>
              <a:t>컬럼</a:t>
            </a:r>
            <a:r>
              <a:rPr lang="ko-KR" altLang="en-US" sz="2000" b="1" dirty="0">
                <a:latin typeface="+mn-ea"/>
                <a:ea typeface="+mn-ea"/>
              </a:rPr>
              <a:t> 명 앞에 테이블 명을 명시적으로 </a:t>
            </a:r>
            <a:r>
              <a:rPr lang="ko-KR" altLang="en-US" sz="2000" b="1" dirty="0" err="1">
                <a:latin typeface="+mn-ea"/>
                <a:ea typeface="+mn-ea"/>
              </a:rPr>
              <a:t>기술함으로서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err="1">
                <a:latin typeface="+mn-ea"/>
                <a:ea typeface="+mn-ea"/>
              </a:rPr>
              <a:t>컬럼이</a:t>
            </a:r>
            <a:r>
              <a:rPr lang="ko-KR" altLang="en-US" sz="2000" b="1" dirty="0">
                <a:latin typeface="+mn-ea"/>
                <a:ea typeface="+mn-ea"/>
              </a:rPr>
              <a:t> 어느 테이블 소속인지 구분할 수 있게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28689" y="1390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조인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690986"/>
              </p:ext>
            </p:extLst>
          </p:nvPr>
        </p:nvGraphicFramePr>
        <p:xfrm>
          <a:off x="629345" y="1988840"/>
          <a:ext cx="8153400" cy="1133475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3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3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marL="17907" marR="17907" marT="17913" marB="179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EMP.ENAME, DEPT.DNAME, EMP.DEPTNO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EMP, DEPT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EMP.DEPTNO=DEPT.DEPTNO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ENAME='SCOTT';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13" marB="179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_x298302656" descr="EMB000018300d7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427115"/>
            <a:ext cx="7543800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03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3.3 </a:t>
            </a:r>
            <a:r>
              <a:rPr lang="ko-KR" altLang="en-US" sz="2400" dirty="0"/>
              <a:t>테이블에 별칭 부여하기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테이블 이름에 별칭을 붙이는 방법은 </a:t>
            </a:r>
            <a:r>
              <a:rPr lang="en-US" altLang="ko-KR" sz="2000" b="1" dirty="0">
                <a:latin typeface="+mn-ea"/>
                <a:ea typeface="+mn-ea"/>
              </a:rPr>
              <a:t>FROM </a:t>
            </a:r>
            <a:r>
              <a:rPr lang="ko-KR" altLang="en-US" sz="2000" b="1" dirty="0">
                <a:latin typeface="+mn-ea"/>
                <a:ea typeface="+mn-ea"/>
              </a:rPr>
              <a:t>절 다음에 테이블 이름을 명시하고 공백을 둔 다음에 별칭을 지정하면 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28689" y="1390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조인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7034"/>
              </p:ext>
            </p:extLst>
          </p:nvPr>
        </p:nvGraphicFramePr>
        <p:xfrm>
          <a:off x="629345" y="1925637"/>
          <a:ext cx="8153400" cy="1133475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3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3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marL="17907" marR="17907" marT="17913" marB="179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E.ENAME, D.DNAME, E.DEPTNO, D.DEPTNO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 E, DEPT D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E.DEPTNO = D.DEPTNO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E.ENAME='SCOTT';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13" marB="179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92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en-US" altLang="ko-KR" sz="2400" dirty="0"/>
              <a:t>Non-</a:t>
            </a:r>
            <a:r>
              <a:rPr lang="en-US" altLang="ko-KR" sz="2400" dirty="0" err="1"/>
              <a:t>Equi</a:t>
            </a:r>
            <a:r>
              <a:rPr lang="en-US" altLang="ko-KR" sz="2400" dirty="0"/>
              <a:t> Join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2080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Non-</a:t>
            </a:r>
            <a:r>
              <a:rPr lang="en-US" altLang="ko-KR" sz="2000" b="1" dirty="0" err="1">
                <a:latin typeface="+mn-ea"/>
                <a:ea typeface="+mn-ea"/>
              </a:rPr>
              <a:t>Equi</a:t>
            </a:r>
            <a:r>
              <a:rPr lang="en-US" altLang="ko-KR" sz="2000" b="1" dirty="0">
                <a:latin typeface="+mn-ea"/>
                <a:ea typeface="+mn-ea"/>
              </a:rPr>
              <a:t> Join</a:t>
            </a:r>
            <a:r>
              <a:rPr lang="ko-KR" altLang="en-US" sz="2000" b="1" dirty="0">
                <a:latin typeface="+mn-ea"/>
                <a:ea typeface="+mn-ea"/>
              </a:rPr>
              <a:t>은 조인 조건에 특정 범위 내에 있는지를 조사하기 위해서 </a:t>
            </a:r>
            <a:r>
              <a:rPr lang="en-US" altLang="ko-KR" sz="2000" b="1" dirty="0">
                <a:latin typeface="+mn-ea"/>
                <a:ea typeface="+mn-ea"/>
              </a:rPr>
              <a:t>WHERE </a:t>
            </a:r>
            <a:r>
              <a:rPr lang="ko-KR" altLang="en-US" sz="2000" b="1" dirty="0">
                <a:latin typeface="+mn-ea"/>
                <a:ea typeface="+mn-ea"/>
              </a:rPr>
              <a:t>절에 조인 조건을 </a:t>
            </a:r>
            <a:r>
              <a:rPr lang="en-US" altLang="ko-KR" sz="2000" b="1" dirty="0">
                <a:latin typeface="+mn-ea"/>
                <a:ea typeface="+mn-ea"/>
              </a:rPr>
              <a:t>= </a:t>
            </a:r>
            <a:r>
              <a:rPr lang="ko-KR" altLang="en-US" sz="2000" b="1" dirty="0">
                <a:latin typeface="+mn-ea"/>
                <a:ea typeface="+mn-ea"/>
              </a:rPr>
              <a:t>연산자 이외의 비교 연산자를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Non-</a:t>
            </a:r>
            <a:r>
              <a:rPr lang="en-US" altLang="ko-KR" sz="2000" b="1" dirty="0" err="1">
                <a:latin typeface="+mn-ea"/>
                <a:ea typeface="+mn-ea"/>
              </a:rPr>
              <a:t>Equi</a:t>
            </a:r>
            <a:r>
              <a:rPr lang="en-US" altLang="ko-KR" sz="2000" b="1" dirty="0">
                <a:latin typeface="+mn-ea"/>
                <a:ea typeface="+mn-ea"/>
              </a:rPr>
              <a:t> Join</a:t>
            </a:r>
            <a:r>
              <a:rPr lang="ko-KR" altLang="en-US" sz="2000" b="1" dirty="0">
                <a:latin typeface="+mn-ea"/>
                <a:ea typeface="+mn-ea"/>
              </a:rPr>
              <a:t>을 학습하기 전에 급여 등급 테이블</a:t>
            </a:r>
            <a:r>
              <a:rPr lang="en-US" altLang="ko-KR" sz="2000" b="1" dirty="0">
                <a:latin typeface="+mn-ea"/>
                <a:ea typeface="+mn-ea"/>
              </a:rPr>
              <a:t>(SALGRADE )</a:t>
            </a:r>
            <a:r>
              <a:rPr lang="ko-KR" altLang="en-US" sz="2000" b="1" dirty="0">
                <a:latin typeface="+mn-ea"/>
                <a:ea typeface="+mn-ea"/>
              </a:rPr>
              <a:t>을 </a:t>
            </a:r>
            <a:r>
              <a:rPr lang="ko-KR" altLang="en-US" sz="2000" b="1" dirty="0" smtClean="0">
                <a:latin typeface="+mn-ea"/>
                <a:ea typeface="+mn-ea"/>
              </a:rPr>
              <a:t>살펴봄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28689" y="1390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조인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948189"/>
              </p:ext>
            </p:extLst>
          </p:nvPr>
        </p:nvGraphicFramePr>
        <p:xfrm>
          <a:off x="650577" y="2276872"/>
          <a:ext cx="7467600" cy="605408"/>
        </p:xfrm>
        <a:graphic>
          <a:graphicData uri="http://schemas.openxmlformats.org/drawingml/2006/table">
            <a:tbl>
              <a:tblPr/>
              <a:tblGrid>
                <a:gridCol w="698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8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54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 SALGRADE;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_x177325632" descr="EMB000018300d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034680"/>
            <a:ext cx="7391400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624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en-US" altLang="ko-KR" sz="2400" dirty="0"/>
              <a:t>Non-</a:t>
            </a:r>
            <a:r>
              <a:rPr lang="en-US" altLang="ko-KR" sz="2400" dirty="0" err="1"/>
              <a:t>Equi</a:t>
            </a:r>
            <a:r>
              <a:rPr lang="en-US" altLang="ko-KR" sz="2400" dirty="0"/>
              <a:t> Join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1452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2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급여 등급 테이블</a:t>
            </a:r>
            <a:r>
              <a:rPr lang="en-US" altLang="ko-KR" sz="2000" b="1" dirty="0">
                <a:latin typeface="+mn-ea"/>
                <a:ea typeface="+mn-ea"/>
              </a:rPr>
              <a:t>(</a:t>
            </a:r>
            <a:r>
              <a:rPr lang="en-US" altLang="ko-KR" sz="2000" b="1" dirty="0" err="1">
                <a:latin typeface="+mn-ea"/>
                <a:ea typeface="+mn-ea"/>
              </a:rPr>
              <a:t>salgrade</a:t>
            </a:r>
            <a:r>
              <a:rPr lang="en-US" altLang="ko-KR" sz="2000" b="1" dirty="0">
                <a:latin typeface="+mn-ea"/>
                <a:ea typeface="+mn-ea"/>
              </a:rPr>
              <a:t>)</a:t>
            </a:r>
            <a:r>
              <a:rPr lang="ko-KR" altLang="en-US" sz="2000" b="1" dirty="0">
                <a:latin typeface="+mn-ea"/>
                <a:ea typeface="+mn-ea"/>
              </a:rPr>
              <a:t>에는 급여에 대한 등급을 다음과 같이 나누어 </a:t>
            </a:r>
            <a:r>
              <a:rPr lang="ko-KR" altLang="en-US" sz="2000" b="1" dirty="0" smtClean="0">
                <a:latin typeface="+mn-ea"/>
                <a:ea typeface="+mn-ea"/>
              </a:rPr>
              <a:t>놓았음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2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급여의 등급은 총 </a:t>
            </a:r>
            <a:r>
              <a:rPr lang="en-US" altLang="ko-KR" sz="2000" b="1" dirty="0">
                <a:latin typeface="+mn-ea"/>
                <a:ea typeface="+mn-ea"/>
              </a:rPr>
              <a:t>5</a:t>
            </a:r>
            <a:r>
              <a:rPr lang="ko-KR" altLang="en-US" sz="2000" b="1" dirty="0">
                <a:latin typeface="+mn-ea"/>
                <a:ea typeface="+mn-ea"/>
              </a:rPr>
              <a:t>등급으로 나누어져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914400" lvl="1" indent="-457200">
              <a:spcBef>
                <a:spcPts val="2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1</a:t>
            </a:r>
            <a:r>
              <a:rPr lang="ko-KR" altLang="en-US" sz="2000" b="1" dirty="0">
                <a:latin typeface="+mn-ea"/>
                <a:ea typeface="+mn-ea"/>
              </a:rPr>
              <a:t>등급은 급여가 </a:t>
            </a:r>
            <a:r>
              <a:rPr lang="en-US" altLang="ko-KR" sz="2000" b="1" dirty="0">
                <a:latin typeface="+mn-ea"/>
                <a:ea typeface="+mn-ea"/>
              </a:rPr>
              <a:t>700</a:t>
            </a:r>
            <a:r>
              <a:rPr lang="ko-KR" altLang="en-US" sz="2000" b="1" dirty="0">
                <a:latin typeface="+mn-ea"/>
                <a:ea typeface="+mn-ea"/>
              </a:rPr>
              <a:t>부터 </a:t>
            </a:r>
            <a:r>
              <a:rPr lang="en-US" altLang="ko-KR" sz="2000" b="1" dirty="0" smtClean="0">
                <a:latin typeface="+mn-ea"/>
                <a:ea typeface="+mn-ea"/>
              </a:rPr>
              <a:t>1,200 </a:t>
            </a:r>
            <a:r>
              <a:rPr lang="ko-KR" altLang="en-US" sz="2000" b="1" dirty="0" smtClean="0">
                <a:latin typeface="+mn-ea"/>
                <a:ea typeface="+mn-ea"/>
              </a:rPr>
              <a:t>사이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914400" lvl="1" indent="-457200">
              <a:spcBef>
                <a:spcPts val="2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2</a:t>
            </a:r>
            <a:r>
              <a:rPr lang="ko-KR" altLang="en-US" sz="2000" b="1" dirty="0">
                <a:latin typeface="+mn-ea"/>
                <a:ea typeface="+mn-ea"/>
              </a:rPr>
              <a:t>등급은 </a:t>
            </a:r>
            <a:r>
              <a:rPr lang="en-US" altLang="ko-KR" sz="2000" b="1" dirty="0" smtClean="0">
                <a:latin typeface="+mn-ea"/>
                <a:ea typeface="+mn-ea"/>
              </a:rPr>
              <a:t>1,201</a:t>
            </a:r>
            <a:r>
              <a:rPr lang="ko-KR" altLang="en-US" sz="2000" b="1" dirty="0">
                <a:latin typeface="+mn-ea"/>
                <a:ea typeface="+mn-ea"/>
              </a:rPr>
              <a:t>부터 </a:t>
            </a:r>
            <a:r>
              <a:rPr lang="en-US" altLang="ko-KR" sz="2000" b="1" dirty="0" smtClean="0">
                <a:latin typeface="+mn-ea"/>
                <a:ea typeface="+mn-ea"/>
              </a:rPr>
              <a:t>1,400 </a:t>
            </a:r>
            <a:r>
              <a:rPr lang="ko-KR" altLang="en-US" sz="2000" b="1" dirty="0" smtClean="0">
                <a:latin typeface="+mn-ea"/>
                <a:ea typeface="+mn-ea"/>
              </a:rPr>
              <a:t>사이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914400" lvl="1" indent="-457200">
              <a:spcBef>
                <a:spcPts val="2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3</a:t>
            </a:r>
            <a:r>
              <a:rPr lang="ko-KR" altLang="en-US" sz="2000" b="1" dirty="0">
                <a:latin typeface="+mn-ea"/>
                <a:ea typeface="+mn-ea"/>
              </a:rPr>
              <a:t>등급은 </a:t>
            </a:r>
            <a:r>
              <a:rPr lang="en-US" altLang="ko-KR" sz="2000" b="1" dirty="0" smtClean="0">
                <a:latin typeface="+mn-ea"/>
                <a:ea typeface="+mn-ea"/>
              </a:rPr>
              <a:t>1,401</a:t>
            </a:r>
            <a:r>
              <a:rPr lang="ko-KR" altLang="en-US" sz="2000" b="1" dirty="0">
                <a:latin typeface="+mn-ea"/>
                <a:ea typeface="+mn-ea"/>
              </a:rPr>
              <a:t>부터 </a:t>
            </a:r>
            <a:r>
              <a:rPr lang="en-US" altLang="ko-KR" sz="2000" b="1" dirty="0" smtClean="0">
                <a:latin typeface="+mn-ea"/>
                <a:ea typeface="+mn-ea"/>
              </a:rPr>
              <a:t>2,000 </a:t>
            </a:r>
            <a:r>
              <a:rPr lang="ko-KR" altLang="en-US" sz="2000" b="1" dirty="0" smtClean="0">
                <a:latin typeface="+mn-ea"/>
                <a:ea typeface="+mn-ea"/>
              </a:rPr>
              <a:t>사이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914400" lvl="1" indent="-457200">
              <a:spcBef>
                <a:spcPts val="2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4</a:t>
            </a:r>
            <a:r>
              <a:rPr lang="ko-KR" altLang="en-US" sz="2000" b="1" dirty="0">
                <a:latin typeface="+mn-ea"/>
                <a:ea typeface="+mn-ea"/>
              </a:rPr>
              <a:t>등급은 </a:t>
            </a:r>
            <a:r>
              <a:rPr lang="en-US" altLang="ko-KR" sz="2000" b="1" dirty="0" smtClean="0">
                <a:latin typeface="+mn-ea"/>
                <a:ea typeface="+mn-ea"/>
              </a:rPr>
              <a:t>2,001</a:t>
            </a:r>
            <a:r>
              <a:rPr lang="ko-KR" altLang="en-US" sz="2000" b="1" dirty="0">
                <a:latin typeface="+mn-ea"/>
                <a:ea typeface="+mn-ea"/>
              </a:rPr>
              <a:t>부터 </a:t>
            </a:r>
            <a:r>
              <a:rPr lang="en-US" altLang="ko-KR" sz="2000" b="1" dirty="0" smtClean="0">
                <a:latin typeface="+mn-ea"/>
                <a:ea typeface="+mn-ea"/>
              </a:rPr>
              <a:t>3,000</a:t>
            </a:r>
            <a:r>
              <a:rPr lang="ko-KR" altLang="en-US" sz="2000" b="1" dirty="0" smtClean="0">
                <a:latin typeface="+mn-ea"/>
                <a:ea typeface="+mn-ea"/>
              </a:rPr>
              <a:t>사이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914400" lvl="1" indent="-457200">
              <a:spcBef>
                <a:spcPts val="2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5</a:t>
            </a:r>
            <a:r>
              <a:rPr lang="ko-KR" altLang="en-US" sz="2000" b="1" dirty="0">
                <a:latin typeface="+mn-ea"/>
                <a:ea typeface="+mn-ea"/>
              </a:rPr>
              <a:t>등급이면 </a:t>
            </a:r>
            <a:r>
              <a:rPr lang="en-US" altLang="ko-KR" sz="2000" b="1" dirty="0" smtClean="0">
                <a:latin typeface="+mn-ea"/>
                <a:ea typeface="+mn-ea"/>
              </a:rPr>
              <a:t>3,001</a:t>
            </a:r>
            <a:r>
              <a:rPr lang="ko-KR" altLang="en-US" sz="2000" b="1" dirty="0">
                <a:latin typeface="+mn-ea"/>
                <a:ea typeface="+mn-ea"/>
              </a:rPr>
              <a:t>부터 </a:t>
            </a:r>
            <a:r>
              <a:rPr lang="en-US" altLang="ko-KR" sz="2000" b="1" dirty="0" smtClean="0">
                <a:latin typeface="+mn-ea"/>
                <a:ea typeface="+mn-ea"/>
              </a:rPr>
              <a:t>9,999</a:t>
            </a:r>
            <a:r>
              <a:rPr lang="ko-KR" altLang="en-US" sz="2000" b="1" dirty="0" smtClean="0">
                <a:latin typeface="+mn-ea"/>
                <a:ea typeface="+mn-ea"/>
              </a:rPr>
              <a:t>사이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2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급여 등급을 </a:t>
            </a:r>
            <a:r>
              <a:rPr lang="en-US" altLang="ko-KR" sz="2000" b="1" dirty="0">
                <a:latin typeface="+mn-ea"/>
                <a:ea typeface="+mn-ea"/>
              </a:rPr>
              <a:t>5</a:t>
            </a:r>
            <a:r>
              <a:rPr lang="ko-KR" altLang="en-US" sz="2000" b="1" dirty="0">
                <a:latin typeface="+mn-ea"/>
                <a:ea typeface="+mn-ea"/>
              </a:rPr>
              <a:t>개로 나누어 놓은 </a:t>
            </a:r>
            <a:r>
              <a:rPr lang="en-US" altLang="ko-KR" sz="2000" b="1" dirty="0" err="1">
                <a:latin typeface="+mn-ea"/>
                <a:ea typeface="+mn-ea"/>
              </a:rPr>
              <a:t>salgrade</a:t>
            </a:r>
            <a:r>
              <a:rPr lang="ko-KR" altLang="en-US" sz="2000" b="1" dirty="0">
                <a:latin typeface="+mn-ea"/>
                <a:ea typeface="+mn-ea"/>
              </a:rPr>
              <a:t>에서 정보를 얻어 와서 각 사원의 </a:t>
            </a:r>
            <a:r>
              <a:rPr lang="ko-KR" altLang="en-US" sz="2000" b="1" dirty="0" smtClean="0">
                <a:latin typeface="+mn-ea"/>
                <a:ea typeface="+mn-ea"/>
              </a:rPr>
              <a:t>       급여 </a:t>
            </a:r>
            <a:r>
              <a:rPr lang="ko-KR" altLang="en-US" sz="2000" b="1" dirty="0">
                <a:latin typeface="+mn-ea"/>
                <a:ea typeface="+mn-ea"/>
              </a:rPr>
              <a:t>등급을 지정해보도록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이를 위해서 사원</a:t>
            </a:r>
            <a:r>
              <a:rPr lang="en-US" altLang="ko-KR" sz="2000" b="1" dirty="0">
                <a:latin typeface="+mn-ea"/>
                <a:ea typeface="+mn-ea"/>
              </a:rPr>
              <a:t>(</a:t>
            </a:r>
            <a:r>
              <a:rPr lang="en-US" altLang="ko-KR" sz="2000" b="1" dirty="0" err="1">
                <a:latin typeface="+mn-ea"/>
                <a:ea typeface="+mn-ea"/>
              </a:rPr>
              <a:t>emp</a:t>
            </a:r>
            <a:r>
              <a:rPr lang="en-US" altLang="ko-KR" sz="2000" b="1" dirty="0">
                <a:latin typeface="+mn-ea"/>
                <a:ea typeface="+mn-ea"/>
              </a:rPr>
              <a:t>) </a:t>
            </a:r>
            <a:r>
              <a:rPr lang="ko-KR" altLang="en-US" sz="2000" b="1" dirty="0">
                <a:latin typeface="+mn-ea"/>
                <a:ea typeface="+mn-ea"/>
              </a:rPr>
              <a:t>테이블과 급여 등급</a:t>
            </a:r>
            <a:r>
              <a:rPr lang="en-US" altLang="ko-KR" sz="2000" b="1" dirty="0">
                <a:latin typeface="+mn-ea"/>
                <a:ea typeface="+mn-ea"/>
              </a:rPr>
              <a:t>(</a:t>
            </a:r>
            <a:r>
              <a:rPr lang="en-US" altLang="ko-KR" sz="2000" b="1" dirty="0" err="1">
                <a:latin typeface="+mn-ea"/>
                <a:ea typeface="+mn-ea"/>
              </a:rPr>
              <a:t>salgrade</a:t>
            </a:r>
            <a:r>
              <a:rPr lang="en-US" altLang="ko-KR" sz="2000" b="1" dirty="0">
                <a:latin typeface="+mn-ea"/>
                <a:ea typeface="+mn-ea"/>
              </a:rPr>
              <a:t>) </a:t>
            </a:r>
            <a:r>
              <a:rPr lang="ko-KR" altLang="en-US" sz="2000" b="1" dirty="0">
                <a:latin typeface="+mn-ea"/>
                <a:ea typeface="+mn-ea"/>
              </a:rPr>
              <a:t>테이블을 조인하도록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다음은 사원의 급여가 몇 등급인지 살펴보는 </a:t>
            </a:r>
            <a:r>
              <a:rPr lang="ko-KR" altLang="en-US" sz="2000" b="1" dirty="0" smtClean="0">
                <a:latin typeface="+mn-ea"/>
                <a:ea typeface="+mn-ea"/>
              </a:rPr>
              <a:t>예제임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2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28689" y="1390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조인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79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en-US" altLang="ko-KR" sz="2400" dirty="0"/>
              <a:t>Non-</a:t>
            </a:r>
            <a:r>
              <a:rPr lang="en-US" altLang="ko-KR" sz="2400" dirty="0" err="1"/>
              <a:t>Equi</a:t>
            </a:r>
            <a:r>
              <a:rPr lang="en-US" altLang="ko-KR" sz="2400" dirty="0"/>
              <a:t> Join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541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28689" y="1390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조인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64353"/>
              </p:ext>
            </p:extLst>
          </p:nvPr>
        </p:nvGraphicFramePr>
        <p:xfrm>
          <a:off x="638001" y="836712"/>
          <a:ext cx="7696200" cy="85883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8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ENAME, SAL, GRADE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EMP, SALGRADE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SAL BETWEEN LOSAL AND HISAL;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_x177331392" descr="EMB000018300d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1794470"/>
            <a:ext cx="63246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72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en-US" altLang="ko-KR" sz="2400" dirty="0" smtClean="0"/>
              <a:t>Self </a:t>
            </a:r>
            <a:r>
              <a:rPr lang="en-US" altLang="ko-KR" sz="2400" dirty="0"/>
              <a:t>Join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28689" y="1390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조인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9777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조인은 두 개 이상의 서로 다른 테이블을 서로 연결하는 것뿐만 아니라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하나의 테이블 내에서 조인을 해야만 원하는 자료를 얻는 경우가 </a:t>
            </a:r>
            <a:r>
              <a:rPr lang="ko-KR" altLang="en-US" sz="2000" b="1" dirty="0" smtClean="0">
                <a:latin typeface="+mn-ea"/>
                <a:ea typeface="+mn-ea"/>
              </a:rPr>
              <a:t>생김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Self </a:t>
            </a:r>
            <a:r>
              <a:rPr lang="en-US" altLang="ko-KR" sz="2000" b="1" dirty="0">
                <a:latin typeface="+mn-ea"/>
                <a:ea typeface="+mn-ea"/>
              </a:rPr>
              <a:t>Join</a:t>
            </a:r>
            <a:r>
              <a:rPr lang="ko-KR" altLang="en-US" sz="2000" b="1" dirty="0">
                <a:latin typeface="+mn-ea"/>
                <a:ea typeface="+mn-ea"/>
              </a:rPr>
              <a:t>이란 말 그대로 자기 자신과 조인을 맺는 것을 </a:t>
            </a:r>
            <a:r>
              <a:rPr lang="ko-KR" altLang="en-US" sz="2000" b="1" dirty="0" smtClean="0">
                <a:latin typeface="+mn-ea"/>
                <a:ea typeface="+mn-ea"/>
              </a:rPr>
              <a:t>말함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Self </a:t>
            </a:r>
            <a:r>
              <a:rPr lang="en-US" altLang="ko-KR" sz="2000" b="1" dirty="0">
                <a:latin typeface="+mn-ea"/>
                <a:ea typeface="+mn-ea"/>
              </a:rPr>
              <a:t>Join</a:t>
            </a:r>
            <a:r>
              <a:rPr lang="ko-KR" altLang="en-US" sz="2000" b="1" dirty="0">
                <a:latin typeface="+mn-ea"/>
                <a:ea typeface="+mn-ea"/>
              </a:rPr>
              <a:t>을 보다 구체적인 예를 통해서 알아보도록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SMITH</a:t>
            </a:r>
            <a:r>
              <a:rPr lang="ko-KR" altLang="en-US" sz="2000" b="1" dirty="0">
                <a:latin typeface="+mn-ea"/>
                <a:ea typeface="+mn-ea"/>
              </a:rPr>
              <a:t>의 매니저 이름이 무엇인지 알아내려면 어떻게 구해야 할까요</a:t>
            </a:r>
            <a:r>
              <a:rPr lang="en-US" altLang="ko-KR" sz="2000" b="1" dirty="0">
                <a:latin typeface="+mn-ea"/>
                <a:ea typeface="+mn-ea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55016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en-US" altLang="ko-KR" sz="2400" dirty="0" smtClean="0"/>
              <a:t>Self </a:t>
            </a:r>
            <a:r>
              <a:rPr lang="en-US" altLang="ko-KR" sz="2400" dirty="0"/>
              <a:t>Join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28689" y="1390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조인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_x298519432" descr="EMB000018300d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620688"/>
            <a:ext cx="25908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_x298519992" descr="EMB000018300d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345" y="620688"/>
            <a:ext cx="2743200" cy="457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꺾인 연결선 12"/>
          <p:cNvCxnSpPr>
            <a:cxnSpLocks noChangeShapeType="1"/>
          </p:cNvCxnSpPr>
          <p:nvPr/>
        </p:nvCxnSpPr>
        <p:spPr bwMode="auto">
          <a:xfrm>
            <a:off x="2458145" y="2008163"/>
            <a:ext cx="2895600" cy="213360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618113"/>
              </p:ext>
            </p:extLst>
          </p:nvPr>
        </p:nvGraphicFramePr>
        <p:xfrm>
          <a:off x="646385" y="5301208"/>
          <a:ext cx="7543800" cy="1133475"/>
        </p:xfrm>
        <a:graphic>
          <a:graphicData uri="http://schemas.openxmlformats.org/drawingml/2006/table">
            <a:tbl>
              <a:tblPr/>
              <a:tblGrid>
                <a:gridCol w="70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3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13" marB="179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EMPLOYEE.ENAME || ‘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매니저는 ’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|| MANAGER.ENAME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|| ‘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입니다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.’ 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EMPLOYEE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EMP MANAGER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EMPLOYEE.MGR = MANAGER.EMPNO;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13" marB="179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48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6"/>
            </a:pPr>
            <a:r>
              <a:rPr lang="en-US" altLang="ko-KR" sz="2400" dirty="0"/>
              <a:t>Outer Join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28689" y="1390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조인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4271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Self Join</a:t>
            </a:r>
            <a:r>
              <a:rPr lang="ko-KR" altLang="en-US" sz="2000" b="1" dirty="0" smtClean="0">
                <a:latin typeface="+mn-ea"/>
                <a:ea typeface="+mn-ea"/>
              </a:rPr>
              <a:t>으로 </a:t>
            </a:r>
            <a:r>
              <a:rPr lang="ko-KR" altLang="en-US" sz="2000" b="1" dirty="0">
                <a:latin typeface="+mn-ea"/>
                <a:ea typeface="+mn-ea"/>
              </a:rPr>
              <a:t>특정 사원의 매니저 이름을 </a:t>
            </a:r>
            <a:r>
              <a:rPr lang="ko-KR" altLang="en-US" sz="2000" b="1" dirty="0" smtClean="0">
                <a:latin typeface="+mn-ea"/>
                <a:ea typeface="+mn-ea"/>
              </a:rPr>
              <a:t>구함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결과를 꼼꼼히 살펴보면 이름이 </a:t>
            </a:r>
            <a:r>
              <a:rPr lang="en-US" altLang="ko-KR" sz="2000" b="1" dirty="0">
                <a:latin typeface="+mn-ea"/>
                <a:ea typeface="+mn-ea"/>
              </a:rPr>
              <a:t>KING</a:t>
            </a:r>
            <a:r>
              <a:rPr lang="ko-KR" altLang="en-US" sz="2000" b="1" dirty="0">
                <a:latin typeface="+mn-ea"/>
                <a:ea typeface="+mn-ea"/>
              </a:rPr>
              <a:t>인 사원 </a:t>
            </a:r>
            <a:r>
              <a:rPr lang="ko-KR" altLang="en-US" sz="2000" b="1" dirty="0" smtClean="0">
                <a:latin typeface="+mn-ea"/>
                <a:ea typeface="+mn-ea"/>
              </a:rPr>
              <a:t>한 사람의 </a:t>
            </a:r>
            <a:r>
              <a:rPr lang="ko-KR" altLang="en-US" sz="2000" b="1" dirty="0">
                <a:latin typeface="+mn-ea"/>
                <a:ea typeface="+mn-ea"/>
              </a:rPr>
              <a:t>정보가 빠져 있음을 확인할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KING</a:t>
            </a:r>
            <a:r>
              <a:rPr lang="ko-KR" altLang="en-US" sz="2000" b="1" dirty="0">
                <a:latin typeface="+mn-ea"/>
                <a:ea typeface="+mn-ea"/>
              </a:rPr>
              <a:t>은 이 회사의 사장</a:t>
            </a:r>
            <a:r>
              <a:rPr lang="en-US" altLang="ko-KR" sz="2000" b="1" dirty="0">
                <a:latin typeface="+mn-ea"/>
                <a:ea typeface="+mn-ea"/>
              </a:rPr>
              <a:t>(PRESIDENT)</a:t>
            </a:r>
            <a:r>
              <a:rPr lang="ko-KR" altLang="en-US" sz="2000" b="1" dirty="0">
                <a:latin typeface="+mn-ea"/>
                <a:ea typeface="+mn-ea"/>
              </a:rPr>
              <a:t>으로 매니저가 존재하지 않으므로 </a:t>
            </a:r>
            <a:r>
              <a:rPr lang="en-US" altLang="ko-KR" sz="2000" b="1" dirty="0">
                <a:latin typeface="+mn-ea"/>
                <a:ea typeface="+mn-ea"/>
              </a:rPr>
              <a:t>MGR </a:t>
            </a:r>
            <a:r>
              <a:rPr lang="ko-KR" altLang="en-US" sz="2000" b="1" dirty="0" err="1">
                <a:latin typeface="+mn-ea"/>
                <a:ea typeface="+mn-ea"/>
              </a:rPr>
              <a:t>컬럼</a:t>
            </a:r>
            <a:r>
              <a:rPr lang="ko-KR" altLang="en-US" sz="2000" b="1" dirty="0">
                <a:latin typeface="+mn-ea"/>
                <a:ea typeface="+mn-ea"/>
              </a:rPr>
              <a:t> 값이 </a:t>
            </a:r>
            <a:r>
              <a:rPr lang="en-US" altLang="ko-KR" sz="2000" b="1" dirty="0">
                <a:latin typeface="+mn-ea"/>
                <a:ea typeface="+mn-ea"/>
              </a:rPr>
              <a:t>NULL </a:t>
            </a:r>
            <a:r>
              <a:rPr lang="ko-KR" altLang="en-US" sz="2000" b="1" dirty="0" smtClean="0">
                <a:latin typeface="+mn-ea"/>
                <a:ea typeface="+mn-ea"/>
              </a:rPr>
              <a:t>임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사원 번호</a:t>
            </a:r>
            <a:r>
              <a:rPr lang="en-US" altLang="ko-KR" sz="2000" b="1" dirty="0">
                <a:latin typeface="+mn-ea"/>
                <a:ea typeface="+mn-ea"/>
              </a:rPr>
              <a:t>(EMPNO)</a:t>
            </a:r>
            <a:r>
              <a:rPr lang="ko-KR" altLang="en-US" sz="2000" b="1" dirty="0">
                <a:latin typeface="+mn-ea"/>
                <a:ea typeface="+mn-ea"/>
              </a:rPr>
              <a:t>가 </a:t>
            </a:r>
            <a:r>
              <a:rPr lang="en-US" altLang="ko-KR" sz="2000" b="1" dirty="0">
                <a:latin typeface="+mn-ea"/>
                <a:ea typeface="+mn-ea"/>
              </a:rPr>
              <a:t>NULL</a:t>
            </a:r>
            <a:r>
              <a:rPr lang="ko-KR" altLang="en-US" sz="2000" b="1" dirty="0">
                <a:latin typeface="+mn-ea"/>
                <a:ea typeface="+mn-ea"/>
              </a:rPr>
              <a:t>인 사원은 없으므로 조인 조건에 만족하지 않아서 </a:t>
            </a:r>
            <a:r>
              <a:rPr lang="en-US" altLang="ko-KR" sz="2000" b="1" dirty="0">
                <a:latin typeface="+mn-ea"/>
                <a:ea typeface="+mn-ea"/>
              </a:rPr>
              <a:t>KING</a:t>
            </a:r>
            <a:r>
              <a:rPr lang="ko-KR" altLang="en-US" sz="2000" b="1" dirty="0">
                <a:latin typeface="+mn-ea"/>
                <a:ea typeface="+mn-ea"/>
              </a:rPr>
              <a:t>은 </a:t>
            </a:r>
            <a:r>
              <a:rPr lang="en-US" altLang="ko-KR" sz="2000" b="1" dirty="0" smtClean="0">
                <a:latin typeface="+mn-ea"/>
                <a:ea typeface="+mn-ea"/>
              </a:rPr>
              <a:t>Self </a:t>
            </a:r>
            <a:r>
              <a:rPr lang="en-US" altLang="ko-KR" sz="2000" b="1" dirty="0">
                <a:latin typeface="+mn-ea"/>
                <a:ea typeface="+mn-ea"/>
              </a:rPr>
              <a:t>Join</a:t>
            </a:r>
            <a:r>
              <a:rPr lang="ko-KR" altLang="en-US" sz="2000" b="1" dirty="0">
                <a:latin typeface="+mn-ea"/>
                <a:ea typeface="+mn-ea"/>
              </a:rPr>
              <a:t>의 결과에서 </a:t>
            </a:r>
            <a:r>
              <a:rPr lang="ko-KR" altLang="en-US" sz="2000" b="1" dirty="0" smtClean="0">
                <a:latin typeface="+mn-ea"/>
                <a:ea typeface="+mn-ea"/>
              </a:rPr>
              <a:t>배제되었음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조인 조건에 만족하지 못하였더라도 해당 </a:t>
            </a:r>
            <a:r>
              <a:rPr lang="ko-KR" altLang="en-US" sz="2000" b="1" dirty="0" err="1">
                <a:latin typeface="+mn-ea"/>
                <a:ea typeface="+mn-ea"/>
              </a:rPr>
              <a:t>로우를</a:t>
            </a:r>
            <a:r>
              <a:rPr lang="ko-KR" altLang="en-US" sz="2000" b="1" dirty="0">
                <a:latin typeface="+mn-ea"/>
                <a:ea typeface="+mn-ea"/>
              </a:rPr>
              <a:t> 나타내고 싶을 때에 사용하는 것이 외부 조인</a:t>
            </a:r>
            <a:r>
              <a:rPr lang="en-US" altLang="ko-KR" sz="2000" b="1" dirty="0">
                <a:latin typeface="+mn-ea"/>
                <a:ea typeface="+mn-ea"/>
              </a:rPr>
              <a:t>(Outer Join</a:t>
            </a:r>
            <a:r>
              <a:rPr lang="en-US" altLang="ko-KR" sz="2000" b="1" dirty="0" smtClean="0">
                <a:latin typeface="+mn-ea"/>
                <a:ea typeface="+mn-ea"/>
              </a:rPr>
              <a:t>)</a:t>
            </a:r>
            <a:r>
              <a:rPr lang="ko-KR" altLang="en-US" sz="2000" b="1" dirty="0" smtClean="0">
                <a:latin typeface="+mn-ea"/>
                <a:ea typeface="+mn-ea"/>
              </a:rPr>
              <a:t>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외부 조인은 </a:t>
            </a:r>
            <a:r>
              <a:rPr lang="en-US" altLang="ko-KR" sz="2000" b="1" dirty="0">
                <a:latin typeface="+mn-ea"/>
                <a:ea typeface="+mn-ea"/>
              </a:rPr>
              <a:t>NULL </a:t>
            </a:r>
            <a:r>
              <a:rPr lang="ko-KR" altLang="en-US" sz="2000" b="1" dirty="0">
                <a:latin typeface="+mn-ea"/>
                <a:ea typeface="+mn-ea"/>
              </a:rPr>
              <a:t>값이기에 배제된 행을 결과에 포함시킬 수 있으며 다음과 같이 “</a:t>
            </a:r>
            <a:r>
              <a:rPr lang="en-US" altLang="ko-KR" sz="2000" b="1" dirty="0">
                <a:latin typeface="+mn-ea"/>
                <a:ea typeface="+mn-ea"/>
              </a:rPr>
              <a:t>(+)” </a:t>
            </a:r>
            <a:r>
              <a:rPr lang="ko-KR" altLang="en-US" sz="2000" b="1" dirty="0">
                <a:latin typeface="+mn-ea"/>
                <a:ea typeface="+mn-ea"/>
              </a:rPr>
              <a:t>기호를 조인 조건에서 정보가 부족한 칼럼 이름 뒤에 </a:t>
            </a:r>
            <a:r>
              <a:rPr lang="ko-KR" altLang="en-US" sz="2000" b="1" dirty="0" smtClean="0">
                <a:latin typeface="+mn-ea"/>
                <a:ea typeface="+mn-ea"/>
              </a:rPr>
              <a:t>덧붙임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사원 번호</a:t>
            </a:r>
            <a:r>
              <a:rPr lang="en-US" altLang="ko-KR" sz="2000" b="1" dirty="0">
                <a:latin typeface="+mn-ea"/>
                <a:ea typeface="+mn-ea"/>
              </a:rPr>
              <a:t>(EMPNO)</a:t>
            </a:r>
            <a:r>
              <a:rPr lang="ko-KR" altLang="en-US" sz="2000" b="1" dirty="0">
                <a:latin typeface="+mn-ea"/>
                <a:ea typeface="+mn-ea"/>
              </a:rPr>
              <a:t>가 </a:t>
            </a:r>
            <a:r>
              <a:rPr lang="en-US" altLang="ko-KR" sz="2000" b="1" dirty="0">
                <a:latin typeface="+mn-ea"/>
                <a:ea typeface="+mn-ea"/>
              </a:rPr>
              <a:t>NULL</a:t>
            </a:r>
            <a:r>
              <a:rPr lang="ko-KR" altLang="en-US" sz="2000" b="1" dirty="0">
                <a:latin typeface="+mn-ea"/>
                <a:ea typeface="+mn-ea"/>
              </a:rPr>
              <a:t>인 사원은 없으므로 </a:t>
            </a:r>
            <a:r>
              <a:rPr lang="en-US" altLang="ko-KR" sz="2000" b="1" dirty="0" err="1">
                <a:latin typeface="+mn-ea"/>
                <a:ea typeface="+mn-ea"/>
              </a:rPr>
              <a:t>manager.empno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뒤에 “</a:t>
            </a:r>
            <a:r>
              <a:rPr lang="en-US" altLang="ko-KR" sz="2000" b="1" dirty="0">
                <a:latin typeface="+mn-ea"/>
                <a:ea typeface="+mn-ea"/>
              </a:rPr>
              <a:t>(+)” </a:t>
            </a:r>
            <a:r>
              <a:rPr lang="ko-KR" altLang="en-US" sz="2000" b="1" dirty="0">
                <a:latin typeface="+mn-ea"/>
                <a:ea typeface="+mn-ea"/>
              </a:rPr>
              <a:t>기호를 </a:t>
            </a:r>
            <a:r>
              <a:rPr lang="ko-KR" altLang="en-US" sz="2000" b="1" dirty="0" smtClean="0">
                <a:latin typeface="+mn-ea"/>
                <a:ea typeface="+mn-ea"/>
              </a:rPr>
              <a:t>덧붙임</a:t>
            </a:r>
            <a:r>
              <a:rPr lang="en-US" altLang="ko-KR" sz="2000" b="1" dirty="0" smtClean="0">
                <a:latin typeface="+mn-ea"/>
                <a:ea typeface="+mn-ea"/>
              </a:rPr>
              <a:t>  </a:t>
            </a:r>
            <a:endParaRPr lang="en-US" altLang="ko-KR" sz="2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130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6"/>
            </a:pPr>
            <a:r>
              <a:rPr lang="en-US" altLang="ko-KR" sz="2400" dirty="0"/>
              <a:t>Outer Join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28689" y="1390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조인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787497"/>
              </p:ext>
            </p:extLst>
          </p:nvPr>
        </p:nvGraphicFramePr>
        <p:xfrm>
          <a:off x="646385" y="764704"/>
          <a:ext cx="7543800" cy="1133475"/>
        </p:xfrm>
        <a:graphic>
          <a:graphicData uri="http://schemas.openxmlformats.org/drawingml/2006/table">
            <a:tbl>
              <a:tblPr/>
              <a:tblGrid>
                <a:gridCol w="70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3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13" marB="179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EMPLOYEE.ENAME || ‘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매니저는 ’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|| MANAGER.ENAME || ‘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입니다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.’ 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EMPLOYEE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EMP MANAGER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EMPLOYEE.MGR = MANAGER.EMPNO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(+);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13" marB="179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_x298331600" descr="EMB000018300d8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050579"/>
            <a:ext cx="60198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76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/>
              <a:t>조인의 필요성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8794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특정 부서 번호에 대한 부서이름은 무엇인지는 부서</a:t>
            </a:r>
            <a:r>
              <a:rPr lang="en-US" altLang="ko-KR" sz="2000" b="1" dirty="0">
                <a:latin typeface="+mn-ea"/>
                <a:ea typeface="+mn-ea"/>
              </a:rPr>
              <a:t>(DEPT) </a:t>
            </a:r>
            <a:r>
              <a:rPr lang="ko-KR" altLang="en-US" sz="2000" b="1" dirty="0">
                <a:latin typeface="+mn-ea"/>
                <a:ea typeface="+mn-ea"/>
              </a:rPr>
              <a:t>테이블에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.    </a:t>
            </a:r>
            <a:r>
              <a:rPr lang="ko-KR" altLang="en-US" sz="2000" b="1" dirty="0" smtClean="0">
                <a:latin typeface="+mn-ea"/>
                <a:ea typeface="+mn-ea"/>
              </a:rPr>
              <a:t>특정 </a:t>
            </a:r>
            <a:r>
              <a:rPr lang="ko-KR" altLang="en-US" sz="2000" b="1" dirty="0">
                <a:latin typeface="+mn-ea"/>
                <a:ea typeface="+mn-ea"/>
              </a:rPr>
              <a:t>사원에 대한 부서명을 알아내기 위해서는 부서 테이블에서 정보를 얻어 와야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28689" y="1390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조인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_x177325632" descr="EMB000018300d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961" y="2149475"/>
            <a:ext cx="2176463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_x298519592" descr="EMB000018300d7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86" y="2990850"/>
            <a:ext cx="2505075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타원 28"/>
          <p:cNvSpPr>
            <a:spLocks noChangeArrowheads="1"/>
          </p:cNvSpPr>
          <p:nvPr/>
        </p:nvSpPr>
        <p:spPr bwMode="auto">
          <a:xfrm>
            <a:off x="3478361" y="3352800"/>
            <a:ext cx="381000" cy="533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endParaRPr lang="ko-KR" altLang="en-US"/>
          </a:p>
        </p:txBody>
      </p:sp>
      <p:cxnSp>
        <p:nvCxnSpPr>
          <p:cNvPr id="11" name="직선 화살표 연결선 31"/>
          <p:cNvCxnSpPr>
            <a:cxnSpLocks noChangeShapeType="1"/>
          </p:cNvCxnSpPr>
          <p:nvPr/>
        </p:nvCxnSpPr>
        <p:spPr bwMode="auto">
          <a:xfrm>
            <a:off x="3783161" y="3733800"/>
            <a:ext cx="2362200" cy="609600"/>
          </a:xfrm>
          <a:prstGeom prst="straightConnector1">
            <a:avLst/>
          </a:prstGeom>
          <a:noFill/>
          <a:ln w="6350" algn="ctr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직선 화살표 연결선 33"/>
          <p:cNvCxnSpPr>
            <a:cxnSpLocks noChangeShapeType="1"/>
          </p:cNvCxnSpPr>
          <p:nvPr/>
        </p:nvCxnSpPr>
        <p:spPr bwMode="auto">
          <a:xfrm>
            <a:off x="3706961" y="4267200"/>
            <a:ext cx="2438400" cy="241920"/>
          </a:xfrm>
          <a:prstGeom prst="straightConnector1">
            <a:avLst/>
          </a:prstGeom>
          <a:noFill/>
          <a:ln w="6350" algn="ctr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직선 화살표 연결선 35"/>
          <p:cNvCxnSpPr>
            <a:cxnSpLocks noChangeShapeType="1"/>
          </p:cNvCxnSpPr>
          <p:nvPr/>
        </p:nvCxnSpPr>
        <p:spPr bwMode="auto">
          <a:xfrm flipV="1">
            <a:off x="3783161" y="4725144"/>
            <a:ext cx="2362200" cy="456456"/>
          </a:xfrm>
          <a:prstGeom prst="straightConnector1">
            <a:avLst/>
          </a:prstGeom>
          <a:noFill/>
          <a:ln w="6350" algn="ctr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/>
              <a:t>조인의 필요성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2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SCOTT</a:t>
            </a:r>
            <a:r>
              <a:rPr lang="ko-KR" altLang="en-US" sz="2000" b="1" dirty="0">
                <a:latin typeface="+mn-ea"/>
                <a:ea typeface="+mn-ea"/>
              </a:rPr>
              <a:t>인 사원이 소속되어 있는 부서의 이름이 무엇인지 알아보려고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SCOTT</a:t>
            </a:r>
            <a:r>
              <a:rPr lang="ko-KR" altLang="en-US" sz="2000" b="1" dirty="0" smtClean="0">
                <a:latin typeface="+mn-ea"/>
                <a:ea typeface="+mn-ea"/>
              </a:rPr>
              <a:t>란 </a:t>
            </a:r>
            <a:r>
              <a:rPr lang="ko-KR" altLang="en-US" sz="2000" b="1" dirty="0">
                <a:latin typeface="+mn-ea"/>
                <a:ea typeface="+mn-ea"/>
              </a:rPr>
              <a:t>사원의 부서명을 알아내는 일 역시 사원 테이블에서 </a:t>
            </a:r>
            <a:r>
              <a:rPr lang="en-US" altLang="ko-KR" sz="2000" b="1" dirty="0" smtClean="0">
                <a:latin typeface="+mn-ea"/>
                <a:ea typeface="+mn-ea"/>
              </a:rPr>
              <a:t>SCOTT</a:t>
            </a:r>
            <a:r>
              <a:rPr lang="ko-KR" altLang="en-US" sz="2000" b="1" dirty="0" smtClean="0">
                <a:latin typeface="+mn-ea"/>
                <a:ea typeface="+mn-ea"/>
              </a:rPr>
              <a:t>가 </a:t>
            </a:r>
            <a:r>
              <a:rPr lang="ko-KR" altLang="en-US" sz="2000" b="1" dirty="0">
                <a:latin typeface="+mn-ea"/>
                <a:ea typeface="+mn-ea"/>
              </a:rPr>
              <a:t>소속된 부서 번호를 알아낸 후에 부서 테이블에서 해당 부서 번호에 대한 부서명을 </a:t>
            </a:r>
            <a:r>
              <a:rPr lang="ko-KR" altLang="en-US" sz="2000" b="1" dirty="0" smtClean="0">
                <a:latin typeface="+mn-ea"/>
                <a:ea typeface="+mn-ea"/>
              </a:rPr>
              <a:t>  얻어 </a:t>
            </a:r>
            <a:r>
              <a:rPr lang="ko-KR" altLang="en-US" sz="2000" b="1" dirty="0">
                <a:latin typeface="+mn-ea"/>
                <a:ea typeface="+mn-ea"/>
              </a:rPr>
              <a:t>와야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원하는 </a:t>
            </a:r>
            <a:r>
              <a:rPr lang="ko-KR" altLang="en-US" sz="2000" b="1" dirty="0">
                <a:latin typeface="+mn-ea"/>
                <a:ea typeface="+mn-ea"/>
              </a:rPr>
              <a:t>정보가 두 개 이상의 테이블에 나누어져 있다면 위와 같이 여러 번 질의를 해야 할까요</a:t>
            </a:r>
            <a:r>
              <a:rPr lang="en-US" altLang="ko-KR" sz="2000" b="1" dirty="0">
                <a:latin typeface="+mn-ea"/>
                <a:ea typeface="+mn-ea"/>
              </a:rPr>
              <a:t>? </a:t>
            </a: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다행히도 </a:t>
            </a:r>
            <a:r>
              <a:rPr lang="en-US" altLang="ko-KR" sz="2000" b="1" dirty="0">
                <a:latin typeface="+mn-ea"/>
                <a:ea typeface="+mn-ea"/>
              </a:rPr>
              <a:t>SQL</a:t>
            </a:r>
            <a:r>
              <a:rPr lang="ko-KR" altLang="en-US" sz="2000" b="1" dirty="0">
                <a:latin typeface="+mn-ea"/>
                <a:ea typeface="+mn-ea"/>
              </a:rPr>
              <a:t>에서는 두 개 이상의 테이블을 결합해야만 원하는 결과를 얻을 수 있을 때 한 번의 질의로 원하는 결과를 얻을 수 있는 조인 기능을 </a:t>
            </a:r>
            <a:r>
              <a:rPr lang="ko-KR" altLang="en-US" sz="2000" b="1" dirty="0" smtClean="0">
                <a:latin typeface="+mn-ea"/>
                <a:ea typeface="+mn-ea"/>
              </a:rPr>
              <a:t>제공함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28689" y="1390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조인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14" name="_x298300576" descr="EMB000018300d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447528"/>
            <a:ext cx="24415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_x177325632" descr="EMB000018300d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57" y="2447528"/>
            <a:ext cx="314166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36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en-US" altLang="ko-KR" sz="2400" dirty="0" smtClean="0"/>
              <a:t>Cross Join</a:t>
            </a:r>
            <a:r>
              <a:rPr lang="ko-KR" altLang="en-US" sz="2400" dirty="0" smtClean="0"/>
              <a:t> 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</a:t>
            </a:r>
            <a:r>
              <a:rPr lang="en-US" altLang="ko-KR" sz="2000" b="1" dirty="0">
                <a:latin typeface="+mn-ea"/>
                <a:ea typeface="+mn-ea"/>
              </a:rPr>
              <a:t>Cross Join</a:t>
            </a:r>
            <a:r>
              <a:rPr lang="ko-KR" altLang="en-US" sz="2000" b="1" dirty="0">
                <a:latin typeface="+mn-ea"/>
                <a:ea typeface="+mn-ea"/>
              </a:rPr>
              <a:t>으로 특별한 키워드 없이 </a:t>
            </a:r>
            <a:r>
              <a:rPr lang="en-US" altLang="ko-KR" sz="2000" b="1" dirty="0">
                <a:latin typeface="+mn-ea"/>
                <a:ea typeface="+mn-ea"/>
              </a:rPr>
              <a:t>SELECT </a:t>
            </a:r>
            <a:r>
              <a:rPr lang="ko-KR" altLang="en-US" sz="2000" b="1" dirty="0">
                <a:latin typeface="+mn-ea"/>
                <a:ea typeface="+mn-ea"/>
              </a:rPr>
              <a:t>문의 </a:t>
            </a:r>
            <a:r>
              <a:rPr lang="en-US" altLang="ko-KR" sz="2000" b="1" dirty="0">
                <a:latin typeface="+mn-ea"/>
                <a:ea typeface="+mn-ea"/>
              </a:rPr>
              <a:t>FROM </a:t>
            </a:r>
            <a:r>
              <a:rPr lang="ko-KR" altLang="en-US" sz="2000" b="1" dirty="0">
                <a:latin typeface="+mn-ea"/>
                <a:ea typeface="+mn-ea"/>
              </a:rPr>
              <a:t>절에 사원</a:t>
            </a:r>
            <a:r>
              <a:rPr lang="en-US" altLang="ko-KR" sz="2000" b="1" dirty="0">
                <a:latin typeface="+mn-ea"/>
                <a:ea typeface="+mn-ea"/>
              </a:rPr>
              <a:t>(EMP) </a:t>
            </a:r>
            <a:r>
              <a:rPr lang="ko-KR" altLang="en-US" sz="2000" b="1" dirty="0">
                <a:latin typeface="+mn-ea"/>
                <a:ea typeface="+mn-ea"/>
              </a:rPr>
              <a:t>테이블과 부서</a:t>
            </a:r>
            <a:r>
              <a:rPr lang="en-US" altLang="ko-KR" sz="2000" b="1" dirty="0">
                <a:latin typeface="+mn-ea"/>
                <a:ea typeface="+mn-ea"/>
              </a:rPr>
              <a:t>(DEPT) </a:t>
            </a:r>
            <a:r>
              <a:rPr lang="ko-KR" altLang="en-US" sz="2000" b="1" dirty="0">
                <a:latin typeface="+mn-ea"/>
                <a:ea typeface="+mn-ea"/>
              </a:rPr>
              <a:t>테이블을 콤마로 연결하여 연속하여 기술하는 </a:t>
            </a:r>
            <a:r>
              <a:rPr lang="ko-KR" altLang="en-US" sz="2000" b="1" dirty="0" smtClean="0">
                <a:latin typeface="+mn-ea"/>
                <a:ea typeface="+mn-ea"/>
              </a:rPr>
              <a:t>것임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28689" y="1390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조인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303164"/>
              </p:ext>
            </p:extLst>
          </p:nvPr>
        </p:nvGraphicFramePr>
        <p:xfrm>
          <a:off x="654497" y="2052474"/>
          <a:ext cx="7696200" cy="584438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907" marR="17907" marT="17899" marB="178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*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FROM EMP, DEPT;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907" marR="17907" marT="17899" marB="178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_x298302176" descr="EMB000018300d7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35" y="2981672"/>
            <a:ext cx="35496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_x298302256" descr="EMB000018300d7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685" y="2981672"/>
            <a:ext cx="4573588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656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en-US" altLang="ko-KR" sz="2400" dirty="0" smtClean="0"/>
              <a:t>Cross Join</a:t>
            </a:r>
            <a:r>
              <a:rPr lang="ko-KR" altLang="en-US" sz="2400" dirty="0" smtClean="0"/>
              <a:t> 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8243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Cross Join</a:t>
            </a:r>
            <a:r>
              <a:rPr lang="ko-KR" altLang="en-US" sz="2000" b="1" dirty="0">
                <a:latin typeface="+mn-ea"/>
                <a:ea typeface="+mn-ea"/>
              </a:rPr>
              <a:t>의 결과 얻어지는 </a:t>
            </a:r>
            <a:r>
              <a:rPr lang="ko-KR" altLang="en-US" sz="2000" b="1" dirty="0" err="1">
                <a:latin typeface="+mn-ea"/>
                <a:ea typeface="+mn-ea"/>
              </a:rPr>
              <a:t>컬럼의</a:t>
            </a:r>
            <a:r>
              <a:rPr lang="ko-KR" altLang="en-US" sz="2000" b="1" dirty="0">
                <a:latin typeface="+mn-ea"/>
                <a:ea typeface="+mn-ea"/>
              </a:rPr>
              <a:t> 수는 사원 테이블의 </a:t>
            </a:r>
            <a:r>
              <a:rPr lang="ko-KR" altLang="en-US" sz="2000" b="1" dirty="0" err="1">
                <a:latin typeface="+mn-ea"/>
                <a:ea typeface="+mn-ea"/>
              </a:rPr>
              <a:t>컬럼의</a:t>
            </a:r>
            <a:r>
              <a:rPr lang="ko-KR" altLang="en-US" sz="2000" b="1" dirty="0">
                <a:latin typeface="+mn-ea"/>
                <a:ea typeface="+mn-ea"/>
              </a:rPr>
              <a:t> 수</a:t>
            </a:r>
            <a:r>
              <a:rPr lang="en-US" altLang="ko-KR" sz="2000" b="1" dirty="0">
                <a:latin typeface="+mn-ea"/>
                <a:ea typeface="+mn-ea"/>
              </a:rPr>
              <a:t>(8)</a:t>
            </a:r>
            <a:r>
              <a:rPr lang="ko-KR" altLang="en-US" sz="2000" b="1" dirty="0">
                <a:latin typeface="+mn-ea"/>
                <a:ea typeface="+mn-ea"/>
              </a:rPr>
              <a:t>와 부서 테이블의 </a:t>
            </a:r>
            <a:r>
              <a:rPr lang="ko-KR" altLang="en-US" sz="2000" b="1" dirty="0" err="1">
                <a:latin typeface="+mn-ea"/>
                <a:ea typeface="+mn-ea"/>
              </a:rPr>
              <a:t>컬럼의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수</a:t>
            </a:r>
            <a:r>
              <a:rPr lang="en-US" altLang="ko-KR" sz="2000" b="1" dirty="0" smtClean="0">
                <a:latin typeface="+mn-ea"/>
                <a:ea typeface="+mn-ea"/>
              </a:rPr>
              <a:t>(3)</a:t>
            </a:r>
            <a:r>
              <a:rPr lang="ko-KR" altLang="en-US" sz="2000" b="1" dirty="0" smtClean="0">
                <a:latin typeface="+mn-ea"/>
                <a:ea typeface="+mn-ea"/>
              </a:rPr>
              <a:t>를 </a:t>
            </a:r>
            <a:r>
              <a:rPr lang="ko-KR" altLang="en-US" sz="2000" b="1" dirty="0">
                <a:latin typeface="+mn-ea"/>
                <a:ea typeface="+mn-ea"/>
              </a:rPr>
              <a:t>더한 것이므로 </a:t>
            </a:r>
            <a:r>
              <a:rPr lang="en-US" altLang="ko-KR" sz="2000" b="1" dirty="0" smtClean="0">
                <a:latin typeface="+mn-ea"/>
                <a:ea typeface="+mn-ea"/>
              </a:rPr>
              <a:t>11</a:t>
            </a:r>
            <a:r>
              <a:rPr lang="ko-KR" altLang="en-US" sz="2000" b="1" dirty="0" smtClean="0">
                <a:latin typeface="+mn-ea"/>
                <a:ea typeface="+mn-ea"/>
              </a:rPr>
              <a:t>이 됨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err="1" smtClean="0">
                <a:latin typeface="+mn-ea"/>
                <a:ea typeface="+mn-ea"/>
              </a:rPr>
              <a:t>로우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수는 사원 </a:t>
            </a:r>
            <a:r>
              <a:rPr lang="ko-KR" altLang="en-US" sz="2000" b="1" dirty="0" smtClean="0">
                <a:latin typeface="+mn-ea"/>
                <a:ea typeface="+mn-ea"/>
              </a:rPr>
              <a:t>한 명에 </a:t>
            </a:r>
            <a:r>
              <a:rPr lang="ko-KR" altLang="en-US" sz="2000" b="1" dirty="0">
                <a:latin typeface="+mn-ea"/>
                <a:ea typeface="+mn-ea"/>
              </a:rPr>
              <a:t>대해서 </a:t>
            </a:r>
            <a:r>
              <a:rPr lang="en-US" altLang="ko-KR" sz="2000" b="1" dirty="0">
                <a:latin typeface="+mn-ea"/>
                <a:ea typeface="+mn-ea"/>
              </a:rPr>
              <a:t>DEPT </a:t>
            </a:r>
            <a:r>
              <a:rPr lang="ko-KR" altLang="en-US" sz="2000" b="1" dirty="0">
                <a:latin typeface="+mn-ea"/>
                <a:ea typeface="+mn-ea"/>
              </a:rPr>
              <a:t>테이블의 </a:t>
            </a:r>
            <a:r>
              <a:rPr lang="en-US" altLang="ko-KR" sz="2000" b="1" dirty="0">
                <a:latin typeface="+mn-ea"/>
                <a:ea typeface="+mn-ea"/>
              </a:rPr>
              <a:t>4</a:t>
            </a:r>
            <a:r>
              <a:rPr lang="ko-KR" altLang="en-US" sz="2000" b="1" dirty="0">
                <a:latin typeface="+mn-ea"/>
                <a:ea typeface="+mn-ea"/>
              </a:rPr>
              <a:t>개의 </a:t>
            </a:r>
            <a:r>
              <a:rPr lang="ko-KR" altLang="en-US" sz="2000" b="1" dirty="0" err="1">
                <a:latin typeface="+mn-ea"/>
                <a:ea typeface="+mn-ea"/>
              </a:rPr>
              <a:t>로우와</a:t>
            </a:r>
            <a:r>
              <a:rPr lang="ko-KR" altLang="en-US" sz="2000" b="1" dirty="0">
                <a:latin typeface="+mn-ea"/>
                <a:ea typeface="+mn-ea"/>
              </a:rPr>
              <a:t> 결합되기에 </a:t>
            </a:r>
            <a:r>
              <a:rPr lang="en-US" altLang="ko-KR" sz="2000" b="1" dirty="0">
                <a:latin typeface="+mn-ea"/>
                <a:ea typeface="+mn-ea"/>
              </a:rPr>
              <a:t>56</a:t>
            </a:r>
            <a:r>
              <a:rPr lang="ko-KR" altLang="en-US" sz="2000" b="1" dirty="0">
                <a:latin typeface="+mn-ea"/>
                <a:ea typeface="+mn-ea"/>
              </a:rPr>
              <a:t>개</a:t>
            </a:r>
            <a:r>
              <a:rPr lang="en-US" altLang="ko-KR" sz="2000" b="1" dirty="0">
                <a:latin typeface="+mn-ea"/>
                <a:ea typeface="+mn-ea"/>
              </a:rPr>
              <a:t>(14*4)</a:t>
            </a:r>
            <a:r>
              <a:rPr lang="ko-KR" altLang="en-US" sz="2000" b="1" dirty="0">
                <a:latin typeface="+mn-ea"/>
                <a:ea typeface="+mn-ea"/>
              </a:rPr>
              <a:t>가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Cross Join</a:t>
            </a:r>
            <a:r>
              <a:rPr lang="ko-KR" altLang="en-US" sz="2000" b="1" dirty="0">
                <a:latin typeface="+mn-ea"/>
                <a:ea typeface="+mn-ea"/>
              </a:rPr>
              <a:t>의 결과를 보면 사원 테이블에 부서에 대한 상세정보가 결합되긴 했지만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조인 될 때 아무런 조건을 제시하지 않았기에 사원 </a:t>
            </a:r>
            <a:r>
              <a:rPr lang="ko-KR" altLang="en-US" sz="2000" b="1" dirty="0" smtClean="0">
                <a:latin typeface="+mn-ea"/>
                <a:ea typeface="+mn-ea"/>
              </a:rPr>
              <a:t>한 명에 </a:t>
            </a:r>
            <a:r>
              <a:rPr lang="ko-KR" altLang="en-US" sz="2000" b="1" dirty="0">
                <a:latin typeface="+mn-ea"/>
                <a:ea typeface="+mn-ea"/>
              </a:rPr>
              <a:t>대해서 </a:t>
            </a:r>
            <a:r>
              <a:rPr lang="en-US" altLang="ko-KR" sz="2000" b="1" dirty="0">
                <a:latin typeface="+mn-ea"/>
                <a:ea typeface="+mn-ea"/>
              </a:rPr>
              <a:t>DEPT </a:t>
            </a:r>
            <a:r>
              <a:rPr lang="ko-KR" altLang="en-US" sz="2000" b="1" dirty="0">
                <a:latin typeface="+mn-ea"/>
                <a:ea typeface="+mn-ea"/>
              </a:rPr>
              <a:t>테이블의 </a:t>
            </a:r>
            <a:r>
              <a:rPr lang="en-US" altLang="ko-KR" sz="2000" b="1" dirty="0">
                <a:latin typeface="+mn-ea"/>
                <a:ea typeface="+mn-ea"/>
              </a:rPr>
              <a:t>4</a:t>
            </a:r>
            <a:r>
              <a:rPr lang="ko-KR" altLang="en-US" sz="2000" b="1" dirty="0">
                <a:latin typeface="+mn-ea"/>
                <a:ea typeface="+mn-ea"/>
              </a:rPr>
              <a:t>개의 </a:t>
            </a:r>
            <a:r>
              <a:rPr lang="ko-KR" altLang="en-US" sz="2000" b="1" dirty="0" err="1">
                <a:latin typeface="+mn-ea"/>
                <a:ea typeface="+mn-ea"/>
              </a:rPr>
              <a:t>로우와</a:t>
            </a:r>
            <a:r>
              <a:rPr lang="ko-KR" altLang="en-US" sz="2000" b="1" dirty="0">
                <a:latin typeface="+mn-ea"/>
                <a:ea typeface="+mn-ea"/>
              </a:rPr>
              <a:t> 결합된 형태이기에 </a:t>
            </a:r>
            <a:r>
              <a:rPr lang="en-US" altLang="ko-KR" sz="2000" b="1" dirty="0">
                <a:latin typeface="+mn-ea"/>
                <a:ea typeface="+mn-ea"/>
              </a:rPr>
              <a:t>Cross Join</a:t>
            </a:r>
            <a:r>
              <a:rPr lang="ko-KR" altLang="en-US" sz="2000" b="1" dirty="0">
                <a:latin typeface="+mn-ea"/>
                <a:ea typeface="+mn-ea"/>
              </a:rPr>
              <a:t>의 결과는 아무런 의미를 갖지 </a:t>
            </a:r>
            <a:r>
              <a:rPr lang="ko-KR" altLang="en-US" sz="2000" b="1" dirty="0" smtClean="0">
                <a:latin typeface="+mn-ea"/>
                <a:ea typeface="+mn-ea"/>
              </a:rPr>
              <a:t>못함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조인 결과가 의미를 </a:t>
            </a:r>
            <a:r>
              <a:rPr lang="ko-KR" altLang="en-US" sz="2000" b="1" dirty="0" err="1">
                <a:latin typeface="+mn-ea"/>
                <a:ea typeface="+mn-ea"/>
              </a:rPr>
              <a:t>갖으려면</a:t>
            </a:r>
            <a:r>
              <a:rPr lang="ko-KR" altLang="en-US" sz="2000" b="1" dirty="0">
                <a:latin typeface="+mn-ea"/>
                <a:ea typeface="+mn-ea"/>
              </a:rPr>
              <a:t> 조인할 때 조건을 지정해야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28689" y="1390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조인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057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en-US" altLang="ko-KR" sz="2400" dirty="0" err="1"/>
              <a:t>Equi</a:t>
            </a:r>
            <a:r>
              <a:rPr lang="en-US" altLang="ko-KR" sz="2400" dirty="0"/>
              <a:t> Join</a:t>
            </a:r>
            <a:r>
              <a:rPr lang="ko-KR" altLang="en-US" sz="2400" dirty="0"/>
              <a:t> 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조인 조건에 따라 조인의 종류가 결정되는데 다음은 조인의 종류를 정리한 </a:t>
            </a:r>
            <a:r>
              <a:rPr lang="ko-KR" altLang="en-US" sz="2000" b="1" dirty="0" smtClean="0">
                <a:latin typeface="+mn-ea"/>
                <a:ea typeface="+mn-ea"/>
              </a:rPr>
              <a:t>표임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28689" y="1390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조인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503942"/>
              </p:ext>
            </p:extLst>
          </p:nvPr>
        </p:nvGraphicFramePr>
        <p:xfrm>
          <a:off x="629345" y="1988840"/>
          <a:ext cx="7543800" cy="237361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종 류</a:t>
                      </a:r>
                    </a:p>
                  </a:txBody>
                  <a:tcPr marL="17907" marR="17907" marT="17905" marB="17905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설 명</a:t>
                      </a:r>
                    </a:p>
                  </a:txBody>
                  <a:tcPr marL="17907" marR="17907" marT="17905" marB="17905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Equi Join</a:t>
                      </a:r>
                    </a:p>
                  </a:txBody>
                  <a:tcPr marL="17907" marR="17907" marT="17905" marB="17905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동일 칼럼을 기준으로 </a:t>
                      </a: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조인함</a:t>
                      </a:r>
                      <a:endParaRPr lang="en-US" altLang="ko-KR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5" marB="17905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Non-Equi Join</a:t>
                      </a:r>
                    </a:p>
                  </a:txBody>
                  <a:tcPr marL="17907" marR="17907" marT="17905" marB="17905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동일 칼럼이 없이 다른 조건을 사용하여 </a:t>
                      </a: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조인함</a:t>
                      </a:r>
                      <a:endParaRPr lang="en-US" altLang="ko-KR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5" marB="17905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Outer Join</a:t>
                      </a:r>
                    </a:p>
                  </a:txBody>
                  <a:tcPr marL="17907" marR="17907" marT="17905" marB="17905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조인 조건에 만족하지 않는 행도 </a:t>
                      </a: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나타냄</a:t>
                      </a:r>
                      <a:endParaRPr lang="en-US" altLang="ko-KR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5" marB="17905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Self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Join</a:t>
                      </a:r>
                    </a:p>
                  </a:txBody>
                  <a:tcPr marL="17907" marR="17907" marT="17905" marB="17905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한 테이블 내에서 </a:t>
                      </a: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조인함</a:t>
                      </a:r>
                      <a:endParaRPr lang="en-US" altLang="ko-KR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5" marB="17905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459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en-US" altLang="ko-KR" sz="2400" dirty="0" err="1" smtClean="0"/>
              <a:t>Equi</a:t>
            </a:r>
            <a:r>
              <a:rPr lang="en-US" altLang="ko-KR" sz="2400" dirty="0" smtClean="0"/>
              <a:t> Join</a:t>
            </a:r>
            <a:r>
              <a:rPr lang="ko-KR" altLang="en-US" sz="2400" dirty="0" smtClean="0"/>
              <a:t> 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4912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EQUI JOIN</a:t>
            </a:r>
            <a:r>
              <a:rPr lang="ko-KR" altLang="en-US" sz="2000" b="1" dirty="0">
                <a:latin typeface="+mn-ea"/>
                <a:ea typeface="+mn-ea"/>
              </a:rPr>
              <a:t>은 가장 많이 사용하는 조인 방법으로서 조인 대상이 되는 두 테이블에서 공통적으로 존재하는 </a:t>
            </a:r>
            <a:r>
              <a:rPr lang="ko-KR" altLang="en-US" sz="2000" b="1" dirty="0" err="1">
                <a:latin typeface="+mn-ea"/>
                <a:ea typeface="+mn-ea"/>
              </a:rPr>
              <a:t>컬럼의</a:t>
            </a:r>
            <a:r>
              <a:rPr lang="ko-KR" altLang="en-US" sz="2000" b="1" dirty="0">
                <a:latin typeface="+mn-ea"/>
                <a:ea typeface="+mn-ea"/>
              </a:rPr>
              <a:t> 값이 일치되는 행을 연결하여 결과를 생성하는 조인 </a:t>
            </a:r>
            <a:r>
              <a:rPr lang="ko-KR" altLang="en-US" sz="2000" b="1" dirty="0" smtClean="0">
                <a:latin typeface="+mn-ea"/>
                <a:ea typeface="+mn-ea"/>
              </a:rPr>
              <a:t>방법</a:t>
            </a:r>
            <a:r>
              <a:rPr lang="ko-KR" altLang="en-US" sz="2000" b="1" dirty="0">
                <a:latin typeface="+mn-ea"/>
                <a:ea typeface="+mn-ea"/>
              </a:rPr>
              <a:t>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사원 정보를 출력할 때 각 사원들이 소속된 부서의 상세 정보를 출력하기 위해서 두 개의 테이블을 조인한 </a:t>
            </a:r>
            <a:r>
              <a:rPr lang="ko-KR" altLang="en-US" sz="2000" b="1" dirty="0" smtClean="0">
                <a:latin typeface="+mn-ea"/>
                <a:ea typeface="+mn-ea"/>
              </a:rPr>
              <a:t>예임</a:t>
            </a:r>
            <a:endParaRPr lang="en-US" altLang="ko-KR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사원</a:t>
            </a:r>
            <a:r>
              <a:rPr lang="en-US" altLang="ko-KR" sz="2000" b="1" dirty="0">
                <a:latin typeface="+mn-ea"/>
                <a:ea typeface="+mn-ea"/>
              </a:rPr>
              <a:t>(EMP) </a:t>
            </a:r>
            <a:r>
              <a:rPr lang="ko-KR" altLang="en-US" sz="2000" b="1" dirty="0">
                <a:latin typeface="+mn-ea"/>
                <a:ea typeface="+mn-ea"/>
              </a:rPr>
              <a:t>테이블과 부서</a:t>
            </a:r>
            <a:r>
              <a:rPr lang="en-US" altLang="ko-KR" sz="2000" b="1" dirty="0">
                <a:latin typeface="+mn-ea"/>
                <a:ea typeface="+mn-ea"/>
              </a:rPr>
              <a:t>(DEPT) </a:t>
            </a:r>
            <a:r>
              <a:rPr lang="ko-KR" altLang="en-US" sz="2000" b="1" dirty="0">
                <a:latin typeface="+mn-ea"/>
                <a:ea typeface="+mn-ea"/>
              </a:rPr>
              <a:t>테이블의 공통 </a:t>
            </a:r>
            <a:r>
              <a:rPr lang="ko-KR" altLang="en-US" sz="2000" b="1" dirty="0" err="1">
                <a:latin typeface="+mn-ea"/>
                <a:ea typeface="+mn-ea"/>
              </a:rPr>
              <a:t>컬럼인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DEPTNO</a:t>
            </a:r>
            <a:r>
              <a:rPr lang="ko-KR" altLang="en-US" sz="2000" b="1" dirty="0">
                <a:latin typeface="+mn-ea"/>
                <a:ea typeface="+mn-ea"/>
              </a:rPr>
              <a:t>의 값이 일치</a:t>
            </a:r>
            <a:r>
              <a:rPr lang="en-US" altLang="ko-KR" sz="2000" b="1" dirty="0">
                <a:latin typeface="+mn-ea"/>
                <a:ea typeface="+mn-ea"/>
              </a:rPr>
              <a:t>(=)</a:t>
            </a:r>
            <a:r>
              <a:rPr lang="ko-KR" altLang="en-US" sz="2000" b="1" dirty="0">
                <a:latin typeface="+mn-ea"/>
                <a:ea typeface="+mn-ea"/>
              </a:rPr>
              <a:t>되는 조건을 </a:t>
            </a:r>
            <a:r>
              <a:rPr lang="en-US" altLang="ko-KR" sz="2000" b="1" dirty="0">
                <a:latin typeface="+mn-ea"/>
                <a:ea typeface="+mn-ea"/>
              </a:rPr>
              <a:t>WHERE </a:t>
            </a:r>
            <a:r>
              <a:rPr lang="ko-KR" altLang="en-US" sz="2000" b="1" dirty="0">
                <a:latin typeface="+mn-ea"/>
                <a:ea typeface="+mn-ea"/>
              </a:rPr>
              <a:t>절에 기술하여 </a:t>
            </a:r>
            <a:r>
              <a:rPr lang="ko-KR" altLang="en-US" sz="2000" b="1" dirty="0" smtClean="0">
                <a:latin typeface="+mn-ea"/>
                <a:ea typeface="+mn-ea"/>
              </a:rPr>
              <a:t>사용하였음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테이블을 </a:t>
            </a:r>
            <a:r>
              <a:rPr lang="ko-KR" altLang="en-US" sz="2000" b="1" dirty="0">
                <a:latin typeface="+mn-ea"/>
                <a:ea typeface="+mn-ea"/>
              </a:rPr>
              <a:t>조인하려면 일치되는 공통 </a:t>
            </a:r>
            <a:r>
              <a:rPr lang="ko-KR" altLang="en-US" sz="2000" b="1" dirty="0" err="1">
                <a:latin typeface="+mn-ea"/>
                <a:ea typeface="+mn-ea"/>
              </a:rPr>
              <a:t>컬럼을</a:t>
            </a:r>
            <a:r>
              <a:rPr lang="ko-KR" altLang="en-US" sz="2000" b="1" dirty="0">
                <a:latin typeface="+mn-ea"/>
                <a:ea typeface="+mn-ea"/>
              </a:rPr>
              <a:t> 사용해야 한다고 </a:t>
            </a:r>
            <a:r>
              <a:rPr lang="ko-KR" altLang="en-US" sz="2000" b="1" dirty="0" smtClean="0">
                <a:latin typeface="+mn-ea"/>
                <a:ea typeface="+mn-ea"/>
              </a:rPr>
              <a:t>하였음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err="1">
                <a:latin typeface="+mn-ea"/>
                <a:ea typeface="+mn-ea"/>
              </a:rPr>
              <a:t>컬럼의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 이름이 </a:t>
            </a:r>
            <a:r>
              <a:rPr lang="ko-KR" altLang="en-US" sz="2000" b="1" dirty="0">
                <a:latin typeface="+mn-ea"/>
                <a:ea typeface="+mn-ea"/>
              </a:rPr>
              <a:t>같게 되면 혼동이 오기 때문에 </a:t>
            </a:r>
            <a:r>
              <a:rPr lang="ko-KR" altLang="en-US" sz="2000" b="1" dirty="0" err="1">
                <a:latin typeface="+mn-ea"/>
                <a:ea typeface="+mn-ea"/>
              </a:rPr>
              <a:t>컬럼</a:t>
            </a:r>
            <a:r>
              <a:rPr lang="ko-KR" altLang="en-US" sz="2000" b="1" dirty="0">
                <a:latin typeface="+mn-ea"/>
                <a:ea typeface="+mn-ea"/>
              </a:rPr>
              <a:t> 이름 앞에 테이블 이름을 </a:t>
            </a:r>
            <a:r>
              <a:rPr lang="ko-KR" altLang="en-US" sz="2000" b="1" dirty="0" smtClean="0">
                <a:latin typeface="+mn-ea"/>
                <a:ea typeface="+mn-ea"/>
              </a:rPr>
              <a:t>기술함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28689" y="1390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조인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445419"/>
              </p:ext>
            </p:extLst>
          </p:nvPr>
        </p:nvGraphicFramePr>
        <p:xfrm>
          <a:off x="629345" y="3290242"/>
          <a:ext cx="7696200" cy="85883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83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*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EMP, DEPT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EMP.DEPTNO = DEPT.DEPTNO;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575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en-US" altLang="ko-KR" sz="2400" dirty="0" err="1" smtClean="0"/>
              <a:t>Equi</a:t>
            </a:r>
            <a:r>
              <a:rPr lang="en-US" altLang="ko-KR" sz="2400" dirty="0" smtClean="0"/>
              <a:t> Join</a:t>
            </a:r>
            <a:r>
              <a:rPr lang="ko-KR" altLang="en-US" sz="2400" dirty="0" smtClean="0"/>
              <a:t> 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2080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두 테이블을 조인한 </a:t>
            </a:r>
            <a:r>
              <a:rPr lang="ko-KR" altLang="en-US" sz="2000" b="1" dirty="0" smtClean="0">
                <a:latin typeface="+mn-ea"/>
                <a:ea typeface="+mn-ea"/>
              </a:rPr>
              <a:t>결과임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결과를 살펴보면 다음과 같이 부서 번호를 기준으로 같은 값을 가진 </a:t>
            </a:r>
            <a:r>
              <a:rPr lang="ko-KR" altLang="en-US" sz="2000" b="1" dirty="0" smtClean="0">
                <a:latin typeface="+mn-ea"/>
                <a:ea typeface="+mn-ea"/>
              </a:rPr>
              <a:t>사원 </a:t>
            </a:r>
            <a:r>
              <a:rPr lang="ko-KR" altLang="en-US" sz="2000" b="1" dirty="0">
                <a:latin typeface="+mn-ea"/>
                <a:ea typeface="+mn-ea"/>
              </a:rPr>
              <a:t>테이블의 </a:t>
            </a:r>
            <a:r>
              <a:rPr lang="ko-KR" altLang="en-US" sz="2000" b="1" dirty="0" err="1">
                <a:latin typeface="+mn-ea"/>
                <a:ea typeface="+mn-ea"/>
              </a:rPr>
              <a:t>컬럼과</a:t>
            </a:r>
            <a:r>
              <a:rPr lang="ko-KR" altLang="en-US" sz="2000" b="1" dirty="0">
                <a:latin typeface="+mn-ea"/>
                <a:ea typeface="+mn-ea"/>
              </a:rPr>
              <a:t> 부서 테이블의 </a:t>
            </a:r>
            <a:r>
              <a:rPr lang="ko-KR" altLang="en-US" sz="2000" b="1" dirty="0" err="1">
                <a:latin typeface="+mn-ea"/>
                <a:ea typeface="+mn-ea"/>
              </a:rPr>
              <a:t>컬럼이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결합됨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28689" y="1390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조인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_x298300016" descr="EMB000018300d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1777082"/>
            <a:ext cx="8229600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94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3.1 </a:t>
            </a:r>
            <a:r>
              <a:rPr lang="en-US" altLang="ko-KR" sz="2400" dirty="0" err="1"/>
              <a:t>Equi</a:t>
            </a:r>
            <a:r>
              <a:rPr lang="en-US" altLang="ko-KR" sz="2400" dirty="0"/>
              <a:t> Join</a:t>
            </a:r>
            <a:r>
              <a:rPr lang="ko-KR" altLang="en-US" sz="2400" dirty="0"/>
              <a:t>에 </a:t>
            </a:r>
            <a:r>
              <a:rPr lang="en-US" altLang="ko-KR" sz="2400" dirty="0"/>
              <a:t>AND </a:t>
            </a:r>
            <a:r>
              <a:rPr lang="ko-KR" altLang="en-US" sz="2400" dirty="0"/>
              <a:t>연산하기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이름이 </a:t>
            </a:r>
            <a:r>
              <a:rPr lang="en-US" altLang="ko-KR" sz="2000" b="1" dirty="0">
                <a:latin typeface="+mn-ea"/>
                <a:ea typeface="+mn-ea"/>
              </a:rPr>
              <a:t>SCOTT</a:t>
            </a:r>
            <a:r>
              <a:rPr lang="ko-KR" altLang="en-US" sz="2000" b="1" dirty="0">
                <a:latin typeface="+mn-ea"/>
                <a:ea typeface="+mn-ea"/>
              </a:rPr>
              <a:t>인 사람의 부서명을 </a:t>
            </a:r>
            <a:r>
              <a:rPr lang="ko-KR" altLang="en-US" sz="2000" b="1" dirty="0" smtClean="0">
                <a:latin typeface="+mn-ea"/>
                <a:ea typeface="+mn-ea"/>
              </a:rPr>
              <a:t>출력함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28689" y="1390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조인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86689"/>
              </p:ext>
            </p:extLst>
          </p:nvPr>
        </p:nvGraphicFramePr>
        <p:xfrm>
          <a:off x="629345" y="1474440"/>
          <a:ext cx="7696200" cy="140811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811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16" marB="17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ENAME, DNAME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EMP, DEPT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EMP.DEPTNO=DEPT.DEPTNO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ENAME='SCOTT';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16" marB="17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_x298300816" descr="EMB000018300d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074640"/>
            <a:ext cx="76993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080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3458</TotalTime>
  <Words>1069</Words>
  <Application>Microsoft Office PowerPoint</Application>
  <PresentationFormat>사용자 지정</PresentationFormat>
  <Paragraphs>156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Helvetica75</vt:lpstr>
      <vt:lpstr>HY견고딕</vt:lpstr>
      <vt:lpstr>굴림</vt:lpstr>
      <vt:lpstr>궁서체</vt:lpstr>
      <vt:lpstr>맑은 고딕</vt:lpstr>
      <vt:lpstr>Arial</vt:lpstr>
      <vt:lpstr>Lucida Console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331</cp:revision>
  <cp:lastPrinted>2016-04-03T23:53:51Z</cp:lastPrinted>
  <dcterms:created xsi:type="dcterms:W3CDTF">2010-01-22T01:09:25Z</dcterms:created>
  <dcterms:modified xsi:type="dcterms:W3CDTF">2022-03-30T05:02:54Z</dcterms:modified>
</cp:coreProperties>
</file>