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23" d="100"/>
          <a:sy n="123" d="100"/>
        </p:scale>
        <p:origin x="396" y="108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- 7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서브 쿼리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en-US" altLang="ko-KR" sz="2400" dirty="0"/>
              <a:t>ANY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ANY </a:t>
            </a:r>
            <a:r>
              <a:rPr lang="ko-KR" altLang="en-US" sz="2000" b="1" dirty="0">
                <a:latin typeface="+mn-ea"/>
                <a:ea typeface="+mn-ea"/>
              </a:rPr>
              <a:t>조건은 메인 쿼리의 비교 조건이 서브 쿼리의 검색 결과와 하나 이상만 </a:t>
            </a:r>
            <a:r>
              <a:rPr lang="ko-KR" altLang="en-US" sz="2000" b="1" dirty="0" smtClean="0">
                <a:latin typeface="+mn-ea"/>
                <a:ea typeface="+mn-ea"/>
              </a:rPr>
              <a:t> 일치하면 참임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&gt; ANY</a:t>
            </a:r>
            <a:r>
              <a:rPr lang="ko-KR" altLang="en-US" sz="2000" b="1" dirty="0">
                <a:latin typeface="+mn-ea"/>
                <a:ea typeface="+mn-ea"/>
              </a:rPr>
              <a:t>는 찾아진 값에 대해서 하나라도 크면 참이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    찾아진 </a:t>
            </a:r>
            <a:r>
              <a:rPr lang="ko-KR" altLang="en-US" sz="2000" b="1" dirty="0">
                <a:latin typeface="+mn-ea"/>
                <a:ea typeface="+mn-ea"/>
              </a:rPr>
              <a:t>값 중에서 가장 작은 값 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최소값 보다 크면 참이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6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4.2 </a:t>
            </a:r>
            <a:r>
              <a:rPr lang="en-US" altLang="ko-KR" sz="2400" dirty="0"/>
              <a:t>ANY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부서번호가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번인 사원들의 급여 중 가장 작은 값</a:t>
            </a:r>
            <a:r>
              <a:rPr lang="en-US" altLang="ko-KR" sz="2000" b="1" dirty="0">
                <a:latin typeface="+mn-ea"/>
                <a:ea typeface="+mn-ea"/>
              </a:rPr>
              <a:t>(950)</a:t>
            </a:r>
            <a:r>
              <a:rPr lang="ko-KR" altLang="en-US" sz="2000" b="1" dirty="0">
                <a:latin typeface="+mn-ea"/>
                <a:ea typeface="+mn-ea"/>
              </a:rPr>
              <a:t>보다 많은 급여를 받는 사원의 이름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급여를 출력하는 </a:t>
            </a:r>
            <a:r>
              <a:rPr lang="ko-KR" altLang="en-US" sz="2000" b="1" dirty="0" smtClean="0">
                <a:latin typeface="+mn-ea"/>
                <a:ea typeface="+mn-ea"/>
              </a:rPr>
              <a:t>예제임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6554"/>
              </p:ext>
            </p:extLst>
          </p:nvPr>
        </p:nvGraphicFramePr>
        <p:xfrm>
          <a:off x="638001" y="198884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 &gt; ANY ( SELECT SAL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FROM EMP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WHERE DEPTNO = 30 );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/>
              <a:t>서브 쿼리의 기본 개념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</a:t>
            </a:r>
            <a:r>
              <a:rPr lang="ko-KR" altLang="en-US" sz="2000" b="1" dirty="0">
                <a:latin typeface="+mn-ea"/>
                <a:ea typeface="+mn-ea"/>
              </a:rPr>
              <a:t>의 부서명을 알아내기 위한 서브 </a:t>
            </a:r>
            <a:r>
              <a:rPr lang="ko-KR" altLang="en-US" sz="2000" b="1" dirty="0" err="1" smtClean="0">
                <a:latin typeface="+mn-ea"/>
                <a:ea typeface="+mn-ea"/>
              </a:rPr>
              <a:t>쿼리문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SELECT DNAME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FROM DEPT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WHERE DEPTNO = ( SELECT DEPTNO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                           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FROM EMP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                           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WHERE ENAME='SCOTT' )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289" y="2060848"/>
            <a:ext cx="7704856" cy="31683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73561" y="2852936"/>
            <a:ext cx="3816424" cy="1800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1713" y="251438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 smtClean="0">
                <a:latin typeface="+mn-ea"/>
                <a:ea typeface="+mn-ea"/>
              </a:rPr>
              <a:t>서브 쿼리</a:t>
            </a:r>
            <a:endParaRPr lang="ko-KR" altLang="en-US" sz="1600" b="1" u="sng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7457" y="170080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 smtClean="0">
                <a:latin typeface="+mn-ea"/>
                <a:ea typeface="+mn-ea"/>
              </a:rPr>
              <a:t>메인 쿼리</a:t>
            </a:r>
            <a:endParaRPr lang="ko-KR" altLang="en-US" sz="1600" b="1" u="sng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/>
              <a:t>서브 쿼리의 기본 개념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쿼리는 하나의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문장의 절 안에 포함된 또 하나의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 smtClean="0">
                <a:latin typeface="+mn-ea"/>
                <a:ea typeface="+mn-ea"/>
              </a:rPr>
              <a:t>문장임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서브 </a:t>
            </a:r>
            <a:r>
              <a:rPr lang="ko-KR" altLang="en-US" sz="2000" b="1" dirty="0">
                <a:latin typeface="+mn-ea"/>
                <a:ea typeface="+mn-ea"/>
              </a:rPr>
              <a:t>쿼리를 포함하고 있는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메인 쿼리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포함된 또 하나의 쿼리를 </a:t>
            </a:r>
            <a:r>
              <a:rPr lang="ko-KR" altLang="en-US" sz="2000" b="1" dirty="0" smtClean="0">
                <a:latin typeface="+mn-ea"/>
                <a:ea typeface="+mn-ea"/>
              </a:rPr>
              <a:t>    서브 </a:t>
            </a:r>
            <a:r>
              <a:rPr lang="ko-KR" altLang="en-US" sz="2000" b="1" dirty="0">
                <a:latin typeface="+mn-ea"/>
                <a:ea typeface="+mn-ea"/>
              </a:rPr>
              <a:t>쿼리라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쿼리는 비교 연산자의 오른쪽에 기술해야 하고 반드시 괄호로 둘러쌓아야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쿼리는 메인 쿼리가 실행되기 이전에 한번만 실행이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05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/>
              <a:t>단일 행 서브 쿼리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단일 행</a:t>
            </a:r>
            <a:r>
              <a:rPr lang="en-US" altLang="ko-KR" sz="2000" b="1" dirty="0">
                <a:latin typeface="+mn-ea"/>
                <a:ea typeface="+mn-ea"/>
              </a:rPr>
              <a:t>(Single Row) </a:t>
            </a:r>
            <a:r>
              <a:rPr lang="ko-KR" altLang="en-US" sz="2000" b="1" dirty="0">
                <a:latin typeface="+mn-ea"/>
                <a:ea typeface="+mn-ea"/>
              </a:rPr>
              <a:t>서브 쿼리는 수행 결과가 오직 하나의 </a:t>
            </a:r>
            <a:r>
              <a:rPr lang="ko-KR" altLang="en-US" sz="2000" b="1" dirty="0" err="1">
                <a:latin typeface="+mn-ea"/>
                <a:ea typeface="+mn-ea"/>
              </a:rPr>
              <a:t>로우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행</a:t>
            </a:r>
            <a:r>
              <a:rPr lang="en-US" altLang="ko-KR" sz="2000" b="1" dirty="0">
                <a:latin typeface="+mn-ea"/>
                <a:ea typeface="+mn-ea"/>
              </a:rPr>
              <a:t>, R</a:t>
            </a:r>
            <a:r>
              <a:rPr lang="en-US" altLang="ko-KR" sz="2000" b="1" dirty="0" smtClean="0">
                <a:latin typeface="+mn-ea"/>
                <a:ea typeface="+mn-ea"/>
              </a:rPr>
              <a:t>ow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만을 반환하는 서브 쿼리를 갖는 것을 </a:t>
            </a:r>
            <a:r>
              <a:rPr lang="ko-KR" altLang="en-US" sz="2000" b="1" dirty="0" smtClean="0">
                <a:latin typeface="+mn-ea"/>
                <a:ea typeface="+mn-ea"/>
              </a:rPr>
              <a:t>말함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단일 행 서브 </a:t>
            </a:r>
            <a:r>
              <a:rPr lang="ko-KR" altLang="en-US" sz="2000" b="1" dirty="0" err="1">
                <a:latin typeface="+mn-ea"/>
                <a:ea typeface="+mn-ea"/>
              </a:rPr>
              <a:t>쿼리문에서는</a:t>
            </a:r>
            <a:r>
              <a:rPr lang="ko-KR" altLang="en-US" sz="2000" b="1" dirty="0">
                <a:latin typeface="+mn-ea"/>
                <a:ea typeface="+mn-ea"/>
              </a:rPr>
              <a:t> 이렇게 오직 하나의 </a:t>
            </a:r>
            <a:r>
              <a:rPr lang="ko-KR" altLang="en-US" sz="2000" b="1" dirty="0" err="1">
                <a:latin typeface="+mn-ea"/>
                <a:ea typeface="+mn-ea"/>
              </a:rPr>
              <a:t>로우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행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en-US" altLang="ko-KR" sz="2000" b="1" dirty="0" smtClean="0">
                <a:latin typeface="+mn-ea"/>
                <a:ea typeface="+mn-ea"/>
              </a:rPr>
              <a:t>Row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로 </a:t>
            </a:r>
            <a:r>
              <a:rPr lang="ko-KR" altLang="en-US" sz="2000" b="1" dirty="0" smtClean="0">
                <a:latin typeface="+mn-ea"/>
                <a:ea typeface="+mn-ea"/>
              </a:rPr>
              <a:t>반환되는    </a:t>
            </a:r>
            <a:r>
              <a:rPr lang="ko-KR" altLang="en-US" sz="2000" b="1" dirty="0">
                <a:latin typeface="+mn-ea"/>
                <a:ea typeface="+mn-ea"/>
              </a:rPr>
              <a:t>서브 쿼리의 </a:t>
            </a:r>
            <a:r>
              <a:rPr lang="ko-KR" altLang="en-US" sz="2000" b="1" dirty="0" smtClean="0">
                <a:latin typeface="+mn-ea"/>
                <a:ea typeface="+mn-ea"/>
              </a:rPr>
              <a:t>결과를 </a:t>
            </a:r>
            <a:r>
              <a:rPr lang="ko-KR" altLang="en-US" sz="2000" b="1" dirty="0">
                <a:latin typeface="+mn-ea"/>
                <a:ea typeface="+mn-ea"/>
              </a:rPr>
              <a:t>메인 쿼리에 보내게 되는데 메인 쿼리의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절에서는 단일 행 비교 연산자인 </a:t>
            </a:r>
            <a:r>
              <a:rPr lang="en-US" altLang="ko-KR" sz="2000" b="1" dirty="0">
                <a:latin typeface="+mn-ea"/>
                <a:ea typeface="+mn-ea"/>
              </a:rPr>
              <a:t>=, &gt;, &gt;=, &lt;, &lt;=, &lt;&gt;</a:t>
            </a:r>
            <a:r>
              <a:rPr lang="ko-KR" altLang="en-US" sz="2000" b="1" dirty="0">
                <a:latin typeface="+mn-ea"/>
                <a:ea typeface="+mn-ea"/>
              </a:rPr>
              <a:t>를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9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/>
              <a:t>서브 쿼리에서 그룹 함수의 사용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평균 급여를 구하는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서브 쿼리로 사용하여 평균 급여보다 더 많은 </a:t>
            </a:r>
            <a:r>
              <a:rPr lang="ko-KR" altLang="en-US" sz="2000" b="1" dirty="0" smtClean="0">
                <a:latin typeface="+mn-ea"/>
                <a:ea typeface="+mn-ea"/>
              </a:rPr>
              <a:t>  급여를 </a:t>
            </a:r>
            <a:r>
              <a:rPr lang="ko-KR" altLang="en-US" sz="2000" b="1" dirty="0">
                <a:latin typeface="+mn-ea"/>
                <a:ea typeface="+mn-ea"/>
              </a:rPr>
              <a:t>받는 사원을 검색하는 </a:t>
            </a:r>
            <a:r>
              <a:rPr lang="ko-KR" altLang="en-US" sz="2000" b="1" dirty="0" smtClean="0">
                <a:latin typeface="+mn-ea"/>
                <a:ea typeface="+mn-ea"/>
              </a:rPr>
              <a:t>문장임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93998"/>
              </p:ext>
            </p:extLst>
          </p:nvPr>
        </p:nvGraphicFramePr>
        <p:xfrm>
          <a:off x="638001" y="1844824"/>
          <a:ext cx="8632304" cy="1152128"/>
        </p:xfrm>
        <a:graphic>
          <a:graphicData uri="http://schemas.openxmlformats.org/drawingml/2006/table">
            <a:tbl>
              <a:tblPr/>
              <a:tblGrid>
                <a:gridCol w="863230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 &gt; ( SELECT AVG(SAL)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FROM EMP);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_x298300816" descr="EMB000018300e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140968"/>
            <a:ext cx="57912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8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/>
              <a:t>다중 행 서브 쿼리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다중 행 서브 쿼리는 서브 쿼리에서 반환되는 결과가 하나 이상의 행일 때 사용하는 서브 </a:t>
            </a:r>
            <a:r>
              <a:rPr lang="ko-KR" altLang="en-US" sz="2000" b="1" dirty="0" smtClean="0">
                <a:latin typeface="+mn-ea"/>
                <a:ea typeface="+mn-ea"/>
              </a:rPr>
              <a:t>쿼리임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다중 행 서브 쿼리는 반드시 다중 행 연산자</a:t>
            </a:r>
            <a:r>
              <a:rPr lang="en-US" altLang="ko-KR" sz="2000" b="1" dirty="0">
                <a:latin typeface="+mn-ea"/>
                <a:ea typeface="+mn-ea"/>
              </a:rPr>
              <a:t>(Multiple Row Operator)</a:t>
            </a:r>
            <a:r>
              <a:rPr lang="ko-KR" altLang="en-US" sz="2000" b="1" dirty="0">
                <a:latin typeface="+mn-ea"/>
                <a:ea typeface="+mn-ea"/>
              </a:rPr>
              <a:t>와 함께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51167"/>
              </p:ext>
            </p:extLst>
          </p:nvPr>
        </p:nvGraphicFramePr>
        <p:xfrm>
          <a:off x="629345" y="2492375"/>
          <a:ext cx="7696200" cy="3690936"/>
        </p:xfrm>
        <a:graphic>
          <a:graphicData uri="http://schemas.openxmlformats.org/drawingml/2006/table">
            <a:tbl>
              <a:tblPr/>
              <a:tblGrid>
                <a:gridCol w="1616202"/>
                <a:gridCol w="6079998"/>
              </a:tblGrid>
              <a:tr h="42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</a:rPr>
                        <a:t>종류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j-lt"/>
                        </a:rPr>
                        <a:t>의미</a:t>
                      </a: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16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lt"/>
                          <a:ea typeface="바탕"/>
                        </a:rPr>
                        <a:t>IN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lt"/>
                        </a:rPr>
                        <a:t>메인 쿼리의 비교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조건이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lt"/>
                        </a:rPr>
                        <a:t>서브 쿼리의 결과 중에서 하나라도 일치하면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참임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lt"/>
                          <a:ea typeface="바탕"/>
                        </a:rPr>
                        <a:t>ANY, SOME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lt"/>
                        </a:rPr>
                        <a:t>메인 쿼리의 비교 조건이 서브 쿼리의 검색 결과와 하나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이상이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lt"/>
                        </a:rPr>
                        <a:t>일치하면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참임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lt"/>
                          <a:ea typeface="바탕"/>
                        </a:rPr>
                        <a:t>ALL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lt"/>
                        </a:rPr>
                        <a:t>메인 쿼리의 비교 조건이 서브 쿼리의 검색 결과와 모든 값이 일치하면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참임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j-lt"/>
                          <a:ea typeface="바탕"/>
                        </a:rPr>
                        <a:t>EXIST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j-lt"/>
                        </a:rPr>
                        <a:t>메인 쿼리의 비교 조건이 서브 쿼리의 결과 중에서 만족하는 값이 하나라도 존재하면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참임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7907" marR="1790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/>
              <a:t>다중 행 서브 쿼리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결과가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개 이상 구해지는 </a:t>
            </a:r>
            <a:r>
              <a:rPr lang="ko-KR" altLang="en-US" sz="2000" b="1" dirty="0" err="1">
                <a:latin typeface="+mn-ea"/>
                <a:ea typeface="+mn-ea"/>
              </a:rPr>
              <a:t>쿼리문을</a:t>
            </a:r>
            <a:r>
              <a:rPr lang="ko-KR" altLang="en-US" sz="2000" b="1" dirty="0">
                <a:latin typeface="+mn-ea"/>
                <a:ea typeface="+mn-ea"/>
              </a:rPr>
              <a:t> 서브 쿼리로 기술할 경우에는 </a:t>
            </a:r>
            <a:r>
              <a:rPr lang="ko-KR" altLang="en-US" sz="2000" b="1" dirty="0" smtClean="0">
                <a:latin typeface="+mn-ea"/>
                <a:ea typeface="+mn-ea"/>
              </a:rPr>
              <a:t>               다중 </a:t>
            </a:r>
            <a:r>
              <a:rPr lang="ko-KR" altLang="en-US" sz="2000" b="1" dirty="0">
                <a:latin typeface="+mn-ea"/>
                <a:ea typeface="+mn-ea"/>
              </a:rPr>
              <a:t>행 연산자와 함께 사용해야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급여가 </a:t>
            </a:r>
            <a:r>
              <a:rPr lang="en-US" altLang="ko-KR" sz="2000" b="1" dirty="0" smtClean="0">
                <a:latin typeface="+mn-ea"/>
                <a:ea typeface="+mn-ea"/>
              </a:rPr>
              <a:t>3,000 </a:t>
            </a:r>
            <a:r>
              <a:rPr lang="ko-KR" altLang="en-US" sz="2000" b="1" dirty="0">
                <a:latin typeface="+mn-ea"/>
                <a:ea typeface="+mn-ea"/>
              </a:rPr>
              <a:t>이상 받는 사원이 소속된 부서</a:t>
            </a:r>
            <a:r>
              <a:rPr lang="en-US" altLang="ko-KR" sz="2000" b="1" dirty="0">
                <a:latin typeface="+mn-ea"/>
                <a:ea typeface="+mn-ea"/>
              </a:rPr>
              <a:t>(10</a:t>
            </a:r>
            <a:r>
              <a:rPr lang="ko-KR" altLang="en-US" sz="2000" b="1" dirty="0">
                <a:latin typeface="+mn-ea"/>
                <a:ea typeface="+mn-ea"/>
              </a:rPr>
              <a:t>번</a:t>
            </a:r>
            <a:r>
              <a:rPr lang="en-US" altLang="ko-KR" sz="2000" b="1" dirty="0">
                <a:latin typeface="+mn-ea"/>
                <a:ea typeface="+mn-ea"/>
              </a:rPr>
              <a:t>, 20</a:t>
            </a:r>
            <a:r>
              <a:rPr lang="ko-KR" altLang="en-US" sz="2000" b="1" dirty="0">
                <a:latin typeface="+mn-ea"/>
                <a:ea typeface="+mn-ea"/>
              </a:rPr>
              <a:t>번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  <a:r>
              <a:rPr lang="ko-KR" altLang="en-US" sz="2000" b="1" dirty="0">
                <a:latin typeface="+mn-ea"/>
                <a:ea typeface="+mn-ea"/>
              </a:rPr>
              <a:t>와 동일한 </a:t>
            </a:r>
            <a:r>
              <a:rPr lang="ko-KR" altLang="en-US" sz="2000" b="1" dirty="0" smtClean="0">
                <a:latin typeface="+mn-ea"/>
                <a:ea typeface="+mn-ea"/>
              </a:rPr>
              <a:t>부서에서  </a:t>
            </a:r>
            <a:r>
              <a:rPr lang="ko-KR" altLang="en-US" sz="2000" b="1" dirty="0">
                <a:latin typeface="+mn-ea"/>
                <a:ea typeface="+mn-ea"/>
              </a:rPr>
              <a:t>근무하는 사원이기에 서브 쿼리의 결과 중에서 하나라도 일치하면 참인 결과를 구하는 </a:t>
            </a:r>
            <a:r>
              <a:rPr lang="en-US" altLang="ko-KR" sz="2000" b="1" dirty="0">
                <a:latin typeface="+mn-ea"/>
                <a:ea typeface="+mn-ea"/>
              </a:rPr>
              <a:t>IN </a:t>
            </a:r>
            <a:r>
              <a:rPr lang="ko-KR" altLang="en-US" sz="2000" b="1" dirty="0">
                <a:latin typeface="+mn-ea"/>
                <a:ea typeface="+mn-ea"/>
              </a:rPr>
              <a:t>연산자와 함께 사용되어야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24414"/>
              </p:ext>
            </p:extLst>
          </p:nvPr>
        </p:nvGraphicFramePr>
        <p:xfrm>
          <a:off x="638001" y="3356992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SAL, DEPTNO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 IN ( SELECT DISTINCT DEPTNO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FROM EMP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WHERE SAL&gt;=3000);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9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ALL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ALL </a:t>
            </a:r>
            <a:r>
              <a:rPr lang="ko-KR" altLang="en-US" sz="2000" b="1" dirty="0">
                <a:latin typeface="+mn-ea"/>
                <a:ea typeface="+mn-ea"/>
              </a:rPr>
              <a:t>조건은 메인 쿼리의 비교 조건이 서브 쿼리의 검색 결과와 모든 값이 일치하면 </a:t>
            </a:r>
            <a:r>
              <a:rPr lang="ko-KR" altLang="en-US" sz="2000" b="1" dirty="0" smtClean="0">
                <a:latin typeface="+mn-ea"/>
                <a:ea typeface="+mn-ea"/>
              </a:rPr>
              <a:t>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찾아진 값에 대해서 </a:t>
            </a:r>
            <a:r>
              <a:rPr lang="en-US" altLang="ko-KR" sz="2000" b="1" dirty="0">
                <a:latin typeface="+mn-ea"/>
                <a:ea typeface="+mn-ea"/>
              </a:rPr>
              <a:t>AND </a:t>
            </a:r>
            <a:r>
              <a:rPr lang="ko-KR" altLang="en-US" sz="2000" b="1" dirty="0">
                <a:latin typeface="+mn-ea"/>
                <a:ea typeface="+mn-ea"/>
              </a:rPr>
              <a:t>연산을 해서 모두 참이면 참이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.   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    &gt; </a:t>
            </a:r>
            <a:r>
              <a:rPr lang="en-US" altLang="ko-KR" sz="2000" b="1" dirty="0">
                <a:latin typeface="+mn-ea"/>
                <a:ea typeface="+mn-ea"/>
              </a:rPr>
              <a:t>ALL </a:t>
            </a:r>
            <a:r>
              <a:rPr lang="ko-KR" altLang="en-US" sz="2000" b="1" dirty="0">
                <a:latin typeface="+mn-ea"/>
                <a:ea typeface="+mn-ea"/>
              </a:rPr>
              <a:t>은 “모든 </a:t>
            </a:r>
            <a:r>
              <a:rPr lang="ko-KR" altLang="en-US" sz="2000" b="1" dirty="0" smtClean="0">
                <a:latin typeface="+mn-ea"/>
                <a:ea typeface="+mn-ea"/>
              </a:rPr>
              <a:t>비교 값 </a:t>
            </a:r>
            <a:r>
              <a:rPr lang="ko-KR" altLang="en-US" sz="2000" b="1" dirty="0">
                <a:latin typeface="+mn-ea"/>
                <a:ea typeface="+mn-ea"/>
              </a:rPr>
              <a:t>보다 크냐”고 묻는 것이 되므로 최대값보다 더 크면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    </a:t>
            </a:r>
            <a:r>
              <a:rPr lang="ko-KR" altLang="en-US" sz="2000" b="1" dirty="0" smtClean="0">
                <a:latin typeface="+mn-ea"/>
                <a:ea typeface="+mn-ea"/>
              </a:rPr>
              <a:t>참이 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4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4.1 ALL </a:t>
            </a:r>
            <a:r>
              <a:rPr lang="ko-KR" altLang="en-US" sz="2400" dirty="0"/>
              <a:t>연산자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번 소속 사원들 중에서 급여를 가장 많이 받는 사원보다 더 많은 급여를 받는 사람의 이름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급여를 출력하는 </a:t>
            </a:r>
            <a:r>
              <a:rPr lang="ko-KR" altLang="en-US" sz="2000" b="1" dirty="0" err="1" smtClean="0">
                <a:latin typeface="+mn-ea"/>
                <a:ea typeface="+mn-ea"/>
              </a:rPr>
              <a:t>쿼리문임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100" y="1390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서브 쿼리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54804"/>
              </p:ext>
            </p:extLst>
          </p:nvPr>
        </p:nvGraphicFramePr>
        <p:xfrm>
          <a:off x="638001" y="1988840"/>
          <a:ext cx="8632304" cy="1407416"/>
        </p:xfrm>
        <a:graphic>
          <a:graphicData uri="http://schemas.openxmlformats.org/drawingml/2006/table">
            <a:tbl>
              <a:tblPr/>
              <a:tblGrid>
                <a:gridCol w="863230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SAL &gt; ALL(SELECT SAL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WHERE DEPTNO =30);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_x298300576" descr="EMB000018300e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645018"/>
            <a:ext cx="57150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7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626</Words>
  <Application>Microsoft Office PowerPoint</Application>
  <PresentationFormat>사용자 지정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Helvetica75</vt:lpstr>
      <vt:lpstr>HY견고딕</vt:lpstr>
      <vt:lpstr>굴림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user</cp:lastModifiedBy>
  <cp:revision>335</cp:revision>
  <cp:lastPrinted>2016-04-03T23:53:51Z</cp:lastPrinted>
  <dcterms:created xsi:type="dcterms:W3CDTF">2010-01-22T01:09:25Z</dcterms:created>
  <dcterms:modified xsi:type="dcterms:W3CDTF">2018-03-29T01:20:58Z</dcterms:modified>
</cp:coreProperties>
</file>