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7" r:id="rId3"/>
    <p:sldId id="272" r:id="rId4"/>
    <p:sldId id="273" r:id="rId5"/>
    <p:sldId id="274" r:id="rId6"/>
    <p:sldId id="275" r:id="rId7"/>
    <p:sldId id="270" r:id="rId8"/>
    <p:sldId id="271" r:id="rId9"/>
    <p:sldId id="276" r:id="rId10"/>
    <p:sldId id="278" r:id="rId11"/>
    <p:sldId id="280" r:id="rId12"/>
    <p:sldId id="282" r:id="rId13"/>
    <p:sldId id="283" r:id="rId14"/>
    <p:sldId id="284" r:id="rId15"/>
    <p:sldId id="286" r:id="rId16"/>
    <p:sldId id="287" r:id="rId17"/>
  </p:sldIdLst>
  <p:sldSz cx="9899650" cy="6858000"/>
  <p:notesSz cx="6797675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18" userDrawn="1">
          <p15:clr>
            <a:srgbClr val="A4A3A4"/>
          </p15:clr>
        </p15:guide>
        <p15:guide id="3" orient="horz" pos="3974">
          <p15:clr>
            <a:srgbClr val="A4A3A4"/>
          </p15:clr>
        </p15:guide>
        <p15:guide id="4" orient="horz" pos="1570">
          <p15:clr>
            <a:srgbClr val="A4A3A4"/>
          </p15:clr>
        </p15:guide>
        <p15:guide id="5" orient="horz" pos="19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 userDrawn="1">
          <p15:clr>
            <a:srgbClr val="A4A3A4"/>
          </p15:clr>
        </p15:guide>
        <p15:guide id="2" pos="2132" userDrawn="1">
          <p15:clr>
            <a:srgbClr val="A4A3A4"/>
          </p15:clr>
        </p15:guide>
        <p15:guide id="3" orient="horz" pos="3128" userDrawn="1">
          <p15:clr>
            <a:srgbClr val="A4A3A4"/>
          </p15:clr>
        </p15:guide>
        <p15:guide id="4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CBCBCB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374" autoAdjust="0"/>
    <p:restoredTop sz="94660"/>
  </p:normalViewPr>
  <p:slideViewPr>
    <p:cSldViewPr>
      <p:cViewPr varScale="1">
        <p:scale>
          <a:sx n="160" d="100"/>
          <a:sy n="160" d="100"/>
        </p:scale>
        <p:origin x="2076" y="132"/>
      </p:cViewPr>
      <p:guideLst>
        <p:guide orient="horz" pos="2160"/>
        <p:guide pos="3118"/>
        <p:guide orient="horz" pos="3974"/>
        <p:guide orient="horz" pos="1570"/>
        <p:guide orient="horz" pos="193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2796" y="-102"/>
      </p:cViewPr>
      <p:guideLst>
        <p:guide orient="horz" pos="3120"/>
        <p:guide pos="2132"/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75C0E844-4BF8-4346-83F1-1E48FC4F9BF5}" type="datetimeFigureOut">
              <a:rPr lang="ko-KR" altLang="en-US" smtClean="0"/>
              <a:pPr/>
              <a:t>2023-03-30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F1BA4C65-44F2-4877-98EA-910F46710B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25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F1D29EF8-A63C-4D4B-90C8-EECF773C4F05}" type="datetimeFigureOut">
              <a:rPr lang="ko-KR" altLang="en-US" smtClean="0"/>
              <a:pPr/>
              <a:t>2023-03-30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05" tIns="45853" rIns="91705" bIns="4585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705" tIns="45853" rIns="91705" bIns="45853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60" cy="496411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D0B82E2F-4F63-4393-9522-E6920641F2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0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122141" y="6752984"/>
            <a:ext cx="9650210" cy="1080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122141" y="54150"/>
            <a:ext cx="9650210" cy="46672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9"/>
          <p:cNvSpPr>
            <a:spLocks noGrp="1"/>
          </p:cNvSpPr>
          <p:nvPr userDrawn="1">
            <p:ph type="body" sz="quarter" idx="15"/>
          </p:nvPr>
        </p:nvSpPr>
        <p:spPr>
          <a:xfrm>
            <a:off x="3751048" y="5257814"/>
            <a:ext cx="2397554" cy="314327"/>
          </a:xfrm>
        </p:spPr>
        <p:txBody>
          <a:bodyPr>
            <a:noAutofit/>
          </a:bodyPr>
          <a:lstStyle>
            <a:lvl1pPr algn="ctr">
              <a:buNone/>
              <a:defRPr kumimoji="0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Arial" pitchFamily="34" charset="0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</a:t>
            </a:r>
          </a:p>
        </p:txBody>
      </p:sp>
      <p:sp>
        <p:nvSpPr>
          <p:cNvPr id="9" name="텍스트 개체 틀 5"/>
          <p:cNvSpPr>
            <a:spLocks noGrp="1"/>
          </p:cNvSpPr>
          <p:nvPr userDrawn="1">
            <p:ph type="body" sz="quarter" idx="18"/>
          </p:nvPr>
        </p:nvSpPr>
        <p:spPr>
          <a:xfrm>
            <a:off x="505295" y="1872498"/>
            <a:ext cx="8909684" cy="814383"/>
          </a:xfrm>
        </p:spPr>
        <p:txBody>
          <a:bodyPr/>
          <a:lstStyle>
            <a:lvl1pPr algn="ctr">
              <a:buNone/>
              <a:defRPr sz="32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  <a:cs typeface="Arial" pitchFamily="34" charset="0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텍스트 개체 틀 9"/>
          <p:cNvSpPr>
            <a:spLocks noGrp="1"/>
          </p:cNvSpPr>
          <p:nvPr userDrawn="1">
            <p:ph type="body" sz="quarter" idx="16"/>
          </p:nvPr>
        </p:nvSpPr>
        <p:spPr>
          <a:xfrm>
            <a:off x="506388" y="2528885"/>
            <a:ext cx="8908623" cy="357187"/>
          </a:xfrm>
        </p:spPr>
        <p:txBody>
          <a:bodyPr>
            <a:noAutofit/>
          </a:bodyPr>
          <a:lstStyle>
            <a:lvl1pPr algn="ctr">
              <a:buNone/>
              <a:defRPr sz="17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09346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25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" name="그룹 25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7" name="직사각형 26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내용 개체 틀 3"/>
          <p:cNvSpPr>
            <a:spLocks noGrp="1"/>
          </p:cNvSpPr>
          <p:nvPr userDrawn="1">
            <p:ph sz="half" idx="2"/>
          </p:nvPr>
        </p:nvSpPr>
        <p:spPr>
          <a:xfrm>
            <a:off x="696039" y="1357298"/>
            <a:ext cx="5955300" cy="3951288"/>
          </a:xfrm>
        </p:spPr>
        <p:txBody>
          <a:bodyPr/>
          <a:lstStyle>
            <a:lvl1pPr marL="514350" marR="0" indent="-51435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  <a:defRPr sz="1600">
                <a:latin typeface="+mn-ea"/>
                <a:ea typeface="+mn-ea"/>
              </a:defRPr>
            </a:lvl1pPr>
            <a:lvl2pPr marL="742950" marR="0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 sz="1400">
                <a:latin typeface="+mn-ea"/>
                <a:ea typeface="+mn-ea"/>
              </a:defRPr>
            </a:lvl2pPr>
            <a:lvl3pPr marL="11430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400">
                <a:latin typeface="+mn-ea"/>
                <a:ea typeface="+mn-ea"/>
              </a:defRPr>
            </a:lvl3pPr>
            <a:lvl4pPr>
              <a:defRPr sz="1400">
                <a:latin typeface="+mn-ea"/>
                <a:ea typeface="+mn-ea"/>
              </a:defRPr>
            </a:lvl4pPr>
            <a:lvl5pPr>
              <a:buNone/>
              <a:defRPr sz="14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21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9" name="슬라이드 번호 개체 틀 10"/>
          <p:cNvSpPr>
            <a:spLocks noGrp="1"/>
          </p:cNvSpPr>
          <p:nvPr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738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그룹 18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0" name="직사각형 19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 userDrawn="1"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48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4983" y="274638"/>
            <a:ext cx="890968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4983" y="1600201"/>
            <a:ext cx="89096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4983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2381" y="6356351"/>
            <a:ext cx="3134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4749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768FFF3-FF04-4CA7-A3C7-97352554608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2213521" y="5257814"/>
            <a:ext cx="5472608" cy="547451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1800" b="1" dirty="0" smtClean="0"/>
              <a:t>데이터분석학과</a:t>
            </a:r>
            <a:endParaRPr lang="en-US" altLang="ko-KR" sz="1800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8"/>
          </p:nvPr>
        </p:nvSpPr>
        <p:spPr>
          <a:xfrm>
            <a:off x="505295" y="1872498"/>
            <a:ext cx="8909684" cy="141248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smtClean="0">
                <a:latin typeface="+mn-ea"/>
              </a:rPr>
              <a:t>데이터베이스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실습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- </a:t>
            </a:r>
            <a:r>
              <a:rPr lang="en-US" altLang="ko-KR" sz="2400" dirty="0">
                <a:solidFill>
                  <a:schemeClr val="tx2"/>
                </a:solidFill>
                <a:latin typeface="+mn-ea"/>
                <a:ea typeface="+mn-ea"/>
              </a:rPr>
              <a:t>8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  <a:ea typeface="+mn-ea"/>
              </a:rPr>
              <a:t>장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.  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  <a:ea typeface="+mn-ea"/>
              </a:rPr>
              <a:t>테이블 구조 생성 및 삭제하는 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DDL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  <a:ea typeface="+mn-ea"/>
              </a:rPr>
              <a:t> 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2.2 </a:t>
            </a:r>
            <a:r>
              <a:rPr lang="ko-KR" altLang="en-US" sz="2400" dirty="0"/>
              <a:t>기존 칼럼 속성 변경하기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7856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ALTER TABLE MODIFY </a:t>
            </a:r>
            <a:r>
              <a:rPr lang="ko-KR" altLang="en-US" sz="2000" b="1" dirty="0">
                <a:latin typeface="+mn-ea"/>
                <a:ea typeface="+mn-ea"/>
              </a:rPr>
              <a:t>문을 다음과 같은 형식으로 사용하면 테이블에 이미 </a:t>
            </a:r>
            <a:r>
              <a:rPr lang="ko-KR" altLang="en-US" sz="2000" b="1" dirty="0" smtClean="0">
                <a:latin typeface="+mn-ea"/>
                <a:ea typeface="+mn-ea"/>
              </a:rPr>
              <a:t> 존재하는 </a:t>
            </a:r>
            <a:r>
              <a:rPr lang="ko-KR" altLang="en-US" sz="2000" b="1" dirty="0" err="1">
                <a:latin typeface="+mn-ea"/>
                <a:ea typeface="+mn-ea"/>
              </a:rPr>
              <a:t>컬럼을</a:t>
            </a:r>
            <a:r>
              <a:rPr lang="ko-KR" altLang="en-US" sz="2000" b="1" dirty="0">
                <a:latin typeface="+mn-ea"/>
                <a:ea typeface="+mn-ea"/>
              </a:rPr>
              <a:t> 변경할 수 있게 </a:t>
            </a:r>
            <a:r>
              <a:rPr lang="ko-KR" altLang="en-US" sz="2000" b="1" dirty="0" smtClean="0">
                <a:latin typeface="+mn-ea"/>
                <a:ea typeface="+mn-ea"/>
              </a:rPr>
              <a:t>됨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 err="1">
                <a:latin typeface="+mn-ea"/>
                <a:ea typeface="+mn-ea"/>
              </a:rPr>
              <a:t>컬럼을</a:t>
            </a:r>
            <a:r>
              <a:rPr lang="ko-KR" altLang="en-US" sz="2000" b="1" dirty="0">
                <a:latin typeface="+mn-ea"/>
                <a:ea typeface="+mn-ea"/>
              </a:rPr>
              <a:t> 변경한다는 것은 </a:t>
            </a:r>
            <a:r>
              <a:rPr lang="ko-KR" altLang="en-US" sz="2000" b="1" dirty="0" err="1">
                <a:latin typeface="+mn-ea"/>
                <a:ea typeface="+mn-ea"/>
              </a:rPr>
              <a:t>컬럼에</a:t>
            </a:r>
            <a:r>
              <a:rPr lang="ko-KR" altLang="en-US" sz="2000" b="1" dirty="0">
                <a:latin typeface="+mn-ea"/>
                <a:ea typeface="+mn-ea"/>
              </a:rPr>
              <a:t> 대해서 데이터 타입이나 크기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기본 값들을 </a:t>
            </a:r>
            <a:r>
              <a:rPr lang="ko-KR" altLang="en-US" sz="2000" b="1" dirty="0" smtClean="0">
                <a:latin typeface="+mn-ea"/>
                <a:ea typeface="+mn-ea"/>
              </a:rPr>
              <a:t>  변경한다는 의미임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직급</a:t>
            </a:r>
            <a:r>
              <a:rPr lang="en-US" altLang="ko-KR" sz="2000" b="1" dirty="0">
                <a:latin typeface="+mn-ea"/>
                <a:ea typeface="+mn-ea"/>
              </a:rPr>
              <a:t>(JOB) </a:t>
            </a:r>
            <a:r>
              <a:rPr lang="ko-KR" altLang="en-US" sz="2000" b="1" dirty="0">
                <a:latin typeface="+mn-ea"/>
                <a:ea typeface="+mn-ea"/>
              </a:rPr>
              <a:t>칼럼을 최대 </a:t>
            </a:r>
            <a:r>
              <a:rPr lang="en-US" altLang="ko-KR" sz="2000" b="1" dirty="0">
                <a:latin typeface="+mn-ea"/>
                <a:ea typeface="+mn-ea"/>
              </a:rPr>
              <a:t>30</a:t>
            </a:r>
            <a:r>
              <a:rPr lang="ko-KR" altLang="en-US" sz="2000" b="1" dirty="0">
                <a:latin typeface="+mn-ea"/>
                <a:ea typeface="+mn-ea"/>
              </a:rPr>
              <a:t>글자까지 저장할 수 있게 변경함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27087" y="139032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8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DDL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690192"/>
              </p:ext>
            </p:extLst>
          </p:nvPr>
        </p:nvGraphicFramePr>
        <p:xfrm>
          <a:off x="638001" y="1916832"/>
          <a:ext cx="8632304" cy="792088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ALTER TABLE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table_name</a:t>
                      </a:r>
                      <a:endParaRPr 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MODIFY (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column_name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data_type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expr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…);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212725"/>
              </p:ext>
            </p:extLst>
          </p:nvPr>
        </p:nvGraphicFramePr>
        <p:xfrm>
          <a:off x="638001" y="4797152"/>
          <a:ext cx="8632304" cy="792088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ALTER TABLE EMP01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MODIFY(JOB VARCHAR2(30)); 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983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2.3 </a:t>
            </a:r>
            <a:r>
              <a:rPr lang="ko-KR" altLang="en-US" sz="2400" dirty="0"/>
              <a:t>기존 칼럼 삭제 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3239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테이블에 이미 존재하는 </a:t>
            </a:r>
            <a:r>
              <a:rPr lang="ko-KR" altLang="en-US" sz="2000" b="1" dirty="0" err="1">
                <a:latin typeface="+mn-ea"/>
                <a:ea typeface="+mn-ea"/>
              </a:rPr>
              <a:t>컬럼을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  <a:ea typeface="+mn-ea"/>
              </a:rPr>
              <a:t>삭제함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ALTER TABLE ~ DROP COLUMN </a:t>
            </a:r>
            <a:r>
              <a:rPr lang="ko-KR" altLang="en-US" sz="2000" b="1" dirty="0">
                <a:latin typeface="+mn-ea"/>
                <a:ea typeface="+mn-ea"/>
              </a:rPr>
              <a:t>명령어로 칼럼을 삭제할 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EMP01 </a:t>
            </a:r>
            <a:r>
              <a:rPr lang="ko-KR" altLang="en-US" sz="2000" b="1" dirty="0">
                <a:latin typeface="+mn-ea"/>
                <a:ea typeface="+mn-ea"/>
              </a:rPr>
              <a:t>테이블의 직급 칼럼을 삭제함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27087" y="139032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8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DDL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321864"/>
              </p:ext>
            </p:extLst>
          </p:nvPr>
        </p:nvGraphicFramePr>
        <p:xfrm>
          <a:off x="638001" y="1916832"/>
          <a:ext cx="8632304" cy="792088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ALTER TABLE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table_name</a:t>
                      </a:r>
                      <a:endParaRPr 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DROP COLUMN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column_name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537432"/>
              </p:ext>
            </p:extLst>
          </p:nvPr>
        </p:nvGraphicFramePr>
        <p:xfrm>
          <a:off x="638001" y="3789040"/>
          <a:ext cx="8632304" cy="792088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ALTER TABLE EMP01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DROP COLUMN JOB; 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340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2.4 </a:t>
            </a:r>
            <a:r>
              <a:rPr lang="en-US" altLang="ko-KR" sz="2400" dirty="0"/>
              <a:t>SET UNUSED </a:t>
            </a:r>
            <a:r>
              <a:rPr lang="ko-KR" altLang="en-US" sz="2400" dirty="0"/>
              <a:t>옵션 적용하기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32453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특정 테이블</a:t>
            </a:r>
            <a:r>
              <a:rPr lang="en-US" altLang="ko-KR" sz="2000" b="1" dirty="0">
                <a:latin typeface="+mn-ea"/>
                <a:ea typeface="+mn-ea"/>
              </a:rPr>
              <a:t>(EMP02)</a:t>
            </a:r>
            <a:r>
              <a:rPr lang="ko-KR" altLang="en-US" sz="2000" b="1" dirty="0">
                <a:latin typeface="+mn-ea"/>
                <a:ea typeface="+mn-ea"/>
              </a:rPr>
              <a:t>에서 </a:t>
            </a:r>
            <a:r>
              <a:rPr lang="ko-KR" altLang="en-US" sz="2000" b="1" dirty="0" err="1">
                <a:latin typeface="+mn-ea"/>
                <a:ea typeface="+mn-ea"/>
              </a:rPr>
              <a:t>컬럼</a:t>
            </a:r>
            <a:r>
              <a:rPr lang="en-US" altLang="ko-KR" sz="2000" b="1" dirty="0">
                <a:latin typeface="+mn-ea"/>
                <a:ea typeface="+mn-ea"/>
              </a:rPr>
              <a:t>(JOB)</a:t>
            </a:r>
            <a:r>
              <a:rPr lang="ko-KR" altLang="en-US" sz="2000" b="1" dirty="0">
                <a:latin typeface="+mn-ea"/>
                <a:ea typeface="+mn-ea"/>
              </a:rPr>
              <a:t>을 삭제하는 경우 다음과 같이 무조건 삭제하는 것은 </a:t>
            </a:r>
            <a:r>
              <a:rPr lang="ko-KR" altLang="en-US" sz="2000" b="1" dirty="0" smtClean="0">
                <a:latin typeface="+mn-ea"/>
                <a:ea typeface="+mn-ea"/>
              </a:rPr>
              <a:t>위험함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테이블에 저장된 내용이 많을 경우</a:t>
            </a:r>
            <a:r>
              <a:rPr lang="en-US" altLang="ko-KR" sz="2000" b="1" dirty="0">
                <a:latin typeface="+mn-ea"/>
                <a:ea typeface="+mn-ea"/>
              </a:rPr>
              <a:t>(</a:t>
            </a:r>
            <a:r>
              <a:rPr lang="ko-KR" altLang="en-US" sz="2000" b="1" dirty="0">
                <a:latin typeface="+mn-ea"/>
                <a:ea typeface="+mn-ea"/>
              </a:rPr>
              <a:t>몇 만 건에 대한 자료</a:t>
            </a:r>
            <a:r>
              <a:rPr lang="en-US" altLang="ko-KR" sz="2000" b="1" dirty="0">
                <a:latin typeface="+mn-ea"/>
                <a:ea typeface="+mn-ea"/>
              </a:rPr>
              <a:t>) </a:t>
            </a:r>
            <a:r>
              <a:rPr lang="ko-KR" altLang="en-US" sz="2000" b="1" dirty="0">
                <a:latin typeface="+mn-ea"/>
                <a:ea typeface="+mn-ea"/>
              </a:rPr>
              <a:t>해당 테이블에서 </a:t>
            </a:r>
            <a:r>
              <a:rPr lang="ko-KR" altLang="en-US" sz="2000" b="1" dirty="0" smtClean="0">
                <a:latin typeface="+mn-ea"/>
                <a:ea typeface="+mn-ea"/>
              </a:rPr>
              <a:t>  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>
              <a:spcBef>
                <a:spcPts val="1200"/>
              </a:spcBef>
              <a:buClr>
                <a:schemeClr val="tx1"/>
              </a:buClr>
              <a:defRPr/>
            </a:pPr>
            <a:r>
              <a:rPr lang="en-US" altLang="ko-KR" sz="2000" b="1" dirty="0">
                <a:latin typeface="+mn-ea"/>
                <a:ea typeface="+mn-ea"/>
              </a:rPr>
              <a:t> </a:t>
            </a:r>
            <a:r>
              <a:rPr lang="en-US" altLang="ko-KR" sz="2000" b="1" dirty="0" smtClean="0">
                <a:latin typeface="+mn-ea"/>
                <a:ea typeface="+mn-ea"/>
              </a:rPr>
              <a:t>   </a:t>
            </a: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ko-KR" altLang="en-US" sz="2000" b="1" dirty="0" err="1" smtClean="0">
                <a:latin typeface="+mn-ea"/>
                <a:ea typeface="+mn-ea"/>
              </a:rPr>
              <a:t>컬럼을</a:t>
            </a: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ko-KR" altLang="en-US" sz="2000" b="1" dirty="0">
                <a:latin typeface="+mn-ea"/>
                <a:ea typeface="+mn-ea"/>
              </a:rPr>
              <a:t>삭제하는 데 꽤 오랜 시간이 걸리게 될 </a:t>
            </a:r>
            <a:r>
              <a:rPr lang="ko-KR" altLang="en-US" sz="2000" b="1" dirty="0" smtClean="0">
                <a:latin typeface="+mn-ea"/>
                <a:ea typeface="+mn-ea"/>
              </a:rPr>
              <a:t>것임</a:t>
            </a:r>
            <a:r>
              <a:rPr lang="en-US" altLang="ko-KR" sz="2000" b="1" dirty="0" smtClean="0">
                <a:latin typeface="+mn-ea"/>
                <a:ea typeface="+mn-ea"/>
              </a:rPr>
              <a:t>.</a:t>
            </a:r>
          </a:p>
          <a:p>
            <a:pPr marL="800100" lvl="1" indent="-34290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컬럼을 </a:t>
            </a:r>
            <a:r>
              <a:rPr lang="ko-KR" altLang="en-US" sz="2000" b="1" dirty="0">
                <a:latin typeface="+mn-ea"/>
                <a:ea typeface="+mn-ea"/>
              </a:rPr>
              <a:t>삭제하는 동안에 다른 사용자가 해당 컬럼을 사용하려고 접근하게 </a:t>
            </a:r>
            <a:r>
              <a:rPr lang="ko-KR" altLang="en-US" sz="2000" b="1" dirty="0" smtClean="0">
                <a:latin typeface="+mn-ea"/>
                <a:ea typeface="+mn-ea"/>
              </a:rPr>
              <a:t>되면 </a:t>
            </a:r>
            <a:r>
              <a:rPr lang="ko-KR" altLang="en-US" sz="2000" b="1" dirty="0">
                <a:latin typeface="+mn-ea"/>
                <a:ea typeface="+mn-ea"/>
              </a:rPr>
              <a:t>지금 현재 테이블이 사용되고 있기 때문에 다른 사용자는 해당 테이블을 </a:t>
            </a:r>
            <a:r>
              <a:rPr lang="ko-KR" altLang="en-US" sz="2000" b="1" dirty="0" smtClean="0">
                <a:latin typeface="+mn-ea"/>
                <a:ea typeface="+mn-ea"/>
              </a:rPr>
              <a:t>이용할 </a:t>
            </a:r>
            <a:r>
              <a:rPr lang="ko-KR" altLang="en-US" sz="2000" b="1" dirty="0">
                <a:latin typeface="+mn-ea"/>
                <a:ea typeface="+mn-ea"/>
              </a:rPr>
              <a:t>수 없게 </a:t>
            </a:r>
            <a:r>
              <a:rPr lang="ko-KR" altLang="en-US" sz="2000" b="1" dirty="0" smtClean="0">
                <a:latin typeface="+mn-ea"/>
                <a:ea typeface="+mn-ea"/>
              </a:rPr>
              <a:t>됨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800100" lvl="1" indent="-34290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이런 </a:t>
            </a:r>
            <a:r>
              <a:rPr lang="ko-KR" altLang="en-US" sz="2000" b="1" dirty="0">
                <a:latin typeface="+mn-ea"/>
                <a:ea typeface="+mn-ea"/>
              </a:rPr>
              <a:t>경우 작업이 원활하게 진행되지 않고 </a:t>
            </a:r>
            <a:r>
              <a:rPr lang="ko-KR" altLang="en-US" sz="2000" b="1" dirty="0" err="1">
                <a:latin typeface="+mn-ea"/>
                <a:ea typeface="+mn-ea"/>
              </a:rPr>
              <a:t>락</a:t>
            </a:r>
            <a:r>
              <a:rPr lang="en-US" altLang="ko-KR" sz="2000" b="1" dirty="0">
                <a:latin typeface="+mn-ea"/>
                <a:ea typeface="+mn-ea"/>
              </a:rPr>
              <a:t>(lock)</a:t>
            </a:r>
            <a:r>
              <a:rPr lang="ko-KR" altLang="en-US" sz="2000" b="1" dirty="0">
                <a:latin typeface="+mn-ea"/>
                <a:ea typeface="+mn-ea"/>
              </a:rPr>
              <a:t>이 </a:t>
            </a:r>
            <a:r>
              <a:rPr lang="ko-KR" altLang="en-US" sz="2000" b="1" dirty="0" smtClean="0">
                <a:latin typeface="+mn-ea"/>
                <a:ea typeface="+mn-ea"/>
              </a:rPr>
              <a:t>발생하게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  <a:ea typeface="+mn-ea"/>
              </a:rPr>
              <a:t> 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ALTER TABLE </a:t>
            </a:r>
            <a:r>
              <a:rPr lang="ko-KR" altLang="en-US" sz="2000" b="1" dirty="0">
                <a:latin typeface="+mn-ea"/>
                <a:ea typeface="+mn-ea"/>
              </a:rPr>
              <a:t>에 </a:t>
            </a:r>
            <a:r>
              <a:rPr lang="en-US" altLang="ko-KR" sz="2000" b="1" dirty="0">
                <a:latin typeface="+mn-ea"/>
                <a:ea typeface="+mn-ea"/>
              </a:rPr>
              <a:t>SET UNUSED </a:t>
            </a:r>
            <a:r>
              <a:rPr lang="ko-KR" altLang="en-US" sz="2000" b="1" dirty="0">
                <a:latin typeface="+mn-ea"/>
                <a:ea typeface="+mn-ea"/>
              </a:rPr>
              <a:t>옵션을 지정하면 </a:t>
            </a:r>
            <a:r>
              <a:rPr lang="ko-KR" altLang="en-US" sz="2000" b="1" dirty="0" err="1">
                <a:latin typeface="+mn-ea"/>
                <a:ea typeface="+mn-ea"/>
              </a:rPr>
              <a:t>컬럼을</a:t>
            </a:r>
            <a:r>
              <a:rPr lang="ko-KR" altLang="en-US" sz="2000" b="1" dirty="0">
                <a:latin typeface="+mn-ea"/>
                <a:ea typeface="+mn-ea"/>
              </a:rPr>
              <a:t> 삭제하는 것은 아니지만 </a:t>
            </a:r>
            <a:r>
              <a:rPr lang="ko-KR" altLang="en-US" sz="2000" b="1" dirty="0" err="1">
                <a:latin typeface="+mn-ea"/>
                <a:ea typeface="+mn-ea"/>
              </a:rPr>
              <a:t>컬럼의</a:t>
            </a:r>
            <a:r>
              <a:rPr lang="ko-KR" altLang="en-US" sz="2000" b="1" dirty="0">
                <a:latin typeface="+mn-ea"/>
                <a:ea typeface="+mn-ea"/>
              </a:rPr>
              <a:t> 사용을 논리적으로 제한할 수 있게 </a:t>
            </a:r>
            <a:r>
              <a:rPr lang="ko-KR" altLang="en-US" sz="2000" b="1" dirty="0" smtClean="0">
                <a:latin typeface="+mn-ea"/>
                <a:ea typeface="+mn-ea"/>
              </a:rPr>
              <a:t>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SET UNUSED </a:t>
            </a:r>
            <a:r>
              <a:rPr lang="ko-KR" altLang="en-US" sz="2000" b="1" dirty="0">
                <a:latin typeface="+mn-ea"/>
                <a:ea typeface="+mn-ea"/>
              </a:rPr>
              <a:t>옵션은 사용을 논리적으로 제한할 뿐 실제로 </a:t>
            </a:r>
            <a:r>
              <a:rPr lang="ko-KR" altLang="en-US" sz="2000" b="1" dirty="0" err="1">
                <a:latin typeface="+mn-ea"/>
                <a:ea typeface="+mn-ea"/>
              </a:rPr>
              <a:t>컬럼을</a:t>
            </a:r>
            <a:r>
              <a:rPr lang="ko-KR" altLang="en-US" sz="2000" b="1" dirty="0">
                <a:latin typeface="+mn-ea"/>
                <a:ea typeface="+mn-ea"/>
              </a:rPr>
              <a:t> 삭제하지 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>
              <a:spcBef>
                <a:spcPts val="1200"/>
              </a:spcBef>
              <a:buClr>
                <a:schemeClr val="tx1"/>
              </a:buClr>
              <a:defRPr/>
            </a:pPr>
            <a:r>
              <a:rPr lang="en-US" altLang="ko-KR" sz="2000" b="1" dirty="0">
                <a:latin typeface="+mn-ea"/>
                <a:ea typeface="+mn-ea"/>
              </a:rPr>
              <a:t> </a:t>
            </a:r>
            <a:r>
              <a:rPr lang="en-US" altLang="ko-KR" sz="2000" b="1" dirty="0" smtClean="0">
                <a:latin typeface="+mn-ea"/>
                <a:ea typeface="+mn-ea"/>
              </a:rPr>
              <a:t>    </a:t>
            </a:r>
            <a:r>
              <a:rPr lang="ko-KR" altLang="en-US" sz="2000" b="1" dirty="0" smtClean="0">
                <a:latin typeface="+mn-ea"/>
                <a:ea typeface="+mn-ea"/>
              </a:rPr>
              <a:t>않기 </a:t>
            </a:r>
            <a:r>
              <a:rPr lang="ko-KR" altLang="en-US" sz="2000" b="1" dirty="0">
                <a:latin typeface="+mn-ea"/>
                <a:ea typeface="+mn-ea"/>
              </a:rPr>
              <a:t>때문에 작업 시간이 오래 걸리지 </a:t>
            </a:r>
            <a:r>
              <a:rPr lang="ko-KR" altLang="en-US" sz="2000" b="1" dirty="0" smtClean="0">
                <a:latin typeface="+mn-ea"/>
                <a:ea typeface="+mn-ea"/>
              </a:rPr>
              <a:t>않음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800100" lvl="1" indent="-34290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그렇기 </a:t>
            </a:r>
            <a:r>
              <a:rPr lang="ko-KR" altLang="en-US" sz="2000" b="1" dirty="0">
                <a:latin typeface="+mn-ea"/>
                <a:ea typeface="+mn-ea"/>
              </a:rPr>
              <a:t>때문에 </a:t>
            </a:r>
            <a:r>
              <a:rPr lang="ko-KR" altLang="en-US" sz="2000" b="1" dirty="0" err="1">
                <a:latin typeface="+mn-ea"/>
                <a:ea typeface="+mn-ea"/>
              </a:rPr>
              <a:t>락이</a:t>
            </a:r>
            <a:r>
              <a:rPr lang="ko-KR" altLang="en-US" sz="2000" b="1" dirty="0">
                <a:latin typeface="+mn-ea"/>
                <a:ea typeface="+mn-ea"/>
              </a:rPr>
              <a:t> 걸리는 일도 </a:t>
            </a:r>
            <a:r>
              <a:rPr lang="ko-KR" altLang="en-US" sz="2000" b="1" dirty="0" smtClean="0">
                <a:latin typeface="+mn-ea"/>
                <a:ea typeface="+mn-ea"/>
              </a:rPr>
              <a:t>일어나지 </a:t>
            </a:r>
            <a:r>
              <a:rPr lang="ko-KR" altLang="en-US" sz="2000" b="1" dirty="0">
                <a:latin typeface="+mn-ea"/>
                <a:ea typeface="+mn-ea"/>
              </a:rPr>
              <a:t>않게 </a:t>
            </a:r>
            <a:r>
              <a:rPr lang="ko-KR" altLang="en-US" sz="2000" b="1" dirty="0" smtClean="0">
                <a:latin typeface="+mn-ea"/>
                <a:ea typeface="+mn-ea"/>
              </a:rPr>
              <a:t>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27087" y="139032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8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DDL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270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2.4 </a:t>
            </a:r>
            <a:r>
              <a:rPr lang="en-US" altLang="ko-KR" sz="2400" dirty="0"/>
              <a:t>SET UNUSED </a:t>
            </a:r>
            <a:r>
              <a:rPr lang="ko-KR" altLang="en-US" sz="2400" dirty="0"/>
              <a:t>옵션 적용하기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5932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SET UNUSED </a:t>
            </a:r>
            <a:r>
              <a:rPr lang="ko-KR" altLang="en-US" sz="2000" b="1" dirty="0">
                <a:latin typeface="+mn-ea"/>
                <a:ea typeface="+mn-ea"/>
              </a:rPr>
              <a:t>옵션이 사용되는 용도를 살펴보았으므로 이제 </a:t>
            </a:r>
            <a:r>
              <a:rPr lang="en-US" altLang="ko-KR" sz="2000" b="1" dirty="0">
                <a:latin typeface="+mn-ea"/>
                <a:ea typeface="+mn-ea"/>
              </a:rPr>
              <a:t>EMP02 </a:t>
            </a:r>
            <a:r>
              <a:rPr lang="ko-KR" altLang="en-US" sz="2000" b="1" dirty="0">
                <a:latin typeface="+mn-ea"/>
                <a:ea typeface="+mn-ea"/>
              </a:rPr>
              <a:t>테이블의 </a:t>
            </a:r>
            <a:r>
              <a:rPr lang="en-US" altLang="ko-KR" sz="2000" b="1" dirty="0">
                <a:latin typeface="+mn-ea"/>
                <a:ea typeface="+mn-ea"/>
              </a:rPr>
              <a:t>JOB </a:t>
            </a:r>
            <a:r>
              <a:rPr lang="ko-KR" altLang="en-US" sz="2000" b="1" dirty="0" err="1">
                <a:latin typeface="+mn-ea"/>
                <a:ea typeface="+mn-ea"/>
              </a:rPr>
              <a:t>컬럼의</a:t>
            </a:r>
            <a:r>
              <a:rPr lang="ko-KR" altLang="en-US" sz="2000" b="1" dirty="0">
                <a:latin typeface="+mn-ea"/>
                <a:ea typeface="+mn-ea"/>
              </a:rPr>
              <a:t> 사용을 논리적으로 </a:t>
            </a:r>
            <a:r>
              <a:rPr lang="ko-KR" altLang="en-US" sz="2000" b="1" dirty="0" smtClean="0">
                <a:latin typeface="+mn-ea"/>
                <a:ea typeface="+mn-ea"/>
              </a:rPr>
              <a:t>제한함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가장 사용빈도가 적은 시간에 실제적인 삭제 작업을 </a:t>
            </a:r>
            <a:r>
              <a:rPr lang="ko-KR" altLang="en-US" sz="2000" b="1" dirty="0" smtClean="0">
                <a:latin typeface="+mn-ea"/>
                <a:ea typeface="+mn-ea"/>
              </a:rPr>
              <a:t>진행함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27087" y="139032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8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DDL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702129"/>
              </p:ext>
            </p:extLst>
          </p:nvPr>
        </p:nvGraphicFramePr>
        <p:xfrm>
          <a:off x="638001" y="1556792"/>
          <a:ext cx="8632304" cy="792088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ALTER TABLE EMP02 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 UNUSED(JOB);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714196"/>
              </p:ext>
            </p:extLst>
          </p:nvPr>
        </p:nvGraphicFramePr>
        <p:xfrm>
          <a:off x="629345" y="3140968"/>
          <a:ext cx="8632304" cy="792088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ALTER TABLE EMP02 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DROP UNUSED COLUMNS;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5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r>
              <a:rPr lang="ko-KR" altLang="en-US" sz="2400" dirty="0"/>
              <a:t>테이블 구조 삭제하는 </a:t>
            </a:r>
            <a:r>
              <a:rPr lang="en-US" altLang="ko-KR" sz="2400" dirty="0"/>
              <a:t>DROP TABLE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3239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DROP TABLE</a:t>
            </a:r>
            <a:r>
              <a:rPr lang="ko-KR" altLang="en-US" sz="2000" b="1" dirty="0">
                <a:latin typeface="+mn-ea"/>
                <a:ea typeface="+mn-ea"/>
              </a:rPr>
              <a:t>문은 기존 테이블을 </a:t>
            </a:r>
            <a:r>
              <a:rPr lang="ko-KR" altLang="en-US" sz="2000" b="1" dirty="0" smtClean="0">
                <a:latin typeface="+mn-ea"/>
                <a:ea typeface="+mn-ea"/>
              </a:rPr>
              <a:t>제거함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EMP01 </a:t>
            </a:r>
            <a:r>
              <a:rPr lang="ko-KR" altLang="en-US" sz="2000" b="1" dirty="0">
                <a:latin typeface="+mn-ea"/>
                <a:ea typeface="+mn-ea"/>
              </a:rPr>
              <a:t>테이블을 </a:t>
            </a:r>
            <a:r>
              <a:rPr lang="ko-KR" altLang="en-US" sz="2000" b="1" dirty="0" smtClean="0">
                <a:latin typeface="+mn-ea"/>
                <a:ea typeface="+mn-ea"/>
              </a:rPr>
              <a:t>삭제함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</a:p>
          <a:p>
            <a:pPr>
              <a:lnSpc>
                <a:spcPct val="150000"/>
              </a:lnSpc>
              <a:buClr>
                <a:schemeClr val="tx1"/>
              </a:buClr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27087" y="139032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8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DDL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988795"/>
              </p:ext>
            </p:extLst>
          </p:nvPr>
        </p:nvGraphicFramePr>
        <p:xfrm>
          <a:off x="638001" y="1556792"/>
          <a:ext cx="8632304" cy="792088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DROP TABLE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table_name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104438"/>
              </p:ext>
            </p:extLst>
          </p:nvPr>
        </p:nvGraphicFramePr>
        <p:xfrm>
          <a:off x="629345" y="3429000"/>
          <a:ext cx="8632304" cy="792088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DROP TABLE EMP01;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449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4"/>
            </a:pPr>
            <a:r>
              <a:rPr lang="ko-KR" altLang="en-US" sz="2400" dirty="0"/>
              <a:t>테이블의 모든 </a:t>
            </a:r>
            <a:r>
              <a:rPr lang="ko-KR" altLang="en-US" sz="2400" dirty="0" err="1"/>
              <a:t>로우를</a:t>
            </a:r>
            <a:r>
              <a:rPr lang="ko-KR" altLang="en-US" sz="2400" dirty="0"/>
              <a:t> 제거하는 </a:t>
            </a:r>
            <a:r>
              <a:rPr lang="en-US" altLang="ko-KR" sz="2400" dirty="0"/>
              <a:t>TRUNCATE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702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기존에 사용하던 테이블의 모든 </a:t>
            </a:r>
            <a:r>
              <a:rPr lang="ko-KR" altLang="en-US" sz="2000" b="1" dirty="0" err="1">
                <a:latin typeface="+mn-ea"/>
                <a:ea typeface="+mn-ea"/>
              </a:rPr>
              <a:t>로우를</a:t>
            </a:r>
            <a:r>
              <a:rPr lang="ko-KR" altLang="en-US" sz="2000" b="1" dirty="0">
                <a:latin typeface="+mn-ea"/>
                <a:ea typeface="+mn-ea"/>
              </a:rPr>
              <a:t> 제거하기 위한 </a:t>
            </a:r>
            <a:r>
              <a:rPr lang="ko-KR" altLang="en-US" sz="2000" b="1" dirty="0" smtClean="0">
                <a:latin typeface="+mn-ea"/>
                <a:ea typeface="+mn-ea"/>
              </a:rPr>
              <a:t>명령어로 </a:t>
            </a:r>
            <a:r>
              <a:rPr lang="en-US" altLang="ko-KR" sz="2000" b="1" dirty="0">
                <a:latin typeface="+mn-ea"/>
                <a:ea typeface="+mn-ea"/>
              </a:rPr>
              <a:t>TRUNCATE</a:t>
            </a:r>
            <a:r>
              <a:rPr lang="ko-KR" altLang="en-US" sz="2000" b="1" dirty="0">
                <a:latin typeface="+mn-ea"/>
                <a:ea typeface="+mn-ea"/>
              </a:rPr>
              <a:t>가 </a:t>
            </a:r>
            <a:r>
              <a:rPr lang="ko-KR" altLang="en-US" sz="2000" b="1" dirty="0" smtClean="0">
                <a:latin typeface="+mn-ea"/>
                <a:ea typeface="+mn-ea"/>
              </a:rPr>
              <a:t>제공됨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테이블 </a:t>
            </a:r>
            <a:r>
              <a:rPr lang="en-US" altLang="ko-KR" sz="2000" b="1" dirty="0">
                <a:latin typeface="+mn-ea"/>
                <a:ea typeface="+mn-ea"/>
              </a:rPr>
              <a:t>EMP02 </a:t>
            </a:r>
            <a:r>
              <a:rPr lang="ko-KR" altLang="en-US" sz="2000" b="1" dirty="0">
                <a:latin typeface="+mn-ea"/>
                <a:ea typeface="+mn-ea"/>
              </a:rPr>
              <a:t>에 저장된 데이터를 확인하였으면 테이블의 모든 </a:t>
            </a:r>
            <a:r>
              <a:rPr lang="ko-KR" altLang="en-US" sz="2000" b="1" dirty="0" err="1">
                <a:latin typeface="+mn-ea"/>
                <a:ea typeface="+mn-ea"/>
              </a:rPr>
              <a:t>로우를</a:t>
            </a:r>
            <a:r>
              <a:rPr lang="ko-KR" altLang="en-US" sz="2000" b="1" dirty="0">
                <a:latin typeface="+mn-ea"/>
                <a:ea typeface="+mn-ea"/>
              </a:rPr>
              <a:t> 제거함 </a:t>
            </a: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27087" y="139032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8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DDL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348465"/>
              </p:ext>
            </p:extLst>
          </p:nvPr>
        </p:nvGraphicFramePr>
        <p:xfrm>
          <a:off x="638001" y="1772816"/>
          <a:ext cx="8632304" cy="792088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TRUCATE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table_name</a:t>
                      </a:r>
                      <a:endParaRPr 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300053"/>
              </p:ext>
            </p:extLst>
          </p:nvPr>
        </p:nvGraphicFramePr>
        <p:xfrm>
          <a:off x="638001" y="3933056"/>
          <a:ext cx="8632304" cy="792088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TRUNCATE TABLE EMP02;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819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5"/>
            </a:pPr>
            <a:r>
              <a:rPr lang="ko-KR" altLang="en-US" sz="2400" dirty="0"/>
              <a:t>테이블 명을 변경하는 </a:t>
            </a:r>
            <a:r>
              <a:rPr lang="en-US" altLang="ko-KR" sz="2400" dirty="0"/>
              <a:t>RENAME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4006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기존에 사용하던 테이블의 이름을 변경하기 위한 명령어로 </a:t>
            </a:r>
            <a:r>
              <a:rPr lang="en-US" altLang="ko-KR" sz="2000" b="1" dirty="0">
                <a:latin typeface="+mn-ea"/>
                <a:ea typeface="+mn-ea"/>
              </a:rPr>
              <a:t>RENAME</a:t>
            </a:r>
            <a:r>
              <a:rPr lang="ko-KR" altLang="en-US" sz="2000" b="1" dirty="0">
                <a:latin typeface="+mn-ea"/>
                <a:ea typeface="+mn-ea"/>
              </a:rPr>
              <a:t>이 </a:t>
            </a:r>
            <a:r>
              <a:rPr lang="ko-KR" altLang="en-US" sz="2000" b="1" dirty="0" smtClean="0">
                <a:latin typeface="+mn-ea"/>
                <a:ea typeface="+mn-ea"/>
              </a:rPr>
              <a:t>제공됨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>
              <a:spcBef>
                <a:spcPts val="1500"/>
              </a:spcBef>
              <a:buClr>
                <a:schemeClr val="tx1"/>
              </a:buClr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spcBef>
                <a:spcPts val="15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EMP02 </a:t>
            </a:r>
            <a:r>
              <a:rPr lang="ko-KR" altLang="en-US" sz="2000" b="1" dirty="0">
                <a:latin typeface="+mn-ea"/>
                <a:ea typeface="+mn-ea"/>
              </a:rPr>
              <a:t>테이블의 이름을 </a:t>
            </a:r>
            <a:r>
              <a:rPr lang="en-US" altLang="ko-KR" sz="2000" b="1" dirty="0">
                <a:latin typeface="+mn-ea"/>
                <a:ea typeface="+mn-ea"/>
              </a:rPr>
              <a:t>TEST </a:t>
            </a:r>
            <a:r>
              <a:rPr lang="ko-KR" altLang="en-US" sz="2000" b="1" dirty="0">
                <a:latin typeface="+mn-ea"/>
                <a:ea typeface="+mn-ea"/>
              </a:rPr>
              <a:t>란 이름으로 </a:t>
            </a:r>
            <a:r>
              <a:rPr lang="ko-KR" altLang="en-US" sz="2000" b="1" dirty="0" smtClean="0">
                <a:latin typeface="+mn-ea"/>
                <a:ea typeface="+mn-ea"/>
              </a:rPr>
              <a:t>변경함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27087" y="139032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8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DDL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215903"/>
              </p:ext>
            </p:extLst>
          </p:nvPr>
        </p:nvGraphicFramePr>
        <p:xfrm>
          <a:off x="638001" y="1556792"/>
          <a:ext cx="8632304" cy="792088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RENAME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old_name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new_name</a:t>
                      </a:r>
                      <a:endParaRPr 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403397"/>
              </p:ext>
            </p:extLst>
          </p:nvPr>
        </p:nvGraphicFramePr>
        <p:xfrm>
          <a:off x="638001" y="3356992"/>
          <a:ext cx="8632304" cy="792088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RENAME EMP02 TO TEST;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687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ko-KR" altLang="en-US" sz="2400" dirty="0"/>
              <a:t>테이블 구조 정의하는 </a:t>
            </a:r>
            <a:r>
              <a:rPr lang="en-US" altLang="ko-KR" sz="2400" dirty="0"/>
              <a:t>CREATE TABLE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4006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다음은 </a:t>
            </a:r>
            <a:r>
              <a:rPr lang="en-US" altLang="ko-KR" sz="2000" b="1" dirty="0">
                <a:latin typeface="+mn-ea"/>
                <a:ea typeface="+mn-ea"/>
              </a:rPr>
              <a:t>CREATE TABLE </a:t>
            </a:r>
            <a:r>
              <a:rPr lang="ko-KR" altLang="en-US" sz="2000" b="1" dirty="0">
                <a:latin typeface="+mn-ea"/>
                <a:ea typeface="+mn-ea"/>
              </a:rPr>
              <a:t>문의 기본 </a:t>
            </a:r>
            <a:r>
              <a:rPr lang="ko-KR" altLang="en-US" sz="2000" b="1" dirty="0" smtClean="0">
                <a:latin typeface="+mn-ea"/>
                <a:ea typeface="+mn-ea"/>
              </a:rPr>
              <a:t>형식임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27087" y="139032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8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DDL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466089"/>
              </p:ext>
            </p:extLst>
          </p:nvPr>
        </p:nvGraphicFramePr>
        <p:xfrm>
          <a:off x="638001" y="1484784"/>
          <a:ext cx="8632304" cy="792088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 TABLE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table_name</a:t>
                      </a:r>
                      <a:endParaRPr 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column_name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data_type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expr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…);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283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ko-KR" altLang="en-US" sz="2400" dirty="0"/>
              <a:t>테이블 구조 정의하는 </a:t>
            </a:r>
            <a:r>
              <a:rPr lang="en-US" altLang="ko-KR" sz="2400" dirty="0"/>
              <a:t>CREATE TABLE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4006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CREATE TABLE </a:t>
            </a:r>
            <a:r>
              <a:rPr lang="ko-KR" altLang="en-US" sz="2000" b="1" dirty="0">
                <a:latin typeface="+mn-ea"/>
                <a:ea typeface="+mn-ea"/>
              </a:rPr>
              <a:t>명령어로 </a:t>
            </a:r>
            <a:r>
              <a:rPr lang="en-US" altLang="ko-KR" sz="2000" b="1" dirty="0">
                <a:latin typeface="+mn-ea"/>
                <a:ea typeface="+mn-ea"/>
              </a:rPr>
              <a:t>EMP01 </a:t>
            </a:r>
            <a:r>
              <a:rPr lang="ko-KR" altLang="en-US" sz="2000" b="1" dirty="0">
                <a:latin typeface="+mn-ea"/>
                <a:ea typeface="+mn-ea"/>
              </a:rPr>
              <a:t>테이블을 </a:t>
            </a:r>
            <a:r>
              <a:rPr lang="ko-KR" altLang="en-US" sz="2000" b="1" dirty="0" smtClean="0">
                <a:latin typeface="+mn-ea"/>
                <a:ea typeface="+mn-ea"/>
              </a:rPr>
              <a:t>생성함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27087" y="139032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8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DDL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916009"/>
              </p:ext>
            </p:extLst>
          </p:nvPr>
        </p:nvGraphicFramePr>
        <p:xfrm>
          <a:off x="638001" y="1484784"/>
          <a:ext cx="8632304" cy="1296144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96144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 TABLE EMP01( 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EMPNO NUMBER(4), 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ENAME VARCHAR2(20), 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 NUMBER(7, 2));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101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ko-KR" altLang="en-US" sz="2400" dirty="0"/>
              <a:t>테이블 구조 정의하는 </a:t>
            </a:r>
            <a:r>
              <a:rPr lang="en-US" altLang="ko-KR" sz="2400" dirty="0"/>
              <a:t>CREATE TABLE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4006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CREATE TABLE </a:t>
            </a:r>
            <a:r>
              <a:rPr lang="ko-KR" altLang="en-US" sz="2000" b="1" dirty="0">
                <a:latin typeface="+mn-ea"/>
                <a:ea typeface="+mn-ea"/>
              </a:rPr>
              <a:t>명령어 다음에 </a:t>
            </a:r>
            <a:r>
              <a:rPr lang="ko-KR" altLang="en-US" sz="2000" b="1" dirty="0" err="1">
                <a:latin typeface="+mn-ea"/>
                <a:ea typeface="+mn-ea"/>
              </a:rPr>
              <a:t>컬럼을</a:t>
            </a:r>
            <a:r>
              <a:rPr lang="ko-KR" altLang="en-US" sz="2000" b="1" dirty="0">
                <a:latin typeface="+mn-ea"/>
                <a:ea typeface="+mn-ea"/>
              </a:rPr>
              <a:t> 일일이 정의하는 대신 </a:t>
            </a:r>
            <a:r>
              <a:rPr lang="en-US" altLang="ko-KR" sz="2000" b="1" dirty="0">
                <a:latin typeface="+mn-ea"/>
                <a:ea typeface="+mn-ea"/>
              </a:rPr>
              <a:t>AS </a:t>
            </a:r>
            <a:r>
              <a:rPr lang="ko-KR" altLang="en-US" sz="2000" b="1" dirty="0">
                <a:latin typeface="+mn-ea"/>
                <a:ea typeface="+mn-ea"/>
              </a:rPr>
              <a:t>절을 추가하여 </a:t>
            </a:r>
            <a:r>
              <a:rPr lang="en-US" altLang="ko-KR" sz="2000" b="1" dirty="0">
                <a:latin typeface="+mn-ea"/>
                <a:ea typeface="+mn-ea"/>
              </a:rPr>
              <a:t>EMP </a:t>
            </a:r>
            <a:r>
              <a:rPr lang="ko-KR" altLang="en-US" sz="2000" b="1" dirty="0">
                <a:latin typeface="+mn-ea"/>
                <a:ea typeface="+mn-ea"/>
              </a:rPr>
              <a:t>테이블과 동일한 내용과 구조를 갖는 </a:t>
            </a:r>
            <a:r>
              <a:rPr lang="en-US" altLang="ko-KR" sz="2000" b="1" dirty="0">
                <a:latin typeface="+mn-ea"/>
                <a:ea typeface="+mn-ea"/>
              </a:rPr>
              <a:t>EMP02 </a:t>
            </a:r>
            <a:r>
              <a:rPr lang="ko-KR" altLang="en-US" sz="2000" b="1" dirty="0">
                <a:latin typeface="+mn-ea"/>
                <a:ea typeface="+mn-ea"/>
              </a:rPr>
              <a:t>테이블을 </a:t>
            </a:r>
            <a:r>
              <a:rPr lang="ko-KR" altLang="en-US" sz="2000" b="1" dirty="0" smtClean="0">
                <a:latin typeface="+mn-ea"/>
                <a:ea typeface="+mn-ea"/>
              </a:rPr>
              <a:t>생성함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27087" y="139032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8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DDL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73442"/>
              </p:ext>
            </p:extLst>
          </p:nvPr>
        </p:nvGraphicFramePr>
        <p:xfrm>
          <a:off x="633673" y="1952315"/>
          <a:ext cx="8632304" cy="1080120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8012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 TABLE EMP02 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 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* FROM EMP;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715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ko-KR" altLang="en-US" sz="2400" dirty="0"/>
              <a:t>테이블 구조 정의하는 </a:t>
            </a:r>
            <a:r>
              <a:rPr lang="en-US" altLang="ko-KR" sz="2400" dirty="0"/>
              <a:t>CREATE TABLE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4006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서브 쿼리문의 </a:t>
            </a:r>
            <a:r>
              <a:rPr lang="en-US" altLang="ko-KR" sz="2000" b="1" dirty="0">
                <a:latin typeface="+mn-ea"/>
                <a:ea typeface="+mn-ea"/>
              </a:rPr>
              <a:t>SELECT </a:t>
            </a:r>
            <a:r>
              <a:rPr lang="ko-KR" altLang="en-US" sz="2000" b="1" dirty="0">
                <a:latin typeface="+mn-ea"/>
                <a:ea typeface="+mn-ea"/>
              </a:rPr>
              <a:t>절에 * 대신 원하는 </a:t>
            </a:r>
            <a:r>
              <a:rPr lang="ko-KR" altLang="en-US" sz="2000" b="1" dirty="0" err="1">
                <a:latin typeface="+mn-ea"/>
                <a:ea typeface="+mn-ea"/>
              </a:rPr>
              <a:t>컬럼명을</a:t>
            </a:r>
            <a:r>
              <a:rPr lang="ko-KR" altLang="en-US" sz="2000" b="1" dirty="0">
                <a:latin typeface="+mn-ea"/>
                <a:ea typeface="+mn-ea"/>
              </a:rPr>
              <a:t> 명시하면 기존 테이블에서 일부의 </a:t>
            </a:r>
            <a:r>
              <a:rPr lang="ko-KR" altLang="en-US" sz="2000" b="1" dirty="0" err="1">
                <a:latin typeface="+mn-ea"/>
                <a:ea typeface="+mn-ea"/>
              </a:rPr>
              <a:t>컬럼만</a:t>
            </a:r>
            <a:r>
              <a:rPr lang="ko-KR" altLang="en-US" sz="2000" b="1" dirty="0">
                <a:latin typeface="+mn-ea"/>
                <a:ea typeface="+mn-ea"/>
              </a:rPr>
              <a:t> 복사할 수 </a:t>
            </a:r>
            <a:r>
              <a:rPr lang="ko-KR" altLang="en-US" sz="2000" b="1" dirty="0" smtClean="0">
                <a:latin typeface="+mn-ea"/>
                <a:ea typeface="+mn-ea"/>
              </a:rPr>
              <a:t>있음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27087" y="139032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8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DDL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041192"/>
              </p:ext>
            </p:extLst>
          </p:nvPr>
        </p:nvGraphicFramePr>
        <p:xfrm>
          <a:off x="633673" y="1952315"/>
          <a:ext cx="8632304" cy="1080120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8012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 TABLE EMP03 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 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EMPNO, ENAME FROM EMP;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616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ko-KR" altLang="en-US" sz="2400" dirty="0"/>
              <a:t>테이블 구조 정의하는 </a:t>
            </a:r>
            <a:r>
              <a:rPr lang="en-US" altLang="ko-KR" sz="2400" dirty="0"/>
              <a:t>CREATE TABLE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938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서브 쿼리문의 </a:t>
            </a:r>
            <a:r>
              <a:rPr lang="en-US" altLang="ko-KR" sz="2000" b="1" dirty="0">
                <a:latin typeface="+mn-ea"/>
                <a:ea typeface="+mn-ea"/>
              </a:rPr>
              <a:t>SELECT </a:t>
            </a:r>
            <a:r>
              <a:rPr lang="ko-KR" altLang="en-US" sz="2000" b="1" dirty="0">
                <a:latin typeface="+mn-ea"/>
                <a:ea typeface="+mn-ea"/>
              </a:rPr>
              <a:t>문을 구성할 때 </a:t>
            </a:r>
            <a:r>
              <a:rPr lang="en-US" altLang="ko-KR" sz="2000" b="1" dirty="0">
                <a:latin typeface="+mn-ea"/>
                <a:ea typeface="+mn-ea"/>
              </a:rPr>
              <a:t>WHERE </a:t>
            </a:r>
            <a:r>
              <a:rPr lang="ko-KR" altLang="en-US" sz="2000" b="1" dirty="0">
                <a:latin typeface="+mn-ea"/>
                <a:ea typeface="+mn-ea"/>
              </a:rPr>
              <a:t>절을 추가하여 원하는 조건을 제시하면 기존 테이블에서 일부의 행만 </a:t>
            </a:r>
            <a:r>
              <a:rPr lang="ko-KR" altLang="en-US" sz="2000" b="1" dirty="0" smtClean="0">
                <a:latin typeface="+mn-ea"/>
                <a:ea typeface="+mn-ea"/>
              </a:rPr>
              <a:t>복사함</a:t>
            </a:r>
            <a:endParaRPr lang="en-US" altLang="ko-KR" sz="20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27087" y="139032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8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DDL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479826"/>
              </p:ext>
            </p:extLst>
          </p:nvPr>
        </p:nvGraphicFramePr>
        <p:xfrm>
          <a:off x="633673" y="1952314"/>
          <a:ext cx="8632304" cy="1332669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2669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 TABLE EMP04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* FROM EMP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 DEPTNO=10;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52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1.1 </a:t>
            </a:r>
            <a:r>
              <a:rPr lang="ko-KR" altLang="en-US" sz="2400" dirty="0" smtClean="0"/>
              <a:t>테이블의 </a:t>
            </a:r>
            <a:r>
              <a:rPr lang="ko-KR" altLang="en-US" sz="2400" dirty="0"/>
              <a:t>구조만 복사하기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6323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서브 쿼리를 이용하여 테이블을 복사하되 데이터는 복사하지 않고 기존 테이블의 구조만 복사하는 것을 </a:t>
            </a:r>
            <a:r>
              <a:rPr lang="ko-KR" altLang="en-US" sz="2000" b="1" dirty="0" smtClean="0">
                <a:latin typeface="+mn-ea"/>
                <a:ea typeface="+mn-ea"/>
              </a:rPr>
              <a:t>살펴봄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테이블의 구조만 복사하는 것은 별도의 명령이 있는 것이 </a:t>
            </a:r>
            <a:r>
              <a:rPr lang="ko-KR" altLang="en-US" sz="2000" b="1" dirty="0" smtClean="0">
                <a:latin typeface="+mn-ea"/>
                <a:ea typeface="+mn-ea"/>
              </a:rPr>
              <a:t>아님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</a:p>
          <a:p>
            <a:pPr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altLang="ko-KR" sz="2000" b="1" dirty="0">
                <a:latin typeface="+mn-ea"/>
                <a:ea typeface="+mn-ea"/>
              </a:rPr>
              <a:t> </a:t>
            </a:r>
            <a:r>
              <a:rPr lang="en-US" altLang="ko-KR" sz="2000" b="1" dirty="0" smtClean="0">
                <a:latin typeface="+mn-ea"/>
                <a:ea typeface="+mn-ea"/>
              </a:rPr>
              <a:t>    </a:t>
            </a:r>
            <a:r>
              <a:rPr lang="ko-KR" altLang="en-US" sz="2000" b="1" dirty="0" smtClean="0">
                <a:latin typeface="+mn-ea"/>
                <a:ea typeface="+mn-ea"/>
              </a:rPr>
              <a:t>서브 </a:t>
            </a:r>
            <a:r>
              <a:rPr lang="ko-KR" altLang="en-US" sz="2000" b="1" dirty="0">
                <a:latin typeface="+mn-ea"/>
                <a:ea typeface="+mn-ea"/>
              </a:rPr>
              <a:t>쿼리를 이용해야 하는데 </a:t>
            </a:r>
            <a:r>
              <a:rPr lang="en-US" altLang="ko-KR" sz="2000" b="1" dirty="0">
                <a:latin typeface="+mn-ea"/>
                <a:ea typeface="+mn-ea"/>
              </a:rPr>
              <a:t>WHERE </a:t>
            </a:r>
            <a:r>
              <a:rPr lang="ko-KR" altLang="en-US" sz="2000" b="1" dirty="0">
                <a:latin typeface="+mn-ea"/>
                <a:ea typeface="+mn-ea"/>
              </a:rPr>
              <a:t>조건 절에 항상 거짓이 되는 조건을 </a:t>
            </a:r>
            <a:r>
              <a:rPr lang="ko-KR" altLang="en-US" sz="2000" b="1" dirty="0" smtClean="0">
                <a:latin typeface="+mn-ea"/>
                <a:ea typeface="+mn-ea"/>
              </a:rPr>
              <a:t>지정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altLang="ko-KR" sz="2000" b="1" dirty="0">
                <a:latin typeface="+mn-ea"/>
                <a:ea typeface="+mn-ea"/>
              </a:rPr>
              <a:t> </a:t>
            </a:r>
            <a:r>
              <a:rPr lang="en-US" altLang="ko-KR" sz="2000" b="1" dirty="0" smtClean="0">
                <a:latin typeface="+mn-ea"/>
                <a:ea typeface="+mn-ea"/>
              </a:rPr>
              <a:t>    </a:t>
            </a:r>
            <a:r>
              <a:rPr lang="ko-KR" altLang="en-US" sz="2000" b="1" dirty="0" smtClean="0">
                <a:latin typeface="+mn-ea"/>
                <a:ea typeface="+mn-ea"/>
              </a:rPr>
              <a:t>하게 </a:t>
            </a:r>
            <a:r>
              <a:rPr lang="ko-KR" altLang="en-US" sz="2000" b="1" dirty="0">
                <a:latin typeface="+mn-ea"/>
                <a:ea typeface="+mn-ea"/>
              </a:rPr>
              <a:t>되면 테이블에서 얻어질 수 있는 </a:t>
            </a:r>
            <a:r>
              <a:rPr lang="ko-KR" altLang="en-US" sz="2000" b="1" dirty="0" err="1">
                <a:latin typeface="+mn-ea"/>
                <a:ea typeface="+mn-ea"/>
              </a:rPr>
              <a:t>로우가</a:t>
            </a:r>
            <a:r>
              <a:rPr lang="ko-KR" altLang="en-US" sz="2000" b="1" dirty="0">
                <a:latin typeface="+mn-ea"/>
                <a:ea typeface="+mn-ea"/>
              </a:rPr>
              <a:t> 없게 되므로 빈 테이블이 </a:t>
            </a:r>
            <a:r>
              <a:rPr lang="ko-KR" altLang="en-US" sz="2000" b="1" dirty="0" smtClean="0">
                <a:latin typeface="+mn-ea"/>
                <a:ea typeface="+mn-ea"/>
              </a:rPr>
              <a:t>생성됨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WHERE </a:t>
            </a:r>
            <a:r>
              <a:rPr lang="en-US" altLang="ko-KR" sz="2000" b="1" dirty="0">
                <a:latin typeface="+mn-ea"/>
                <a:ea typeface="+mn-ea"/>
              </a:rPr>
              <a:t>1=0; </a:t>
            </a:r>
            <a:r>
              <a:rPr lang="ko-KR" altLang="en-US" sz="2000" b="1" dirty="0">
                <a:latin typeface="+mn-ea"/>
                <a:ea typeface="+mn-ea"/>
              </a:rPr>
              <a:t>조건은 항상 </a:t>
            </a:r>
            <a:r>
              <a:rPr lang="ko-KR" altLang="en-US" sz="2000" b="1" dirty="0" smtClean="0">
                <a:latin typeface="+mn-ea"/>
                <a:ea typeface="+mn-ea"/>
              </a:rPr>
              <a:t>거짓임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>
                <a:latin typeface="+mn-ea"/>
                <a:ea typeface="+mn-ea"/>
              </a:rPr>
              <a:t>이를 이용하여 테이블의 데이터는 가져오지 않고 구조만 복사하게 </a:t>
            </a:r>
            <a:r>
              <a:rPr lang="ko-KR" altLang="en-US" sz="2000" b="1" dirty="0" smtClean="0">
                <a:latin typeface="+mn-ea"/>
                <a:ea typeface="+mn-ea"/>
              </a:rPr>
              <a:t>됨</a:t>
            </a:r>
            <a:endParaRPr lang="en-US" altLang="ko-KR" sz="20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27087" y="139032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8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DDL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58886"/>
              </p:ext>
            </p:extLst>
          </p:nvPr>
        </p:nvGraphicFramePr>
        <p:xfrm>
          <a:off x="638001" y="3284984"/>
          <a:ext cx="8632304" cy="1080120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8012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 TABLE EMP05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 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* FROM EMP WHERE 1=0;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38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 smtClean="0"/>
              <a:t>테이블 </a:t>
            </a:r>
            <a:r>
              <a:rPr lang="ko-KR" altLang="en-US" sz="2400" dirty="0"/>
              <a:t>구조 변경하는 </a:t>
            </a:r>
            <a:r>
              <a:rPr lang="en-US" altLang="ko-KR" sz="2400" dirty="0"/>
              <a:t>ALTER TABLE 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1706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ALTER TABLE </a:t>
            </a:r>
            <a:r>
              <a:rPr lang="ko-KR" altLang="en-US" sz="2000" b="1" dirty="0">
                <a:latin typeface="+mn-ea"/>
                <a:ea typeface="+mn-ea"/>
              </a:rPr>
              <a:t>명령문은 기존 테이블의 구조를 변경하기 위한 </a:t>
            </a:r>
            <a:r>
              <a:rPr lang="en-US" altLang="ko-KR" sz="2000" b="1" dirty="0" smtClean="0">
                <a:latin typeface="+mn-ea"/>
                <a:ea typeface="+mn-ea"/>
              </a:rPr>
              <a:t>DDL(Data Definition Language) </a:t>
            </a:r>
            <a:r>
              <a:rPr lang="ko-KR" altLang="en-US" sz="2000" b="1" dirty="0" smtClean="0">
                <a:latin typeface="+mn-ea"/>
                <a:ea typeface="+mn-ea"/>
              </a:rPr>
              <a:t>명령문임</a:t>
            </a:r>
            <a:r>
              <a:rPr lang="en-US" altLang="ko-KR" sz="2000" b="1" dirty="0" smtClean="0">
                <a:latin typeface="+mn-ea"/>
                <a:ea typeface="+mn-ea"/>
              </a:rPr>
              <a:t>.</a:t>
            </a:r>
          </a:p>
          <a:p>
            <a:pPr marL="800100" lvl="1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테이블에 </a:t>
            </a:r>
            <a:r>
              <a:rPr lang="ko-KR" altLang="en-US" sz="2000" b="1" dirty="0">
                <a:latin typeface="+mn-ea"/>
                <a:ea typeface="+mn-ea"/>
              </a:rPr>
              <a:t>대한 구조 변경은 컬럼의 추가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삭제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컬럼의 타입이나 </a:t>
            </a:r>
            <a:r>
              <a:rPr lang="ko-KR" altLang="en-US" sz="2000" b="1" dirty="0" smtClean="0">
                <a:latin typeface="+mn-ea"/>
                <a:ea typeface="+mn-ea"/>
              </a:rPr>
              <a:t>길이를       변경할 때 사용함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 smtClean="0">
                <a:latin typeface="+mn-ea"/>
                <a:ea typeface="+mn-ea"/>
              </a:rPr>
              <a:t>테이블의 </a:t>
            </a:r>
            <a:r>
              <a:rPr lang="ko-KR" altLang="en-US" sz="2000" b="1" dirty="0">
                <a:latin typeface="+mn-ea"/>
                <a:ea typeface="+mn-ea"/>
              </a:rPr>
              <a:t>구조를 변경하게 되면 기존에 저장되어 있던 </a:t>
            </a:r>
            <a:r>
              <a:rPr lang="ko-KR" altLang="en-US" sz="2000" b="1" dirty="0" smtClean="0">
                <a:latin typeface="+mn-ea"/>
                <a:ea typeface="+mn-ea"/>
              </a:rPr>
              <a:t> 데이터에 영향을 </a:t>
            </a:r>
            <a:r>
              <a:rPr lang="ko-KR" altLang="en-US" sz="2000" b="1" dirty="0">
                <a:latin typeface="+mn-ea"/>
                <a:ea typeface="+mn-ea"/>
              </a:rPr>
              <a:t>주게 </a:t>
            </a:r>
            <a:r>
              <a:rPr lang="ko-KR" altLang="en-US" sz="2000" b="1" dirty="0" smtClean="0">
                <a:latin typeface="+mn-ea"/>
                <a:ea typeface="+mn-ea"/>
              </a:rPr>
              <a:t>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ALTER TABLE</a:t>
            </a:r>
            <a:r>
              <a:rPr lang="ko-KR" altLang="en-US" sz="2000" b="1" dirty="0">
                <a:latin typeface="+mn-ea"/>
                <a:ea typeface="+mn-ea"/>
              </a:rPr>
              <a:t>로 칼럼 추가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수정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삭제하기 위해서는 다음과 같은 </a:t>
            </a:r>
            <a:r>
              <a:rPr lang="ko-KR" altLang="en-US" sz="2000" b="1" dirty="0" smtClean="0">
                <a:latin typeface="+mn-ea"/>
                <a:ea typeface="+mn-ea"/>
              </a:rPr>
              <a:t>명령어를   사용함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ADD COLUMN </a:t>
            </a:r>
            <a:r>
              <a:rPr lang="ko-KR" altLang="en-US" sz="2000" b="1" dirty="0">
                <a:latin typeface="+mn-ea"/>
                <a:ea typeface="+mn-ea"/>
              </a:rPr>
              <a:t>절을 사용하여 새로운 칼럼을 </a:t>
            </a:r>
            <a:r>
              <a:rPr lang="ko-KR" altLang="en-US" sz="2000" b="1" dirty="0" smtClean="0">
                <a:latin typeface="+mn-ea"/>
                <a:ea typeface="+mn-ea"/>
              </a:rPr>
              <a:t>추가함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MODIFY COLUMN </a:t>
            </a:r>
            <a:r>
              <a:rPr lang="ko-KR" altLang="en-US" sz="2000" b="1" dirty="0">
                <a:latin typeface="+mn-ea"/>
                <a:ea typeface="+mn-ea"/>
              </a:rPr>
              <a:t>절을 사용하여 기존 칼럼을 </a:t>
            </a:r>
            <a:r>
              <a:rPr lang="ko-KR" altLang="en-US" sz="2000" b="1" dirty="0" smtClean="0">
                <a:latin typeface="+mn-ea"/>
                <a:ea typeface="+mn-ea"/>
              </a:rPr>
              <a:t>수정함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DROP COLUMN </a:t>
            </a:r>
            <a:r>
              <a:rPr lang="ko-KR" altLang="en-US" sz="2000" b="1" dirty="0">
                <a:latin typeface="+mn-ea"/>
                <a:ea typeface="+mn-ea"/>
              </a:rPr>
              <a:t>절을 사용하여 기존 칼럼을 </a:t>
            </a:r>
            <a:r>
              <a:rPr lang="ko-KR" altLang="en-US" sz="2000" b="1" dirty="0" smtClean="0">
                <a:latin typeface="+mn-ea"/>
                <a:ea typeface="+mn-ea"/>
              </a:rPr>
              <a:t>삭제함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27087" y="139032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8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DDL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106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0" indent="0" eaLnBrk="1" hangingPunct="1"/>
            <a:r>
              <a:rPr lang="en-US" altLang="ko-KR" sz="2400" dirty="0" smtClean="0"/>
              <a:t>2.1 </a:t>
            </a:r>
            <a:r>
              <a:rPr lang="ko-KR" altLang="en-US" sz="2400" dirty="0" smtClean="0"/>
              <a:t>새로운 </a:t>
            </a:r>
            <a:r>
              <a:rPr lang="ko-KR" altLang="en-US" sz="2400" dirty="0"/>
              <a:t>칼럼 추가하기</a:t>
            </a:r>
            <a:endParaRPr lang="ko-KR" altLang="en-US" sz="24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2473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ALTER TABLE ADD </a:t>
            </a:r>
            <a:r>
              <a:rPr lang="ko-KR" altLang="en-US" sz="2000" b="1" dirty="0">
                <a:latin typeface="+mn-ea"/>
                <a:ea typeface="+mn-ea"/>
              </a:rPr>
              <a:t>문은 기존 테이블에 새로운 </a:t>
            </a:r>
            <a:r>
              <a:rPr lang="ko-KR" altLang="en-US" sz="2000" b="1" dirty="0" err="1">
                <a:latin typeface="+mn-ea"/>
                <a:ea typeface="+mn-ea"/>
              </a:rPr>
              <a:t>컬럼을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latin typeface="+mn-ea"/>
                <a:ea typeface="+mn-ea"/>
              </a:rPr>
              <a:t>추가함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새로운 </a:t>
            </a:r>
            <a:r>
              <a:rPr lang="ko-KR" altLang="en-US" sz="2000" b="1" dirty="0" err="1">
                <a:latin typeface="+mn-ea"/>
                <a:ea typeface="+mn-ea"/>
              </a:rPr>
              <a:t>컬럼은</a:t>
            </a:r>
            <a:r>
              <a:rPr lang="ko-KR" altLang="en-US" sz="2000" b="1" dirty="0">
                <a:latin typeface="+mn-ea"/>
                <a:ea typeface="+mn-ea"/>
              </a:rPr>
              <a:t> 테이블 맨 마지막에 추가되므로 자신이 원하는 위치에 만들어 넣을 수 </a:t>
            </a:r>
            <a:r>
              <a:rPr lang="ko-KR" altLang="en-US" sz="2000" b="1" dirty="0" smtClean="0">
                <a:latin typeface="+mn-ea"/>
                <a:ea typeface="+mn-ea"/>
              </a:rPr>
              <a:t>없음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latin typeface="+mn-ea"/>
                <a:ea typeface="+mn-ea"/>
              </a:rPr>
              <a:t>또한 이미 이전에 추가해 놓은 </a:t>
            </a:r>
            <a:r>
              <a:rPr lang="ko-KR" altLang="en-US" sz="2000" b="1" dirty="0" err="1">
                <a:latin typeface="+mn-ea"/>
                <a:ea typeface="+mn-ea"/>
              </a:rPr>
              <a:t>로우가</a:t>
            </a:r>
            <a:r>
              <a:rPr lang="ko-KR" altLang="en-US" sz="2000" b="1" dirty="0">
                <a:latin typeface="+mn-ea"/>
                <a:ea typeface="+mn-ea"/>
              </a:rPr>
              <a:t> 존재한다면 그 </a:t>
            </a:r>
            <a:r>
              <a:rPr lang="ko-KR" altLang="en-US" sz="2000" b="1" dirty="0" err="1">
                <a:latin typeface="+mn-ea"/>
                <a:ea typeface="+mn-ea"/>
              </a:rPr>
              <a:t>로우에도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ko-KR" altLang="en-US" sz="2000" b="1" dirty="0" err="1">
                <a:latin typeface="+mn-ea"/>
                <a:ea typeface="+mn-ea"/>
              </a:rPr>
              <a:t>컬럼이</a:t>
            </a:r>
            <a:r>
              <a:rPr lang="ko-KR" altLang="en-US" sz="2000" b="1" dirty="0">
                <a:latin typeface="+mn-ea"/>
                <a:ea typeface="+mn-ea"/>
              </a:rPr>
              <a:t> 추가되지만</a:t>
            </a:r>
            <a:r>
              <a:rPr lang="en-US" altLang="ko-KR" sz="2000" b="1" dirty="0">
                <a:latin typeface="+mn-ea"/>
                <a:ea typeface="+mn-ea"/>
              </a:rPr>
              <a:t>, </a:t>
            </a:r>
            <a:r>
              <a:rPr lang="ko-KR" altLang="en-US" sz="2000" b="1" dirty="0" err="1">
                <a:latin typeface="+mn-ea"/>
                <a:ea typeface="+mn-ea"/>
              </a:rPr>
              <a:t>컬럼</a:t>
            </a:r>
            <a:r>
              <a:rPr lang="ko-KR" altLang="en-US" sz="2000" b="1" dirty="0">
                <a:latin typeface="+mn-ea"/>
                <a:ea typeface="+mn-ea"/>
              </a:rPr>
              <a:t> 값은 </a:t>
            </a:r>
            <a:r>
              <a:rPr lang="en-US" altLang="ko-KR" sz="2000" b="1" dirty="0">
                <a:latin typeface="+mn-ea"/>
                <a:ea typeface="+mn-ea"/>
              </a:rPr>
              <a:t>NULL </a:t>
            </a:r>
            <a:r>
              <a:rPr lang="ko-KR" altLang="en-US" sz="2000" b="1" dirty="0">
                <a:latin typeface="+mn-ea"/>
                <a:ea typeface="+mn-ea"/>
              </a:rPr>
              <a:t>값으로 </a:t>
            </a:r>
            <a:r>
              <a:rPr lang="ko-KR" altLang="en-US" sz="2000" b="1" dirty="0" smtClean="0">
                <a:latin typeface="+mn-ea"/>
                <a:ea typeface="+mn-ea"/>
              </a:rPr>
              <a:t>입력됨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latin typeface="+mn-ea"/>
                <a:ea typeface="+mn-ea"/>
              </a:rPr>
              <a:t>EMP01 </a:t>
            </a:r>
            <a:r>
              <a:rPr lang="ko-KR" altLang="en-US" sz="2000" b="1" dirty="0">
                <a:latin typeface="+mn-ea"/>
                <a:ea typeface="+mn-ea"/>
              </a:rPr>
              <a:t>테이블에 문자 타입의 직급</a:t>
            </a:r>
            <a:r>
              <a:rPr lang="en-US" altLang="ko-KR" sz="2000" b="1" dirty="0">
                <a:latin typeface="+mn-ea"/>
                <a:ea typeface="+mn-ea"/>
              </a:rPr>
              <a:t>(JOB) </a:t>
            </a:r>
            <a:r>
              <a:rPr lang="ko-KR" altLang="en-US" sz="2000" b="1" dirty="0">
                <a:latin typeface="+mn-ea"/>
                <a:ea typeface="+mn-ea"/>
              </a:rPr>
              <a:t>칼럼을 </a:t>
            </a:r>
            <a:r>
              <a:rPr lang="ko-KR" altLang="en-US" sz="2000" b="1" dirty="0" smtClean="0">
                <a:latin typeface="+mn-ea"/>
                <a:ea typeface="+mn-ea"/>
              </a:rPr>
              <a:t>추가함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27087" y="139032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8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DDL</a:t>
            </a:r>
            <a:endParaRPr lang="ko-KR" altLang="en-US" sz="1400" b="1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315207"/>
              </p:ext>
            </p:extLst>
          </p:nvPr>
        </p:nvGraphicFramePr>
        <p:xfrm>
          <a:off x="638001" y="3284984"/>
          <a:ext cx="8632304" cy="792088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ALTER TABLE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table_name</a:t>
                      </a:r>
                      <a:endParaRPr 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 (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column_name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data_type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expr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…);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044343"/>
              </p:ext>
            </p:extLst>
          </p:nvPr>
        </p:nvGraphicFramePr>
        <p:xfrm>
          <a:off x="633673" y="5085184"/>
          <a:ext cx="8632304" cy="792088"/>
        </p:xfrm>
        <a:graphic>
          <a:graphicData uri="http://schemas.openxmlformats.org/drawingml/2006/table">
            <a:tbl>
              <a:tblPr/>
              <a:tblGrid>
                <a:gridCol w="8632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ALTER TABLE EMP01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ADD(JOB VARCHAR2(9)); </a:t>
                      </a: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201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3608</TotalTime>
  <Words>833</Words>
  <Application>Microsoft Office PowerPoint</Application>
  <PresentationFormat>사용자 지정</PresentationFormat>
  <Paragraphs>170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Helvetica75</vt:lpstr>
      <vt:lpstr>HY견고딕</vt:lpstr>
      <vt:lpstr>굴림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juhong</dc:creator>
  <cp:lastModifiedBy>DATA_LAB4</cp:lastModifiedBy>
  <cp:revision>358</cp:revision>
  <cp:lastPrinted>2016-04-03T23:53:51Z</cp:lastPrinted>
  <dcterms:created xsi:type="dcterms:W3CDTF">2010-01-22T01:09:25Z</dcterms:created>
  <dcterms:modified xsi:type="dcterms:W3CDTF">2023-03-30T00:57:44Z</dcterms:modified>
</cp:coreProperties>
</file>