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2" r:id="rId16"/>
    <p:sldId id="280" r:id="rId17"/>
    <p:sldId id="281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</p:sldIdLst>
  <p:sldSz cx="9899650" cy="6858000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570">
          <p15:clr>
            <a:srgbClr val="A4A3A4"/>
          </p15:clr>
        </p15:guide>
        <p15:guide id="5" orient="horz" pos="1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26" d="100"/>
          <a:sy n="126" d="100"/>
        </p:scale>
        <p:origin x="900" y="114"/>
      </p:cViewPr>
      <p:guideLst>
        <p:guide orient="horz" pos="2160"/>
        <p:guide pos="3118"/>
        <p:guide orient="horz" pos="3974"/>
        <p:guide orient="horz" pos="1570"/>
        <p:guide orient="horz"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데이터베이스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실습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</a:t>
            </a:r>
            <a:r>
              <a:rPr lang="en-US" altLang="ko-KR" sz="2400" dirty="0">
                <a:solidFill>
                  <a:schemeClr val="tx2"/>
                </a:solidFill>
                <a:latin typeface="+mn-ea"/>
                <a:ea typeface="+mn-ea"/>
              </a:rPr>
              <a:t>9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테이블의 내용 추가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수정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,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 삭제하는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DML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1.6 </a:t>
            </a:r>
            <a:r>
              <a:rPr lang="ko-KR" altLang="en-US" sz="2400" dirty="0"/>
              <a:t>명시적으로 </a:t>
            </a:r>
            <a:r>
              <a:rPr lang="en-US" altLang="ko-KR" sz="2400" dirty="0"/>
              <a:t>NULL </a:t>
            </a:r>
            <a:r>
              <a:rPr lang="ko-KR" altLang="en-US" sz="2400" dirty="0"/>
              <a:t>값의 삽입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컬럼명을</a:t>
            </a:r>
            <a:r>
              <a:rPr lang="ko-KR" altLang="en-US" sz="2000" b="1" dirty="0">
                <a:latin typeface="+mn-ea"/>
                <a:ea typeface="+mn-ea"/>
              </a:rPr>
              <a:t> 명시적으로 기술하지 않으면 테이블이 갖고 있는 모든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값을 지정해야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지역명이</a:t>
            </a:r>
            <a:r>
              <a:rPr lang="ko-KR" altLang="en-US" sz="2000" b="1" dirty="0">
                <a:latin typeface="+mn-ea"/>
                <a:ea typeface="+mn-ea"/>
              </a:rPr>
              <a:t> 결정되어 지지 않았더라도 반드시 값을 </a:t>
            </a:r>
            <a:r>
              <a:rPr lang="en-US" altLang="ko-KR" sz="2000" b="1" dirty="0">
                <a:latin typeface="+mn-ea"/>
                <a:ea typeface="+mn-ea"/>
              </a:rPr>
              <a:t>3</a:t>
            </a:r>
            <a:r>
              <a:rPr lang="ko-KR" altLang="en-US" sz="2000" b="1" dirty="0">
                <a:latin typeface="+mn-ea"/>
                <a:ea typeface="+mn-ea"/>
              </a:rPr>
              <a:t>개 지정해야 하기 때문에 </a:t>
            </a:r>
            <a:r>
              <a:rPr lang="ko-KR" altLang="en-US" sz="2000" b="1" dirty="0" smtClean="0">
                <a:latin typeface="+mn-ea"/>
                <a:ea typeface="+mn-ea"/>
              </a:rPr>
              <a:t>  명시적으로 </a:t>
            </a:r>
            <a:r>
              <a:rPr lang="en-US" altLang="ko-KR" sz="2000" b="1" dirty="0">
                <a:latin typeface="+mn-ea"/>
                <a:ea typeface="+mn-ea"/>
              </a:rPr>
              <a:t>VALUES </a:t>
            </a:r>
            <a:r>
              <a:rPr lang="ko-KR" altLang="en-US" sz="2000" b="1" dirty="0">
                <a:latin typeface="+mn-ea"/>
                <a:ea typeface="+mn-ea"/>
              </a:rPr>
              <a:t>리스트에서 </a:t>
            </a:r>
            <a:r>
              <a:rPr lang="ko-KR" altLang="en-US" sz="2000" b="1" dirty="0" err="1">
                <a:latin typeface="+mn-ea"/>
                <a:ea typeface="+mn-ea"/>
              </a:rPr>
              <a:t>지역명에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NULL</a:t>
            </a:r>
            <a:r>
              <a:rPr lang="ko-KR" altLang="en-US" sz="2000" b="1" dirty="0">
                <a:latin typeface="+mn-ea"/>
                <a:ea typeface="+mn-ea"/>
              </a:rPr>
              <a:t>을 입력해야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04704"/>
              </p:ext>
            </p:extLst>
          </p:nvPr>
        </p:nvGraphicFramePr>
        <p:xfrm>
          <a:off x="633673" y="1988840"/>
          <a:ext cx="8632304" cy="1152649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64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INTO DEPT01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 (40, 'OPERATIONS', NULL);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0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1.6 </a:t>
            </a:r>
            <a:r>
              <a:rPr lang="ko-KR" altLang="en-US" sz="2400" dirty="0"/>
              <a:t>명시적으로 </a:t>
            </a:r>
            <a:r>
              <a:rPr lang="en-US" altLang="ko-KR" sz="2400" dirty="0"/>
              <a:t>NULL </a:t>
            </a:r>
            <a:r>
              <a:rPr lang="ko-KR" altLang="en-US" sz="2400" dirty="0"/>
              <a:t>값의 삽입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값을 갖는 칼럼을 추가하기 위해서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대신 </a:t>
            </a:r>
            <a:r>
              <a:rPr lang="en-US" altLang="ko-KR" sz="2000" b="1" dirty="0">
                <a:latin typeface="+mn-ea"/>
                <a:ea typeface="+mn-ea"/>
              </a:rPr>
              <a:t>''</a:t>
            </a:r>
            <a:r>
              <a:rPr lang="ko-KR" altLang="en-US" sz="2000" b="1" dirty="0">
                <a:latin typeface="+mn-ea"/>
                <a:ea typeface="+mn-ea"/>
              </a:rPr>
              <a:t>를 사용할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이번에는 </a:t>
            </a:r>
            <a:r>
              <a:rPr lang="ko-KR" altLang="en-US" sz="2000" b="1" dirty="0" err="1">
                <a:latin typeface="+mn-ea"/>
                <a:ea typeface="+mn-ea"/>
              </a:rPr>
              <a:t>지역명이</a:t>
            </a:r>
            <a:r>
              <a:rPr lang="ko-KR" altLang="en-US" sz="2000" b="1" dirty="0">
                <a:latin typeface="+mn-ea"/>
                <a:ea typeface="+mn-ea"/>
              </a:rPr>
              <a:t> 아닌 부서명이 결정되지 않아 부서명에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값을 입력한 </a:t>
            </a:r>
            <a:r>
              <a:rPr lang="ko-KR" altLang="en-US" sz="2000" b="1" dirty="0" smtClean="0">
                <a:latin typeface="+mn-ea"/>
                <a:ea typeface="+mn-ea"/>
              </a:rPr>
              <a:t>예임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08687"/>
              </p:ext>
            </p:extLst>
          </p:nvPr>
        </p:nvGraphicFramePr>
        <p:xfrm>
          <a:off x="633673" y="2420367"/>
          <a:ext cx="8632304" cy="1152649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64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INTO DEPT01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 (50, '', 'CHICAGO');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6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1.7 </a:t>
            </a:r>
            <a:r>
              <a:rPr lang="ko-KR" altLang="en-US" sz="2400" dirty="0"/>
              <a:t>서브 쿼리로 데이터 삽입하기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INSERT INTO </a:t>
            </a:r>
            <a:r>
              <a:rPr lang="ko-KR" altLang="en-US" sz="2000" b="1" dirty="0">
                <a:latin typeface="+mn-ea"/>
                <a:ea typeface="+mn-ea"/>
              </a:rPr>
              <a:t>다음에 </a:t>
            </a:r>
            <a:r>
              <a:rPr lang="en-US" altLang="ko-KR" sz="2000" b="1" dirty="0">
                <a:latin typeface="+mn-ea"/>
                <a:ea typeface="+mn-ea"/>
              </a:rPr>
              <a:t>VALUES </a:t>
            </a:r>
            <a:r>
              <a:rPr lang="ko-KR" altLang="en-US" sz="2000" b="1" dirty="0">
                <a:latin typeface="+mn-ea"/>
                <a:ea typeface="+mn-ea"/>
              </a:rPr>
              <a:t>절을 사용하는 대신에 서브 쿼리를 사용할 수 </a:t>
            </a:r>
            <a:r>
              <a:rPr lang="ko-KR" altLang="en-US" sz="2000" b="1" dirty="0" smtClean="0">
                <a:latin typeface="+mn-ea"/>
                <a:ea typeface="+mn-ea"/>
              </a:rPr>
              <a:t> 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이렇게 하면 기존의 테이블에 있던 여러 행을 복사해서 다른 테이블에 삽입할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 때 주의할 점은 </a:t>
            </a:r>
            <a:r>
              <a:rPr lang="en-US" altLang="ko-KR" sz="2000" b="1" dirty="0">
                <a:latin typeface="+mn-ea"/>
                <a:ea typeface="+mn-ea"/>
              </a:rPr>
              <a:t>INSERT </a:t>
            </a:r>
            <a:r>
              <a:rPr lang="ko-KR" altLang="en-US" sz="2000" b="1" dirty="0">
                <a:latin typeface="+mn-ea"/>
                <a:ea typeface="+mn-ea"/>
              </a:rPr>
              <a:t>명령문에서 지정한 </a:t>
            </a:r>
            <a:r>
              <a:rPr lang="ko-KR" altLang="en-US" sz="2000" b="1" dirty="0" err="1">
                <a:latin typeface="+mn-ea"/>
                <a:ea typeface="+mn-ea"/>
              </a:rPr>
              <a:t>컬럼의</a:t>
            </a:r>
            <a:r>
              <a:rPr lang="ko-KR" altLang="en-US" sz="2000" b="1" dirty="0">
                <a:latin typeface="+mn-ea"/>
                <a:ea typeface="+mn-ea"/>
              </a:rPr>
              <a:t> 개수나 데이터 타입이 </a:t>
            </a:r>
            <a:r>
              <a:rPr lang="ko-KR" altLang="en-US" sz="2000" b="1" dirty="0" smtClean="0">
                <a:latin typeface="+mn-ea"/>
                <a:ea typeface="+mn-ea"/>
              </a:rPr>
              <a:t> 서브 </a:t>
            </a:r>
            <a:r>
              <a:rPr lang="ko-KR" altLang="en-US" sz="2000" b="1" dirty="0">
                <a:latin typeface="+mn-ea"/>
                <a:ea typeface="+mn-ea"/>
              </a:rPr>
              <a:t>쿼리를 수행한 결과와 동일해야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65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1.7 </a:t>
            </a:r>
            <a:r>
              <a:rPr lang="ko-KR" altLang="en-US" sz="2400" dirty="0" smtClean="0"/>
              <a:t>서브 쿼리로 데이터 삽입하기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서브 쿼리로 데이터 삽입하기 위해서 우선 테이블을 생성하되 데이터는 복사하지 않고 빈 테이블만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테이블 구조만을 복사해서 내용을 갖지 않는 테이블에 서브 쿼리로 </a:t>
            </a:r>
            <a:r>
              <a:rPr lang="ko-KR" altLang="en-US" sz="2000" b="1" dirty="0" err="1" smtClean="0">
                <a:latin typeface="+mn-ea"/>
                <a:ea typeface="+mn-ea"/>
              </a:rPr>
              <a:t>로우를</a:t>
            </a:r>
            <a:r>
              <a:rPr lang="ko-KR" altLang="en-US" sz="2000" b="1" dirty="0" smtClean="0">
                <a:latin typeface="+mn-ea"/>
                <a:ea typeface="+mn-ea"/>
              </a:rPr>
              <a:t>    입력함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64972"/>
              </p:ext>
            </p:extLst>
          </p:nvPr>
        </p:nvGraphicFramePr>
        <p:xfrm>
          <a:off x="633673" y="1916050"/>
          <a:ext cx="8632304" cy="1152649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64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DEPT02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DEPT WHERE 1=0;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49108"/>
              </p:ext>
            </p:extLst>
          </p:nvPr>
        </p:nvGraphicFramePr>
        <p:xfrm>
          <a:off x="629345" y="4076551"/>
          <a:ext cx="8632304" cy="1152649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64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INTO DEPT02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DEPT;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7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다중 테이블에 다중 행 입력하기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INSERT ALL</a:t>
            </a:r>
            <a:r>
              <a:rPr lang="ko-KR" altLang="en-US" sz="2000" b="1" dirty="0">
                <a:latin typeface="+mn-ea"/>
                <a:ea typeface="+mn-ea"/>
              </a:rPr>
              <a:t>문을 사용하면 서브 쿼리의 결과를 조건 없이 여러 테이블에 동시에 입력할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사원번호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사원명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입사일자로 구성된 </a:t>
            </a:r>
            <a:r>
              <a:rPr lang="en-US" altLang="ko-KR" sz="2000" b="1" dirty="0">
                <a:latin typeface="+mn-ea"/>
                <a:ea typeface="+mn-ea"/>
              </a:rPr>
              <a:t>EMP_HIR </a:t>
            </a:r>
            <a:r>
              <a:rPr lang="ko-KR" altLang="en-US" sz="2000" b="1" dirty="0">
                <a:latin typeface="+mn-ea"/>
                <a:ea typeface="+mn-ea"/>
              </a:rPr>
              <a:t>테이블과 사원번호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사원명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해당관리자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상관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  <a:r>
              <a:rPr lang="ko-KR" altLang="en-US" sz="2000" b="1" dirty="0" smtClean="0">
                <a:latin typeface="+mn-ea"/>
                <a:ea typeface="+mn-ea"/>
              </a:rPr>
              <a:t>로 </a:t>
            </a:r>
            <a:r>
              <a:rPr lang="ko-KR" altLang="en-US" sz="2000" b="1" dirty="0">
                <a:latin typeface="+mn-ea"/>
                <a:ea typeface="+mn-ea"/>
              </a:rPr>
              <a:t>구성된 </a:t>
            </a:r>
            <a:r>
              <a:rPr lang="en-US" altLang="ko-KR" sz="2000" b="1" dirty="0">
                <a:latin typeface="+mn-ea"/>
                <a:ea typeface="+mn-ea"/>
              </a:rPr>
              <a:t>EMP_MGR </a:t>
            </a:r>
            <a:r>
              <a:rPr lang="ko-KR" altLang="en-US" sz="2000" b="1" dirty="0">
                <a:latin typeface="+mn-ea"/>
                <a:ea typeface="+mn-ea"/>
              </a:rPr>
              <a:t>테이블이 빈 테이블로 </a:t>
            </a:r>
            <a:r>
              <a:rPr lang="ko-KR" altLang="en-US" sz="2000" b="1" dirty="0" smtClean="0">
                <a:latin typeface="+mn-ea"/>
                <a:ea typeface="+mn-ea"/>
              </a:rPr>
              <a:t>존재한다 가정함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테이블</a:t>
            </a:r>
            <a:r>
              <a:rPr lang="en-US" altLang="ko-KR" sz="2000" b="1" dirty="0">
                <a:latin typeface="+mn-ea"/>
                <a:ea typeface="+mn-ea"/>
              </a:rPr>
              <a:t>(EMP)</a:t>
            </a:r>
            <a:r>
              <a:rPr lang="ko-KR" altLang="en-US" sz="2000" b="1" dirty="0">
                <a:latin typeface="+mn-ea"/>
                <a:ea typeface="+mn-ea"/>
              </a:rPr>
              <a:t>에서 부서 번호가 </a:t>
            </a:r>
            <a:r>
              <a:rPr lang="en-US" altLang="ko-KR" sz="2000" b="1" dirty="0">
                <a:latin typeface="+mn-ea"/>
                <a:ea typeface="+mn-ea"/>
              </a:rPr>
              <a:t>20</a:t>
            </a:r>
            <a:r>
              <a:rPr lang="ko-KR" altLang="en-US" sz="2000" b="1" dirty="0">
                <a:latin typeface="+mn-ea"/>
                <a:ea typeface="+mn-ea"/>
              </a:rPr>
              <a:t>인 사원들을 검색하여 </a:t>
            </a:r>
            <a:r>
              <a:rPr lang="ko-KR" altLang="en-US" sz="2000" b="1" dirty="0" smtClean="0">
                <a:latin typeface="+mn-ea"/>
                <a:ea typeface="+mn-ea"/>
              </a:rPr>
              <a:t>               </a:t>
            </a:r>
            <a:r>
              <a:rPr lang="en-US" altLang="ko-KR" sz="2000" b="1" dirty="0" smtClean="0">
                <a:latin typeface="+mn-ea"/>
                <a:ea typeface="+mn-ea"/>
              </a:rPr>
              <a:t>EMP_HIR </a:t>
            </a:r>
            <a:r>
              <a:rPr lang="ko-KR" altLang="en-US" sz="2000" b="1" dirty="0">
                <a:latin typeface="+mn-ea"/>
                <a:ea typeface="+mn-ea"/>
              </a:rPr>
              <a:t>테이블에는 사원 번호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사원 명</a:t>
            </a:r>
            <a:r>
              <a:rPr lang="en-US" altLang="ko-KR" sz="2000" b="1">
                <a:latin typeface="+mn-ea"/>
                <a:ea typeface="+mn-ea"/>
              </a:rPr>
              <a:t>, </a:t>
            </a:r>
            <a:r>
              <a:rPr lang="ko-KR" altLang="en-US" sz="2000" b="1" smtClean="0">
                <a:latin typeface="+mn-ea"/>
                <a:ea typeface="+mn-ea"/>
              </a:rPr>
              <a:t>입사일자를                            </a:t>
            </a:r>
            <a:r>
              <a:rPr lang="en-US" altLang="ko-KR" sz="2000" b="1" dirty="0" smtClean="0">
                <a:latin typeface="+mn-ea"/>
                <a:ea typeface="+mn-ea"/>
              </a:rPr>
              <a:t>EMP_MGR </a:t>
            </a:r>
            <a:r>
              <a:rPr lang="ko-KR" altLang="en-US" sz="2000" b="1" dirty="0">
                <a:latin typeface="+mn-ea"/>
                <a:ea typeface="+mn-ea"/>
              </a:rPr>
              <a:t>테이블에는 사원 번호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사원 명</a:t>
            </a:r>
            <a:r>
              <a:rPr lang="en-US" altLang="ko-KR" sz="2000" b="1" dirty="0" smtClean="0">
                <a:latin typeface="+mn-ea"/>
                <a:ea typeface="+mn-ea"/>
              </a:rPr>
              <a:t>,  </a:t>
            </a:r>
            <a:r>
              <a:rPr lang="ko-KR" altLang="en-US" sz="2000" b="1" dirty="0">
                <a:latin typeface="+mn-ea"/>
                <a:ea typeface="+mn-ea"/>
              </a:rPr>
              <a:t>해당관리자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상관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를 입력하려면 </a:t>
            </a:r>
            <a:r>
              <a:rPr lang="ko-KR" altLang="en-US" sz="2000" b="1" dirty="0" smtClean="0">
                <a:latin typeface="+mn-ea"/>
                <a:ea typeface="+mn-ea"/>
              </a:rPr>
              <a:t>       어떻게 </a:t>
            </a:r>
            <a:r>
              <a:rPr lang="ko-KR" altLang="en-US" sz="2000" b="1" dirty="0">
                <a:latin typeface="+mn-ea"/>
                <a:ea typeface="+mn-ea"/>
              </a:rPr>
              <a:t>해야 할까요</a:t>
            </a:r>
            <a:r>
              <a:rPr lang="en-US" altLang="ko-KR" sz="2000" b="1" dirty="0">
                <a:latin typeface="+mn-ea"/>
                <a:ea typeface="+mn-ea"/>
              </a:rPr>
              <a:t>?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INSERT ALL </a:t>
            </a:r>
            <a:r>
              <a:rPr lang="ko-KR" altLang="en-US" sz="2000" b="1" dirty="0">
                <a:latin typeface="+mn-ea"/>
                <a:ea typeface="+mn-ea"/>
              </a:rPr>
              <a:t>명령문을 사용하면 두 번의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수행하지 않고도 </a:t>
            </a:r>
            <a:r>
              <a:rPr lang="ko-KR" altLang="en-US" sz="2000" b="1" dirty="0" smtClean="0">
                <a:latin typeface="+mn-ea"/>
                <a:ea typeface="+mn-ea"/>
              </a:rPr>
              <a:t>하나의    </a:t>
            </a:r>
            <a:r>
              <a:rPr lang="ko-KR" altLang="en-US" sz="2000" b="1" dirty="0" err="1">
                <a:latin typeface="+mn-ea"/>
                <a:ea typeface="+mn-ea"/>
              </a:rPr>
              <a:t>쿼리문으로</a:t>
            </a:r>
            <a:r>
              <a:rPr lang="ko-KR" altLang="en-US" sz="2000" b="1" dirty="0">
                <a:latin typeface="+mn-ea"/>
                <a:ea typeface="+mn-ea"/>
              </a:rPr>
              <a:t> 두 개의 테이블에 원하는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값을 삽입할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62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730477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2.1 </a:t>
            </a:r>
            <a:r>
              <a:rPr lang="ko-KR" altLang="en-US" sz="2400" dirty="0" smtClean="0"/>
              <a:t>다중 </a:t>
            </a:r>
            <a:r>
              <a:rPr lang="ko-KR" altLang="en-US" sz="2400" dirty="0"/>
              <a:t>테이블에 다중 행 </a:t>
            </a:r>
            <a:r>
              <a:rPr lang="ko-KR" altLang="en-US" sz="2400" dirty="0" smtClean="0"/>
              <a:t>입력하기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실습에 사용할 </a:t>
            </a:r>
            <a:r>
              <a:rPr lang="ko-KR" altLang="en-US" sz="2000" b="1" dirty="0" smtClean="0">
                <a:latin typeface="+mn-ea"/>
                <a:ea typeface="+mn-ea"/>
              </a:rPr>
              <a:t>테이블을 서브 쿼리로 데이터 삽입하기 위해서 우선 테이블을 생성하되 데이터는 복사하지 않고 빈 테이블만 생성함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73314"/>
              </p:ext>
            </p:extLst>
          </p:nvPr>
        </p:nvGraphicFramePr>
        <p:xfrm>
          <a:off x="633673" y="1916050"/>
          <a:ext cx="8632304" cy="41506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9054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EMP_HIR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EMPNO, ENAME, HIREDATE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EMP WHERE 1=0;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EMP_MGR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EMPNO, ENAME, MGR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EMP WHERE 1=0;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EMP_HIR01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EMPNO, ENAME, HIREDATE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EMP WHERE 1=0;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EMP_SAL01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EMPNO, ENAME, SAL FROM EMP WHERE 1=0;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9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/>
              <a:t>다중 테이블에 다중 행 </a:t>
            </a:r>
            <a:r>
              <a:rPr lang="ko-KR" altLang="en-US" sz="2400" dirty="0" smtClean="0"/>
              <a:t>입력하기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INSERT ALL </a:t>
            </a:r>
            <a:r>
              <a:rPr lang="ko-KR" altLang="en-US" sz="2000" b="1" dirty="0">
                <a:latin typeface="+mn-ea"/>
                <a:ea typeface="+mn-ea"/>
              </a:rPr>
              <a:t>명령문은 서브 쿼리의 결과 집합을 조건 없이 여러 테이블에 </a:t>
            </a:r>
            <a:r>
              <a:rPr lang="ko-KR" altLang="en-US" sz="2000" b="1" dirty="0" smtClean="0">
                <a:latin typeface="+mn-ea"/>
                <a:ea typeface="+mn-ea"/>
              </a:rPr>
              <a:t>     동시에 </a:t>
            </a:r>
            <a:r>
              <a:rPr lang="ko-KR" altLang="en-US" sz="2000" b="1" dirty="0">
                <a:latin typeface="+mn-ea"/>
                <a:ea typeface="+mn-ea"/>
              </a:rPr>
              <a:t>입력하기 위한 </a:t>
            </a:r>
            <a:r>
              <a:rPr lang="ko-KR" altLang="en-US" sz="2000" b="1" dirty="0" smtClean="0">
                <a:latin typeface="+mn-ea"/>
                <a:ea typeface="+mn-ea"/>
              </a:rPr>
              <a:t>명령문임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이때 주의할 점은 서브 쿼리의 </a:t>
            </a:r>
            <a:r>
              <a:rPr lang="ko-KR" altLang="en-US" sz="2000" b="1" dirty="0" err="1">
                <a:latin typeface="+mn-ea"/>
                <a:ea typeface="+mn-ea"/>
              </a:rPr>
              <a:t>컬럼명과</a:t>
            </a:r>
            <a:r>
              <a:rPr lang="ko-KR" altLang="en-US" sz="2000" b="1" dirty="0">
                <a:latin typeface="+mn-ea"/>
                <a:ea typeface="+mn-ea"/>
              </a:rPr>
              <a:t> 데이터가 입력되는 테이블의 </a:t>
            </a:r>
            <a:r>
              <a:rPr lang="ko-KR" altLang="en-US" sz="2000" b="1" dirty="0" err="1">
                <a:latin typeface="+mn-ea"/>
                <a:ea typeface="+mn-ea"/>
              </a:rPr>
              <a:t>컬럼명이</a:t>
            </a:r>
            <a:r>
              <a:rPr lang="ko-KR" altLang="en-US" sz="2000" b="1" dirty="0">
                <a:latin typeface="+mn-ea"/>
                <a:ea typeface="+mn-ea"/>
              </a:rPr>
              <a:t> 동일해야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38748"/>
              </p:ext>
            </p:extLst>
          </p:nvPr>
        </p:nvGraphicFramePr>
        <p:xfrm>
          <a:off x="633673" y="2924423"/>
          <a:ext cx="8632304" cy="2736825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68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ALL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INTO EMP_HIR VALUES(EMPNO, ENAME, HIREDATE)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INTO EMP_MGR VALUES(EMPNO, ENAME, MGR)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EMPNO, ENAME, HIREDATE, MGR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DEPTNO=20;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6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2.1 </a:t>
            </a:r>
            <a:r>
              <a:rPr lang="ko-KR" altLang="en-US" sz="2400" dirty="0" smtClean="0"/>
              <a:t>조건</a:t>
            </a:r>
            <a:r>
              <a:rPr lang="en-US" altLang="ko-KR" sz="2400" dirty="0"/>
              <a:t>(WHEN)</a:t>
            </a:r>
            <a:r>
              <a:rPr lang="ko-KR" altLang="en-US" sz="2400" dirty="0"/>
              <a:t>에 의해 다중 테이블에 다중 행 입력하기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INSERT ALL </a:t>
            </a:r>
            <a:r>
              <a:rPr lang="ko-KR" altLang="en-US" sz="2000" b="1" dirty="0">
                <a:latin typeface="+mn-ea"/>
                <a:ea typeface="+mn-ea"/>
              </a:rPr>
              <a:t>명령문에 </a:t>
            </a:r>
            <a:r>
              <a:rPr lang="en-US" altLang="ko-KR" sz="2000" b="1" dirty="0">
                <a:latin typeface="+mn-ea"/>
                <a:ea typeface="+mn-ea"/>
              </a:rPr>
              <a:t>WHEN </a:t>
            </a:r>
            <a:r>
              <a:rPr lang="ko-KR" altLang="en-US" sz="2000" b="1" dirty="0">
                <a:latin typeface="+mn-ea"/>
                <a:ea typeface="+mn-ea"/>
              </a:rPr>
              <a:t>절을 추가해서 조건을 제시하여 조건에 맞는 </a:t>
            </a:r>
            <a:r>
              <a:rPr lang="ko-KR" altLang="en-US" sz="2000" b="1" dirty="0" smtClean="0">
                <a:latin typeface="+mn-ea"/>
                <a:ea typeface="+mn-ea"/>
              </a:rPr>
              <a:t>  행만 </a:t>
            </a:r>
            <a:r>
              <a:rPr lang="ko-KR" altLang="en-US" sz="2000" b="1" dirty="0">
                <a:latin typeface="+mn-ea"/>
                <a:ea typeface="+mn-ea"/>
              </a:rPr>
              <a:t>추출하여 테이블에 </a:t>
            </a:r>
            <a:r>
              <a:rPr lang="ko-KR" altLang="en-US" sz="2000" b="1" dirty="0" smtClean="0">
                <a:latin typeface="+mn-ea"/>
                <a:ea typeface="+mn-ea"/>
              </a:rPr>
              <a:t>추가함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EMP_HIR01 </a:t>
            </a:r>
            <a:r>
              <a:rPr lang="ko-KR" altLang="en-US" sz="2000" b="1" dirty="0">
                <a:latin typeface="+mn-ea"/>
                <a:ea typeface="+mn-ea"/>
              </a:rPr>
              <a:t>테이블에는 </a:t>
            </a:r>
            <a:r>
              <a:rPr lang="en-US" altLang="ko-KR" sz="2000" b="1" dirty="0">
                <a:latin typeface="+mn-ea"/>
                <a:ea typeface="+mn-ea"/>
              </a:rPr>
              <a:t>1982 </a:t>
            </a:r>
            <a:r>
              <a:rPr lang="ko-KR" altLang="en-US" sz="2000" b="1" dirty="0">
                <a:latin typeface="+mn-ea"/>
                <a:ea typeface="+mn-ea"/>
              </a:rPr>
              <a:t>년 </a:t>
            </a:r>
            <a:r>
              <a:rPr lang="en-US" altLang="ko-KR" sz="2000" b="1" dirty="0">
                <a:latin typeface="+mn-ea"/>
                <a:ea typeface="+mn-ea"/>
              </a:rPr>
              <a:t>01 </a:t>
            </a:r>
            <a:r>
              <a:rPr lang="ko-KR" altLang="en-US" sz="2000" b="1" dirty="0" smtClean="0">
                <a:latin typeface="+mn-ea"/>
                <a:ea typeface="+mn-ea"/>
              </a:rPr>
              <a:t>월 </a:t>
            </a:r>
            <a:r>
              <a:rPr lang="en-US" altLang="ko-KR" sz="2000" b="1" dirty="0" smtClean="0">
                <a:latin typeface="+mn-ea"/>
                <a:ea typeface="+mn-ea"/>
              </a:rPr>
              <a:t>01 </a:t>
            </a:r>
            <a:r>
              <a:rPr lang="ko-KR" altLang="en-US" sz="2000" b="1" dirty="0">
                <a:latin typeface="+mn-ea"/>
                <a:ea typeface="+mn-ea"/>
              </a:rPr>
              <a:t>일 이후에 </a:t>
            </a:r>
            <a:r>
              <a:rPr lang="ko-KR" altLang="en-US" sz="2000" b="1" dirty="0" smtClean="0">
                <a:latin typeface="+mn-ea"/>
                <a:ea typeface="+mn-ea"/>
              </a:rPr>
              <a:t>입사한                     </a:t>
            </a:r>
            <a:r>
              <a:rPr lang="ko-KR" altLang="en-US" sz="2000" b="1" dirty="0">
                <a:latin typeface="+mn-ea"/>
                <a:ea typeface="+mn-ea"/>
              </a:rPr>
              <a:t>사원들의 번호</a:t>
            </a:r>
            <a:r>
              <a:rPr lang="en-US" altLang="ko-KR" sz="2000" b="1" dirty="0" smtClean="0">
                <a:latin typeface="+mn-ea"/>
                <a:ea typeface="+mn-ea"/>
              </a:rPr>
              <a:t>, </a:t>
            </a:r>
            <a:r>
              <a:rPr lang="ko-KR" altLang="en-US" sz="2000" b="1" dirty="0" smtClean="0">
                <a:latin typeface="+mn-ea"/>
                <a:ea typeface="+mn-ea"/>
              </a:rPr>
              <a:t>사원 </a:t>
            </a:r>
            <a:r>
              <a:rPr lang="ko-KR" altLang="en-US" sz="2000" b="1" dirty="0">
                <a:latin typeface="+mn-ea"/>
                <a:ea typeface="+mn-ea"/>
              </a:rPr>
              <a:t>명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입사일을 </a:t>
            </a:r>
            <a:r>
              <a:rPr lang="ko-KR" altLang="en-US" sz="2000" b="1" dirty="0" smtClean="0">
                <a:latin typeface="+mn-ea"/>
                <a:ea typeface="+mn-ea"/>
              </a:rPr>
              <a:t>추가함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EMP_SAL01 </a:t>
            </a:r>
            <a:r>
              <a:rPr lang="ko-KR" altLang="en-US" sz="2000" b="1" dirty="0">
                <a:latin typeface="+mn-ea"/>
                <a:ea typeface="+mn-ea"/>
              </a:rPr>
              <a:t>테이블에는 급여가 </a:t>
            </a:r>
            <a:r>
              <a:rPr lang="en-US" altLang="ko-KR" sz="2000" b="1" dirty="0">
                <a:latin typeface="+mn-ea"/>
                <a:ea typeface="+mn-ea"/>
              </a:rPr>
              <a:t>2000 </a:t>
            </a:r>
            <a:r>
              <a:rPr lang="ko-KR" altLang="en-US" sz="2000" b="1" dirty="0">
                <a:latin typeface="+mn-ea"/>
                <a:ea typeface="+mn-ea"/>
              </a:rPr>
              <a:t>이상인 사원들의 번호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사원 명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smtClean="0">
                <a:latin typeface="+mn-ea"/>
                <a:ea typeface="+mn-ea"/>
              </a:rPr>
              <a:t>급여를    추가함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788858"/>
              </p:ext>
            </p:extLst>
          </p:nvPr>
        </p:nvGraphicFramePr>
        <p:xfrm>
          <a:off x="633673" y="3716511"/>
          <a:ext cx="8632304" cy="25046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4473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ALL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WHEN HIREDATE &gt; '1982/01/01' THEN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INTO EMP_HIR01 VALUES(EMPNO, ENAME, HIREDATE)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WHEN SAL &gt; 2000 THEN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INTO EMP_SAL01 VALUES(EMPNO, ENAME, SAL)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EMPNO, ENAME, HIREDATE, SAL FROM EMP;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2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테이블의 내용을 수정하기 위한 </a:t>
            </a:r>
            <a:r>
              <a:rPr lang="en-US" altLang="ko-KR" sz="2400" dirty="0"/>
              <a:t>UPDATE </a:t>
            </a:r>
            <a:r>
              <a:rPr lang="ko-KR" altLang="en-US" sz="2400" dirty="0"/>
              <a:t>문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UPDATE </a:t>
            </a:r>
            <a:r>
              <a:rPr lang="ko-KR" altLang="en-US" sz="2000" b="1" dirty="0">
                <a:latin typeface="+mn-ea"/>
                <a:ea typeface="+mn-ea"/>
              </a:rPr>
              <a:t>문은 테이블에 저장된 데이터를 수정하기 위해서 </a:t>
            </a:r>
            <a:r>
              <a:rPr lang="ko-KR" altLang="en-US" sz="2000" b="1" dirty="0" smtClean="0">
                <a:latin typeface="+mn-ea"/>
                <a:ea typeface="+mn-ea"/>
              </a:rPr>
              <a:t>사용</a:t>
            </a:r>
            <a:r>
              <a:rPr lang="ko-KR" altLang="en-US" sz="2000" b="1" dirty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UPDATE </a:t>
            </a:r>
            <a:r>
              <a:rPr lang="ko-KR" altLang="en-US" sz="2000" b="1" dirty="0">
                <a:latin typeface="+mn-ea"/>
                <a:ea typeface="+mn-ea"/>
              </a:rPr>
              <a:t>문은 기존의 행을 수정하는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따라서 어떤 행의 </a:t>
            </a:r>
            <a:r>
              <a:rPr lang="ko-KR" altLang="en-US" sz="2000" b="1" dirty="0" smtClean="0">
                <a:latin typeface="+mn-ea"/>
                <a:ea typeface="+mn-ea"/>
              </a:rPr>
              <a:t>데이터를           </a:t>
            </a:r>
            <a:r>
              <a:rPr lang="ko-KR" altLang="en-US" sz="2000" b="1" dirty="0">
                <a:latin typeface="+mn-ea"/>
                <a:ea typeface="+mn-ea"/>
              </a:rPr>
              <a:t>수정하는지 </a:t>
            </a:r>
            <a:r>
              <a:rPr lang="en-US" altLang="ko-KR" sz="2000" b="1" dirty="0">
                <a:latin typeface="+mn-ea"/>
                <a:ea typeface="+mn-ea"/>
              </a:rPr>
              <a:t>WHERE </a:t>
            </a:r>
            <a:r>
              <a:rPr lang="ko-KR" altLang="en-US" sz="2000" b="1" dirty="0">
                <a:latin typeface="+mn-ea"/>
                <a:ea typeface="+mn-ea"/>
              </a:rPr>
              <a:t>절을 이용하여 조건을 </a:t>
            </a:r>
            <a:r>
              <a:rPr lang="ko-KR" altLang="en-US" sz="2000" b="1" dirty="0" smtClean="0">
                <a:latin typeface="+mn-ea"/>
                <a:ea typeface="+mn-ea"/>
              </a:rPr>
              <a:t>지정함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WHERE </a:t>
            </a:r>
            <a:r>
              <a:rPr lang="ko-KR" altLang="en-US" sz="2000" b="1" dirty="0">
                <a:latin typeface="+mn-ea"/>
                <a:ea typeface="+mn-ea"/>
              </a:rPr>
              <a:t>절을 사용하지 않을 경우는 테이블에 있는 모든 행이 </a:t>
            </a:r>
            <a:r>
              <a:rPr lang="ko-KR" altLang="en-US" sz="2000" b="1" dirty="0" smtClean="0">
                <a:latin typeface="+mn-ea"/>
                <a:ea typeface="+mn-ea"/>
              </a:rPr>
              <a:t>수정됨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정말 테이블의 전체 행을 수정하려고 했던 것이 아니라면 큰 문제가 </a:t>
            </a:r>
            <a:r>
              <a:rPr lang="ko-KR" altLang="en-US" sz="2000" b="1" dirty="0" smtClean="0">
                <a:latin typeface="+mn-ea"/>
                <a:ea typeface="+mn-ea"/>
              </a:rPr>
              <a:t>                    발생하므로 </a:t>
            </a:r>
            <a:r>
              <a:rPr lang="en-US" altLang="ko-KR" sz="2000" b="1" dirty="0">
                <a:latin typeface="+mn-ea"/>
                <a:ea typeface="+mn-ea"/>
              </a:rPr>
              <a:t>WHERE </a:t>
            </a:r>
            <a:r>
              <a:rPr lang="ko-KR" altLang="en-US" sz="2000" b="1" dirty="0">
                <a:latin typeface="+mn-ea"/>
                <a:ea typeface="+mn-ea"/>
              </a:rPr>
              <a:t>절의 사용 유무를 신중히 판단하여야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28888"/>
              </p:ext>
            </p:extLst>
          </p:nvPr>
        </p:nvGraphicFramePr>
        <p:xfrm>
          <a:off x="633673" y="1484784"/>
          <a:ext cx="8632304" cy="1224135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35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column_name1 = value1, column_name2 = value2, …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conditions;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5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650357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</a:t>
            </a:r>
            <a:r>
              <a:rPr lang="en-US" altLang="ko-KR" sz="2400" dirty="0" smtClean="0"/>
              <a:t>.1 </a:t>
            </a:r>
            <a:r>
              <a:rPr lang="en-US" altLang="ko-KR" sz="2400" dirty="0"/>
              <a:t>UPDATE </a:t>
            </a:r>
            <a:r>
              <a:rPr lang="ko-KR" altLang="en-US" sz="2400" dirty="0"/>
              <a:t>문 </a:t>
            </a:r>
            <a:r>
              <a:rPr lang="ko-KR" altLang="en-US" sz="2400" dirty="0" smtClean="0"/>
              <a:t>위한 </a:t>
            </a:r>
            <a:r>
              <a:rPr lang="ko-KR" altLang="en-US" sz="2400" dirty="0"/>
              <a:t>실습에 사용할 테이블 생성하기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실습에 사용할 </a:t>
            </a:r>
            <a:r>
              <a:rPr lang="ko-KR" altLang="en-US" sz="2000" b="1" dirty="0" smtClean="0">
                <a:latin typeface="+mn-ea"/>
                <a:ea typeface="+mn-ea"/>
              </a:rPr>
              <a:t>사원 </a:t>
            </a:r>
            <a:r>
              <a:rPr lang="ko-KR" altLang="en-US" sz="2000" b="1" dirty="0">
                <a:latin typeface="+mn-ea"/>
                <a:ea typeface="+mn-ea"/>
              </a:rPr>
              <a:t>테이블</a:t>
            </a:r>
            <a:r>
              <a:rPr lang="en-US" altLang="ko-KR" sz="2000" b="1" dirty="0" smtClean="0">
                <a:latin typeface="+mn-ea"/>
                <a:ea typeface="+mn-ea"/>
              </a:rPr>
              <a:t>(EMP)</a:t>
            </a:r>
            <a:r>
              <a:rPr lang="en-US" altLang="ko-KR" sz="2000" b="1" dirty="0">
                <a:latin typeface="+mn-ea"/>
                <a:ea typeface="+mn-ea"/>
              </a:rPr>
              <a:t>,</a:t>
            </a:r>
            <a:r>
              <a:rPr lang="ko-KR" altLang="en-US" sz="2000" b="1" dirty="0" smtClean="0">
                <a:latin typeface="+mn-ea"/>
                <a:ea typeface="+mn-ea"/>
              </a:rPr>
              <a:t> 부서 테이블</a:t>
            </a:r>
            <a:r>
              <a:rPr lang="en-US" altLang="ko-KR" sz="2000" b="1" dirty="0" smtClean="0">
                <a:latin typeface="+mn-ea"/>
                <a:ea typeface="+mn-ea"/>
              </a:rPr>
              <a:t>(DEPT)</a:t>
            </a:r>
            <a:r>
              <a:rPr lang="ko-KR" altLang="en-US" sz="2000" b="1" dirty="0">
                <a:latin typeface="+mn-ea"/>
                <a:ea typeface="+mn-ea"/>
              </a:rPr>
              <a:t>과</a:t>
            </a:r>
            <a:r>
              <a:rPr lang="ko-KR" altLang="en-US" sz="2000" b="1" dirty="0" smtClean="0">
                <a:latin typeface="+mn-ea"/>
                <a:ea typeface="+mn-ea"/>
              </a:rPr>
              <a:t> 동일한 구조의 사원 </a:t>
            </a:r>
            <a:r>
              <a:rPr lang="ko-KR" altLang="en-US" sz="2000" b="1" dirty="0" smtClean="0">
                <a:latin typeface="+mn-ea"/>
                <a:ea typeface="+mn-ea"/>
              </a:rPr>
              <a:t> 테이블</a:t>
            </a:r>
            <a:r>
              <a:rPr lang="en-US" altLang="ko-KR" sz="2000" b="1" dirty="0" smtClean="0">
                <a:latin typeface="+mn-ea"/>
                <a:ea typeface="+mn-ea"/>
              </a:rPr>
              <a:t>(EMP01), </a:t>
            </a:r>
            <a:r>
              <a:rPr lang="ko-KR" altLang="en-US" sz="2000" b="1" dirty="0" smtClean="0">
                <a:latin typeface="+mn-ea"/>
                <a:ea typeface="+mn-ea"/>
              </a:rPr>
              <a:t>부서 테이블</a:t>
            </a:r>
            <a:r>
              <a:rPr lang="en-US" altLang="ko-KR" sz="2000" b="1" dirty="0" smtClean="0">
                <a:latin typeface="+mn-ea"/>
                <a:ea typeface="+mn-ea"/>
              </a:rPr>
              <a:t>(DEPT01)</a:t>
            </a:r>
            <a:r>
              <a:rPr lang="ko-KR" altLang="en-US" sz="2000" b="1" dirty="0" smtClean="0">
                <a:latin typeface="+mn-ea"/>
                <a:ea typeface="+mn-ea"/>
              </a:rPr>
              <a:t>을 생성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912706"/>
              </p:ext>
            </p:extLst>
          </p:nvPr>
        </p:nvGraphicFramePr>
        <p:xfrm>
          <a:off x="633673" y="2007872"/>
          <a:ext cx="8632304" cy="1956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0295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EMP01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EMP;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DEPT01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DEPT;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3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/>
              <a:t>테이블에 새로운 행을 추가하는 </a:t>
            </a:r>
            <a:r>
              <a:rPr lang="en-US" altLang="ko-KR" sz="2400" dirty="0"/>
              <a:t>INSERT </a:t>
            </a:r>
            <a:r>
              <a:rPr lang="ko-KR" altLang="en-US" sz="2400" dirty="0"/>
              <a:t>문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테이블에 새로운 행을 추가하는 </a:t>
            </a:r>
            <a:r>
              <a:rPr lang="en-US" altLang="ko-KR" sz="2000" b="1" dirty="0">
                <a:latin typeface="+mn-ea"/>
                <a:ea typeface="+mn-ea"/>
              </a:rPr>
              <a:t>INSERT </a:t>
            </a:r>
            <a:r>
              <a:rPr lang="ko-KR" altLang="en-US" sz="2000" b="1" dirty="0" smtClean="0">
                <a:latin typeface="+mn-ea"/>
                <a:ea typeface="+mn-ea"/>
              </a:rPr>
              <a:t>문의 </a:t>
            </a:r>
            <a:r>
              <a:rPr lang="ko-KR" altLang="en-US" sz="2000" b="1" dirty="0">
                <a:latin typeface="+mn-ea"/>
                <a:ea typeface="+mn-ea"/>
              </a:rPr>
              <a:t>기본 </a:t>
            </a:r>
            <a:r>
              <a:rPr lang="ko-KR" altLang="en-US" sz="2000" b="1" dirty="0" smtClean="0">
                <a:latin typeface="+mn-ea"/>
                <a:ea typeface="+mn-ea"/>
              </a:rPr>
              <a:t>형식</a:t>
            </a:r>
            <a:r>
              <a:rPr lang="ko-KR" altLang="en-US" sz="2000" b="1" dirty="0">
                <a:latin typeface="+mn-ea"/>
                <a:ea typeface="+mn-ea"/>
              </a:rPr>
              <a:t>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36879"/>
              </p:ext>
            </p:extLst>
          </p:nvPr>
        </p:nvGraphicFramePr>
        <p:xfrm>
          <a:off x="638001" y="1484784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INTO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column_value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8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3.2 </a:t>
            </a:r>
            <a:r>
              <a:rPr lang="ko-KR" altLang="en-US" sz="2400" dirty="0" smtClean="0"/>
              <a:t>테이블의 </a:t>
            </a:r>
            <a:r>
              <a:rPr lang="ko-KR" altLang="en-US" sz="2400" dirty="0"/>
              <a:t>내용을 수정하기 위한 </a:t>
            </a:r>
            <a:r>
              <a:rPr lang="en-US" altLang="ko-KR" sz="2400" dirty="0"/>
              <a:t>UPDATE </a:t>
            </a:r>
            <a:r>
              <a:rPr lang="ko-KR" altLang="en-US" sz="2400" dirty="0"/>
              <a:t>문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모든 사원의 부서번호를 </a:t>
            </a:r>
            <a:r>
              <a:rPr lang="en-US" altLang="ko-KR" sz="2000" b="1" dirty="0">
                <a:latin typeface="+mn-ea"/>
                <a:ea typeface="+mn-ea"/>
              </a:rPr>
              <a:t>30</a:t>
            </a:r>
            <a:r>
              <a:rPr lang="ko-KR" altLang="en-US" sz="2000" b="1" dirty="0">
                <a:latin typeface="+mn-ea"/>
                <a:ea typeface="+mn-ea"/>
              </a:rPr>
              <a:t>번으로 </a:t>
            </a:r>
            <a:r>
              <a:rPr lang="ko-KR" altLang="en-US" sz="2000" b="1" dirty="0" smtClean="0">
                <a:latin typeface="+mn-ea"/>
                <a:ea typeface="+mn-ea"/>
              </a:rPr>
              <a:t>수정함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모든 사원의 급여를 </a:t>
            </a:r>
            <a:r>
              <a:rPr lang="en-US" altLang="ko-KR" sz="2000" b="1" dirty="0">
                <a:latin typeface="+mn-ea"/>
                <a:ea typeface="+mn-ea"/>
              </a:rPr>
              <a:t>10% </a:t>
            </a:r>
            <a:r>
              <a:rPr lang="ko-KR" altLang="en-US" sz="2000" b="1" dirty="0" smtClean="0">
                <a:latin typeface="+mn-ea"/>
                <a:ea typeface="+mn-ea"/>
              </a:rPr>
              <a:t>인상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모든 </a:t>
            </a:r>
            <a:r>
              <a:rPr lang="ko-KR" altLang="en-US" sz="2000" b="1" dirty="0">
                <a:latin typeface="+mn-ea"/>
                <a:ea typeface="+mn-ea"/>
              </a:rPr>
              <a:t>사원의 입사일을 오늘로 수정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76604"/>
              </p:ext>
            </p:extLst>
          </p:nvPr>
        </p:nvGraphicFramePr>
        <p:xfrm>
          <a:off x="633673" y="1484784"/>
          <a:ext cx="8632304" cy="792087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7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 EMP01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DEPTNO=30;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31184"/>
              </p:ext>
            </p:extLst>
          </p:nvPr>
        </p:nvGraphicFramePr>
        <p:xfrm>
          <a:off x="629345" y="3284985"/>
          <a:ext cx="8632304" cy="792087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7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 EMP01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SAL = SAL * 1.1;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13111"/>
              </p:ext>
            </p:extLst>
          </p:nvPr>
        </p:nvGraphicFramePr>
        <p:xfrm>
          <a:off x="629345" y="5157193"/>
          <a:ext cx="8632304" cy="792087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7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 EMP01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HIREDATE = SYSDATE;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3.3 </a:t>
            </a:r>
            <a:r>
              <a:rPr lang="ko-KR" altLang="en-US" sz="2400" dirty="0"/>
              <a:t>테이블의 특정 행만 변경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28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UPDATE </a:t>
            </a:r>
            <a:r>
              <a:rPr lang="ko-KR" altLang="en-US" sz="2000" b="1" dirty="0">
                <a:latin typeface="+mn-ea"/>
                <a:ea typeface="+mn-ea"/>
              </a:rPr>
              <a:t>문에 </a:t>
            </a:r>
            <a:r>
              <a:rPr lang="en-US" altLang="ko-KR" sz="2000" b="1" dirty="0">
                <a:latin typeface="+mn-ea"/>
                <a:ea typeface="+mn-ea"/>
              </a:rPr>
              <a:t>WHERE </a:t>
            </a:r>
            <a:r>
              <a:rPr lang="ko-KR" altLang="en-US" sz="2000" b="1" dirty="0">
                <a:latin typeface="+mn-ea"/>
                <a:ea typeface="+mn-ea"/>
              </a:rPr>
              <a:t>절을 추가하면 테이블의 특정 행이 </a:t>
            </a:r>
            <a:r>
              <a:rPr lang="ko-KR" altLang="en-US" sz="2000" b="1" dirty="0" smtClean="0">
                <a:latin typeface="+mn-ea"/>
                <a:ea typeface="+mn-ea"/>
              </a:rPr>
              <a:t>변경됨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UPDATE </a:t>
            </a:r>
            <a:r>
              <a:rPr lang="ko-KR" altLang="en-US" sz="2000" b="1" dirty="0">
                <a:latin typeface="+mn-ea"/>
                <a:ea typeface="+mn-ea"/>
              </a:rPr>
              <a:t>문을 이용하여 테이블의 특정 행을 변경하기 위한 실습을 하기에 앞서서 실습에 사용할 테이블을 </a:t>
            </a:r>
            <a:r>
              <a:rPr lang="ko-KR" altLang="en-US" sz="2000" b="1" dirty="0" smtClean="0">
                <a:latin typeface="+mn-ea"/>
                <a:ea typeface="+mn-ea"/>
              </a:rPr>
              <a:t>생성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이전 실습을 위해서 사용하였던 사원 테이블</a:t>
            </a:r>
            <a:r>
              <a:rPr lang="en-US" altLang="ko-KR" sz="2000" b="1" dirty="0">
                <a:latin typeface="+mn-ea"/>
                <a:ea typeface="+mn-ea"/>
              </a:rPr>
              <a:t>(EMP01)</a:t>
            </a:r>
            <a:r>
              <a:rPr lang="ko-KR" altLang="en-US" sz="2000" b="1" dirty="0">
                <a:latin typeface="+mn-ea"/>
                <a:ea typeface="+mn-ea"/>
              </a:rPr>
              <a:t>을 제거한 후 다시 기존에 있던 사원 테이블</a:t>
            </a:r>
            <a:r>
              <a:rPr lang="en-US" altLang="ko-KR" sz="2000" b="1" dirty="0">
                <a:latin typeface="+mn-ea"/>
                <a:ea typeface="+mn-ea"/>
              </a:rPr>
              <a:t>(EMP)</a:t>
            </a:r>
            <a:r>
              <a:rPr lang="ko-KR" altLang="en-US" sz="2000" b="1" dirty="0">
                <a:latin typeface="+mn-ea"/>
                <a:ea typeface="+mn-ea"/>
              </a:rPr>
              <a:t>과 동일한 구조와 데이터를 갖는 사원 테이블</a:t>
            </a:r>
            <a:r>
              <a:rPr lang="en-US" altLang="ko-KR" sz="2000" b="1" dirty="0">
                <a:latin typeface="+mn-ea"/>
                <a:ea typeface="+mn-ea"/>
              </a:rPr>
              <a:t>(EMP01)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75424"/>
              </p:ext>
            </p:extLst>
          </p:nvPr>
        </p:nvGraphicFramePr>
        <p:xfrm>
          <a:off x="633673" y="3808072"/>
          <a:ext cx="8632304" cy="140741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TABLE EMP01;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EMP01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EMP;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45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3.3 </a:t>
            </a:r>
            <a:r>
              <a:rPr lang="ko-KR" altLang="en-US" sz="2400" dirty="0"/>
              <a:t>테이블의 특정 행만 변경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부서번호가 </a:t>
            </a:r>
            <a:r>
              <a:rPr lang="en-US" altLang="ko-KR" sz="2000" b="1" dirty="0">
                <a:latin typeface="+mn-ea"/>
                <a:ea typeface="+mn-ea"/>
              </a:rPr>
              <a:t>10</a:t>
            </a:r>
            <a:r>
              <a:rPr lang="ko-KR" altLang="en-US" sz="2000" b="1" dirty="0">
                <a:latin typeface="+mn-ea"/>
                <a:ea typeface="+mn-ea"/>
              </a:rPr>
              <a:t>번인 사원의 부서번호를 </a:t>
            </a:r>
            <a:r>
              <a:rPr lang="en-US" altLang="ko-KR" sz="2000" b="1" dirty="0">
                <a:latin typeface="+mn-ea"/>
                <a:ea typeface="+mn-ea"/>
              </a:rPr>
              <a:t>30</a:t>
            </a:r>
            <a:r>
              <a:rPr lang="ko-KR" altLang="en-US" sz="2000" b="1" dirty="0">
                <a:latin typeface="+mn-ea"/>
                <a:ea typeface="+mn-ea"/>
              </a:rPr>
              <a:t>번으로 </a:t>
            </a:r>
            <a:r>
              <a:rPr lang="ko-KR" altLang="en-US" sz="2000" b="1" dirty="0" smtClean="0">
                <a:latin typeface="+mn-ea"/>
                <a:ea typeface="+mn-ea"/>
              </a:rPr>
              <a:t>수정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급여가 </a:t>
            </a:r>
            <a:r>
              <a:rPr lang="en-US" altLang="ko-KR" sz="2000" b="1" dirty="0">
                <a:latin typeface="+mn-ea"/>
                <a:ea typeface="+mn-ea"/>
              </a:rPr>
              <a:t>3000 </a:t>
            </a:r>
            <a:r>
              <a:rPr lang="ko-KR" altLang="en-US" sz="2000" b="1" dirty="0">
                <a:latin typeface="+mn-ea"/>
                <a:ea typeface="+mn-ea"/>
              </a:rPr>
              <a:t>이상인 사원만 급여를 </a:t>
            </a:r>
            <a:r>
              <a:rPr lang="en-US" altLang="ko-KR" sz="2000" b="1" dirty="0">
                <a:latin typeface="+mn-ea"/>
                <a:ea typeface="+mn-ea"/>
              </a:rPr>
              <a:t>10% </a:t>
            </a:r>
            <a:r>
              <a:rPr lang="ko-KR" altLang="en-US" sz="2000" b="1" dirty="0" smtClean="0">
                <a:latin typeface="+mn-ea"/>
                <a:ea typeface="+mn-ea"/>
              </a:rPr>
              <a:t>인상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1987</a:t>
            </a:r>
            <a:r>
              <a:rPr lang="ko-KR" altLang="en-US" sz="2000" b="1" dirty="0">
                <a:latin typeface="+mn-ea"/>
                <a:ea typeface="+mn-ea"/>
              </a:rPr>
              <a:t>년에 입사한 사원의 입사일이 오늘로 </a:t>
            </a:r>
            <a:r>
              <a:rPr lang="ko-KR" altLang="en-US" sz="2000" b="1" dirty="0" smtClean="0">
                <a:latin typeface="+mn-ea"/>
                <a:ea typeface="+mn-ea"/>
              </a:rPr>
              <a:t>수정함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사원의 입사일을 오늘로 </a:t>
            </a:r>
            <a:r>
              <a:rPr lang="ko-KR" altLang="en-US" sz="2000" b="1" dirty="0" smtClean="0">
                <a:latin typeface="+mn-ea"/>
                <a:ea typeface="+mn-ea"/>
              </a:rPr>
              <a:t>  수정한 </a:t>
            </a:r>
            <a:r>
              <a:rPr lang="ko-KR" altLang="en-US" sz="2000" b="1" dirty="0">
                <a:latin typeface="+mn-ea"/>
                <a:ea typeface="+mn-ea"/>
              </a:rPr>
              <a:t>후에 테이블 내용을 </a:t>
            </a:r>
            <a:r>
              <a:rPr lang="ko-KR" altLang="en-US" sz="2000" b="1" dirty="0" smtClean="0">
                <a:latin typeface="+mn-ea"/>
                <a:ea typeface="+mn-ea"/>
              </a:rPr>
              <a:t>확인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04211"/>
              </p:ext>
            </p:extLst>
          </p:nvPr>
        </p:nvGraphicFramePr>
        <p:xfrm>
          <a:off x="633673" y="1490104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 EMP01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DEPTNO=30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DEPTNO=10;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9540"/>
              </p:ext>
            </p:extLst>
          </p:nvPr>
        </p:nvGraphicFramePr>
        <p:xfrm>
          <a:off x="629345" y="3284984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/>
                        <a:t>UPDATE EMP01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SET SAL = SAL * 1.1 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WHERE SAL &gt;= 3000;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53476"/>
              </p:ext>
            </p:extLst>
          </p:nvPr>
        </p:nvGraphicFramePr>
        <p:xfrm>
          <a:off x="629345" y="5450544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/>
                        <a:t>UPDATE EMP01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SET HIREDATE = SYSDATE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WHERE SUBSTR(HIREDATE, 1, 2)='87';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5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3.4 </a:t>
            </a:r>
            <a:r>
              <a:rPr lang="ko-KR" altLang="en-US" sz="2400" dirty="0"/>
              <a:t>테이블에서 </a:t>
            </a:r>
            <a:r>
              <a:rPr lang="en-US" altLang="ko-KR" sz="2400" dirty="0"/>
              <a:t>2</a:t>
            </a:r>
            <a:r>
              <a:rPr lang="ko-KR" altLang="en-US" sz="2400" dirty="0"/>
              <a:t>개 이상의 칼럼 값 변경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테이블에서 하나의 칼럼이 아닌 복수 개 칼럼의 값을 변경하려면 기존 </a:t>
            </a:r>
            <a:r>
              <a:rPr lang="en-US" altLang="ko-KR" sz="2000" b="1" dirty="0">
                <a:latin typeface="+mn-ea"/>
                <a:ea typeface="+mn-ea"/>
              </a:rPr>
              <a:t>SET </a:t>
            </a:r>
            <a:r>
              <a:rPr lang="ko-KR" altLang="en-US" sz="2000" b="1" dirty="0">
                <a:latin typeface="+mn-ea"/>
                <a:ea typeface="+mn-ea"/>
              </a:rPr>
              <a:t>절에 콤마를 추가하고 칼럼</a:t>
            </a:r>
            <a:r>
              <a:rPr lang="en-US" altLang="ko-KR" sz="2000" b="1" dirty="0">
                <a:latin typeface="+mn-ea"/>
                <a:ea typeface="+mn-ea"/>
              </a:rPr>
              <a:t>=</a:t>
            </a:r>
            <a:r>
              <a:rPr lang="ko-KR" altLang="en-US" sz="2000" b="1" dirty="0">
                <a:latin typeface="+mn-ea"/>
                <a:ea typeface="+mn-ea"/>
              </a:rPr>
              <a:t>값을 추가 기술하면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사원의 부서번호는 </a:t>
            </a:r>
            <a:r>
              <a:rPr lang="en-US" altLang="ko-KR" sz="2000" b="1" dirty="0">
                <a:latin typeface="+mn-ea"/>
                <a:ea typeface="+mn-ea"/>
              </a:rPr>
              <a:t>20</a:t>
            </a:r>
            <a:r>
              <a:rPr lang="ko-KR" altLang="en-US" sz="2000" b="1" dirty="0">
                <a:latin typeface="+mn-ea"/>
                <a:ea typeface="+mn-ea"/>
              </a:rPr>
              <a:t>번으로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직급은 </a:t>
            </a:r>
            <a:r>
              <a:rPr lang="en-US" altLang="ko-KR" sz="2000" b="1" dirty="0">
                <a:latin typeface="+mn-ea"/>
                <a:ea typeface="+mn-ea"/>
              </a:rPr>
              <a:t>MANAGER</a:t>
            </a:r>
            <a:r>
              <a:rPr lang="ko-KR" altLang="en-US" sz="2000" b="1" dirty="0">
                <a:latin typeface="+mn-ea"/>
                <a:ea typeface="+mn-ea"/>
              </a:rPr>
              <a:t>로 한꺼번에 </a:t>
            </a:r>
            <a:r>
              <a:rPr lang="ko-KR" altLang="en-US" sz="2000" b="1" dirty="0" smtClean="0">
                <a:latin typeface="+mn-ea"/>
                <a:ea typeface="+mn-ea"/>
              </a:rPr>
              <a:t>수정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사원의 입사일자는 오늘로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급여를 </a:t>
            </a:r>
            <a:r>
              <a:rPr lang="en-US" altLang="ko-KR" sz="2000" b="1" dirty="0">
                <a:latin typeface="+mn-ea"/>
                <a:ea typeface="+mn-ea"/>
              </a:rPr>
              <a:t>50 </a:t>
            </a:r>
            <a:r>
              <a:rPr lang="ko-KR" altLang="en-US" sz="2000" b="1" dirty="0">
                <a:latin typeface="+mn-ea"/>
                <a:ea typeface="+mn-ea"/>
              </a:rPr>
              <a:t>으로 커미션을 </a:t>
            </a:r>
            <a:r>
              <a:rPr lang="en-US" altLang="ko-KR" sz="2000" b="1" dirty="0">
                <a:latin typeface="+mn-ea"/>
                <a:ea typeface="+mn-ea"/>
              </a:rPr>
              <a:t>4000 </a:t>
            </a:r>
            <a:r>
              <a:rPr lang="ko-KR" altLang="en-US" sz="2000" b="1" dirty="0">
                <a:latin typeface="+mn-ea"/>
                <a:ea typeface="+mn-ea"/>
              </a:rPr>
              <a:t>으로 수정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41183"/>
              </p:ext>
            </p:extLst>
          </p:nvPr>
        </p:nvGraphicFramePr>
        <p:xfrm>
          <a:off x="633673" y="2420888"/>
          <a:ext cx="8632304" cy="100811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/>
                        <a:t>UPDATE EMP01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SET DEPTNO=20, JOB='MANAGER'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WHERE ENAME='SCOTT';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030312"/>
              </p:ext>
            </p:extLst>
          </p:nvPr>
        </p:nvGraphicFramePr>
        <p:xfrm>
          <a:off x="629345" y="4149080"/>
          <a:ext cx="8632304" cy="1008112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/>
                        <a:t>UPDATE EMP01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SET HIREDATE = SYSDATE, SAL=50, COMM=4000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WHERE ENAME='SCOTT';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3.5 </a:t>
            </a:r>
            <a:r>
              <a:rPr lang="ko-KR" altLang="en-US" sz="2400" dirty="0"/>
              <a:t>서브 쿼리를 이용한 데이터 수정하기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UPDATE </a:t>
            </a:r>
            <a:r>
              <a:rPr lang="ko-KR" altLang="en-US" sz="2000" b="1" dirty="0">
                <a:latin typeface="+mn-ea"/>
                <a:ea typeface="+mn-ea"/>
              </a:rPr>
              <a:t>문의 </a:t>
            </a:r>
            <a:r>
              <a:rPr lang="en-US" altLang="ko-KR" sz="2000" b="1" dirty="0">
                <a:latin typeface="+mn-ea"/>
                <a:ea typeface="+mn-ea"/>
              </a:rPr>
              <a:t>SET </a:t>
            </a:r>
            <a:r>
              <a:rPr lang="ko-KR" altLang="en-US" sz="2000" b="1" dirty="0">
                <a:latin typeface="+mn-ea"/>
                <a:ea typeface="+mn-ea"/>
              </a:rPr>
              <a:t>절에서 서브 쿼리를 기술하면 서브 쿼리를 수행한 결과로 </a:t>
            </a:r>
            <a:r>
              <a:rPr lang="ko-KR" altLang="en-US" sz="2000" b="1" dirty="0" smtClean="0">
                <a:latin typeface="+mn-ea"/>
                <a:ea typeface="+mn-ea"/>
              </a:rPr>
              <a:t> 내용이 변경됨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이러한 </a:t>
            </a:r>
            <a:r>
              <a:rPr lang="ko-KR" altLang="en-US" sz="2000" b="1" dirty="0">
                <a:latin typeface="+mn-ea"/>
                <a:ea typeface="+mn-ea"/>
              </a:rPr>
              <a:t>방법으로 다른 테이블에 저장된 데이터로 해당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값을 변경할 수 </a:t>
            </a:r>
            <a:r>
              <a:rPr lang="ko-KR" altLang="en-US" sz="2000" b="1" dirty="0" smtClean="0">
                <a:latin typeface="+mn-ea"/>
                <a:ea typeface="+mn-ea"/>
              </a:rPr>
              <a:t>  있음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20</a:t>
            </a:r>
            <a:r>
              <a:rPr lang="ko-KR" altLang="en-US" sz="2000" b="1" dirty="0">
                <a:latin typeface="+mn-ea"/>
                <a:ea typeface="+mn-ea"/>
              </a:rPr>
              <a:t>번 부서의 </a:t>
            </a:r>
            <a:r>
              <a:rPr lang="ko-KR" altLang="en-US" sz="2000" b="1" dirty="0" err="1">
                <a:latin typeface="+mn-ea"/>
                <a:ea typeface="+mn-ea"/>
              </a:rPr>
              <a:t>지역명을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40</a:t>
            </a:r>
            <a:r>
              <a:rPr lang="ko-KR" altLang="en-US" sz="2000" b="1" dirty="0">
                <a:latin typeface="+mn-ea"/>
                <a:ea typeface="+mn-ea"/>
              </a:rPr>
              <a:t>번 부서의 </a:t>
            </a:r>
            <a:r>
              <a:rPr lang="ko-KR" altLang="en-US" sz="2000" b="1" dirty="0" err="1">
                <a:latin typeface="+mn-ea"/>
                <a:ea typeface="+mn-ea"/>
              </a:rPr>
              <a:t>지역명으로</a:t>
            </a:r>
            <a:r>
              <a:rPr lang="ko-KR" altLang="en-US" sz="2000" b="1" dirty="0">
                <a:latin typeface="+mn-ea"/>
                <a:ea typeface="+mn-ea"/>
              </a:rPr>
              <a:t> 변경하기 위해서 서브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사용함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31934"/>
              </p:ext>
            </p:extLst>
          </p:nvPr>
        </p:nvGraphicFramePr>
        <p:xfrm>
          <a:off x="629345" y="3717032"/>
          <a:ext cx="8632304" cy="15841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/>
                        <a:t>UPDATE DEPT01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SET LOC=(SELECT LOC 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              FROM DEPT01 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              WHERE DEPTNO=40)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WHERE DEPTNO=20;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6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3.6 </a:t>
            </a:r>
            <a:r>
              <a:rPr lang="ko-KR" altLang="en-US" sz="2400" dirty="0"/>
              <a:t>서브 쿼리를 이용한 </a:t>
            </a:r>
            <a:r>
              <a:rPr lang="ko-KR" altLang="en-US" sz="2400" dirty="0" err="1"/>
              <a:t>두개</a:t>
            </a:r>
            <a:r>
              <a:rPr lang="ko-KR" altLang="en-US" sz="2400" dirty="0"/>
              <a:t> 이상의 칼럼에 대한 값 변경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서브 쿼리를 사용한 </a:t>
            </a:r>
            <a:r>
              <a:rPr lang="en-US" altLang="ko-KR" sz="2000" b="1" dirty="0" smtClean="0">
                <a:latin typeface="+mn-ea"/>
                <a:ea typeface="+mn-ea"/>
              </a:rPr>
              <a:t>UPDATE </a:t>
            </a:r>
            <a:r>
              <a:rPr lang="ko-KR" altLang="en-US" sz="2000" b="1" dirty="0" smtClean="0">
                <a:latin typeface="+mn-ea"/>
                <a:ea typeface="+mn-ea"/>
              </a:rPr>
              <a:t>형식은 다음과 같이 </a:t>
            </a:r>
            <a:r>
              <a:rPr lang="en-US" altLang="ko-KR" sz="2000" b="1" dirty="0" smtClean="0">
                <a:latin typeface="+mn-ea"/>
                <a:ea typeface="+mn-ea"/>
              </a:rPr>
              <a:t>2</a:t>
            </a:r>
            <a:r>
              <a:rPr lang="ko-KR" altLang="en-US" sz="2000" b="1" dirty="0" smtClean="0">
                <a:latin typeface="+mn-ea"/>
                <a:ea typeface="+mn-ea"/>
              </a:rPr>
              <a:t>가지임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사용 면에서              형식 </a:t>
            </a:r>
            <a:r>
              <a:rPr lang="en-US" altLang="ko-KR" sz="2000" b="1" dirty="0" smtClean="0">
                <a:latin typeface="+mn-ea"/>
                <a:ea typeface="+mn-ea"/>
              </a:rPr>
              <a:t>2</a:t>
            </a:r>
            <a:r>
              <a:rPr lang="ko-KR" altLang="en-US" sz="2000" b="1" dirty="0" smtClean="0">
                <a:latin typeface="+mn-ea"/>
                <a:ea typeface="+mn-ea"/>
              </a:rPr>
              <a:t>가 보다 편리함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형식 </a:t>
            </a:r>
            <a:r>
              <a:rPr lang="en-US" altLang="ko-KR" sz="2000" b="1" dirty="0" smtClean="0">
                <a:latin typeface="+mn-ea"/>
                <a:ea typeface="+mn-ea"/>
              </a:rPr>
              <a:t>1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형식 </a:t>
            </a:r>
            <a:r>
              <a:rPr lang="en-US" altLang="ko-KR" sz="2000" b="1" dirty="0">
                <a:latin typeface="+mn-ea"/>
                <a:ea typeface="+mn-ea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14692"/>
              </p:ext>
            </p:extLst>
          </p:nvPr>
        </p:nvGraphicFramePr>
        <p:xfrm>
          <a:off x="638001" y="2348880"/>
          <a:ext cx="8632304" cy="115212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/>
                        <a:t>UPDATE </a:t>
                      </a:r>
                      <a:r>
                        <a:rPr lang="en-US" altLang="ko-KR" sz="1800" b="1" dirty="0" err="1" smtClean="0"/>
                        <a:t>table_name</a:t>
                      </a:r>
                      <a:endParaRPr lang="en-US" altLang="ko-KR" sz="1800" b="1" dirty="0" smtClean="0"/>
                    </a:p>
                    <a:p>
                      <a:pPr algn="l"/>
                      <a:r>
                        <a:rPr lang="en-US" altLang="ko-KR" sz="1800" b="1" dirty="0" smtClean="0"/>
                        <a:t>SET column_name1 = (sub_query1), column_name2 = (sub_query2), …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WHERE </a:t>
                      </a:r>
                      <a:r>
                        <a:rPr lang="ko-KR" altLang="en-US" sz="1800" b="1" dirty="0" smtClean="0"/>
                        <a:t>조건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82226"/>
              </p:ext>
            </p:extLst>
          </p:nvPr>
        </p:nvGraphicFramePr>
        <p:xfrm>
          <a:off x="629345" y="4149080"/>
          <a:ext cx="8632304" cy="115212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/>
                        <a:t>UPDATE </a:t>
                      </a:r>
                      <a:r>
                        <a:rPr lang="en-US" altLang="ko-KR" sz="1800" b="1" dirty="0" err="1" smtClean="0"/>
                        <a:t>table_name</a:t>
                      </a:r>
                      <a:endParaRPr lang="en-US" altLang="ko-KR" sz="1800" b="1" dirty="0" smtClean="0"/>
                    </a:p>
                    <a:p>
                      <a:pPr algn="l"/>
                      <a:r>
                        <a:rPr lang="en-US" altLang="ko-KR" sz="1800" b="1" dirty="0" smtClean="0"/>
                        <a:t>SET (column_name1, column_name2, …) = (</a:t>
                      </a:r>
                      <a:r>
                        <a:rPr lang="en-US" altLang="ko-KR" sz="1800" b="1" dirty="0" err="1" smtClean="0"/>
                        <a:t>sub_query</a:t>
                      </a:r>
                      <a:r>
                        <a:rPr lang="en-US" altLang="ko-KR" sz="1800" b="1" dirty="0" smtClean="0"/>
                        <a:t>)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WHERE </a:t>
                      </a:r>
                      <a:r>
                        <a:rPr lang="ko-KR" altLang="en-US" sz="1800" b="1" dirty="0" smtClean="0"/>
                        <a:t>조건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34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3.6 </a:t>
            </a:r>
            <a:r>
              <a:rPr lang="ko-KR" altLang="en-US" sz="2400" dirty="0"/>
              <a:t>서브 쿼리를 이용한 </a:t>
            </a:r>
            <a:r>
              <a:rPr lang="ko-KR" altLang="en-US" sz="2400" dirty="0" err="1"/>
              <a:t>두개</a:t>
            </a:r>
            <a:r>
              <a:rPr lang="ko-KR" altLang="en-US" sz="2400" dirty="0"/>
              <a:t> 이상의 칼럼에 대한 값 변경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서브 쿼리를 이용해서 부서번호가 </a:t>
            </a:r>
            <a:r>
              <a:rPr lang="en-US" altLang="ko-KR" sz="2000" b="1" dirty="0">
                <a:latin typeface="+mn-ea"/>
                <a:ea typeface="+mn-ea"/>
              </a:rPr>
              <a:t>20</a:t>
            </a:r>
            <a:r>
              <a:rPr lang="ko-KR" altLang="en-US" sz="2000" b="1" dirty="0">
                <a:latin typeface="+mn-ea"/>
                <a:ea typeface="+mn-ea"/>
              </a:rPr>
              <a:t>인 부서의 부서명과 </a:t>
            </a:r>
            <a:r>
              <a:rPr lang="ko-KR" altLang="en-US" sz="2000" b="1" dirty="0" err="1">
                <a:latin typeface="+mn-ea"/>
                <a:ea typeface="+mn-ea"/>
              </a:rPr>
              <a:t>지역명을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             부서 </a:t>
            </a:r>
            <a:r>
              <a:rPr lang="ko-KR" altLang="en-US" sz="2000" b="1" dirty="0">
                <a:latin typeface="+mn-ea"/>
                <a:ea typeface="+mn-ea"/>
              </a:rPr>
              <a:t>번호가 </a:t>
            </a:r>
            <a:r>
              <a:rPr lang="en-US" altLang="ko-KR" sz="2000" b="1" dirty="0">
                <a:latin typeface="+mn-ea"/>
                <a:ea typeface="+mn-ea"/>
              </a:rPr>
              <a:t>40</a:t>
            </a:r>
            <a:r>
              <a:rPr lang="ko-KR" altLang="en-US" sz="2000" b="1" dirty="0">
                <a:latin typeface="+mn-ea"/>
                <a:ea typeface="+mn-ea"/>
              </a:rPr>
              <a:t>번인 부서와 동일하게 </a:t>
            </a:r>
            <a:r>
              <a:rPr lang="ko-KR" altLang="en-US" sz="2000" b="1" dirty="0" smtClean="0">
                <a:latin typeface="+mn-ea"/>
                <a:ea typeface="+mn-ea"/>
              </a:rPr>
              <a:t>변경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부서 번호가 </a:t>
            </a:r>
            <a:r>
              <a:rPr lang="en-US" altLang="ko-KR" sz="2000" b="1" dirty="0">
                <a:latin typeface="+mn-ea"/>
                <a:ea typeface="+mn-ea"/>
              </a:rPr>
              <a:t>20</a:t>
            </a:r>
            <a:r>
              <a:rPr lang="ko-KR" altLang="en-US" sz="2000" b="1" dirty="0">
                <a:latin typeface="+mn-ea"/>
                <a:ea typeface="+mn-ea"/>
              </a:rPr>
              <a:t>번인 부서의 이름과 지역은 </a:t>
            </a:r>
            <a:r>
              <a:rPr lang="en-US" altLang="ko-KR" sz="2000" b="1" dirty="0">
                <a:latin typeface="+mn-ea"/>
                <a:ea typeface="+mn-ea"/>
              </a:rPr>
              <a:t>RESEARCH</a:t>
            </a:r>
            <a:r>
              <a:rPr lang="ko-KR" altLang="en-US" sz="2000" b="1" dirty="0">
                <a:latin typeface="+mn-ea"/>
                <a:ea typeface="+mn-ea"/>
              </a:rPr>
              <a:t>와 </a:t>
            </a:r>
            <a:r>
              <a:rPr lang="en-US" altLang="ko-KR" sz="2000" b="1" dirty="0" smtClean="0">
                <a:latin typeface="+mn-ea"/>
                <a:ea typeface="+mn-ea"/>
              </a:rPr>
              <a:t>DALLAS</a:t>
            </a:r>
            <a:r>
              <a:rPr lang="ko-KR" altLang="en-US" sz="2000" b="1" dirty="0" smtClean="0">
                <a:latin typeface="+mn-ea"/>
                <a:ea typeface="+mn-ea"/>
              </a:rPr>
              <a:t>임</a:t>
            </a:r>
            <a:r>
              <a:rPr lang="en-US" altLang="ko-KR" sz="2000" b="1" dirty="0" smtClean="0">
                <a:latin typeface="+mn-ea"/>
                <a:ea typeface="+mn-ea"/>
              </a:rPr>
              <a:t>.           </a:t>
            </a:r>
            <a:r>
              <a:rPr lang="ko-KR" altLang="en-US" sz="2000" b="1" dirty="0" smtClean="0">
                <a:latin typeface="+mn-ea"/>
                <a:ea typeface="+mn-ea"/>
              </a:rPr>
              <a:t>다음은 부서번호가 </a:t>
            </a:r>
            <a:r>
              <a:rPr lang="en-US" altLang="ko-KR" sz="2000" b="1" dirty="0">
                <a:latin typeface="+mn-ea"/>
                <a:ea typeface="+mn-ea"/>
              </a:rPr>
              <a:t>20</a:t>
            </a:r>
            <a:r>
              <a:rPr lang="ko-KR" altLang="en-US" sz="2000" b="1" dirty="0">
                <a:latin typeface="+mn-ea"/>
                <a:ea typeface="+mn-ea"/>
              </a:rPr>
              <a:t>인 부서의 부서명과 </a:t>
            </a:r>
            <a:r>
              <a:rPr lang="ko-KR" altLang="en-US" sz="2000" b="1" dirty="0" err="1">
                <a:latin typeface="+mn-ea"/>
                <a:ea typeface="+mn-ea"/>
              </a:rPr>
              <a:t>지역명을</a:t>
            </a:r>
            <a:r>
              <a:rPr lang="ko-KR" altLang="en-US" sz="2000" b="1" dirty="0">
                <a:latin typeface="+mn-ea"/>
                <a:ea typeface="+mn-ea"/>
              </a:rPr>
              <a:t> 부서 번호가 </a:t>
            </a:r>
            <a:r>
              <a:rPr lang="en-US" altLang="ko-KR" sz="2000" b="1" dirty="0">
                <a:latin typeface="+mn-ea"/>
                <a:ea typeface="+mn-ea"/>
              </a:rPr>
              <a:t>40</a:t>
            </a:r>
            <a:r>
              <a:rPr lang="ko-KR" altLang="en-US" sz="2000" b="1" dirty="0">
                <a:latin typeface="+mn-ea"/>
                <a:ea typeface="+mn-ea"/>
              </a:rPr>
              <a:t>번인 부서와 동일하게 변경하기 위한 </a:t>
            </a:r>
            <a:r>
              <a:rPr lang="en-US" altLang="ko-KR" sz="2000" b="1" dirty="0">
                <a:latin typeface="+mn-ea"/>
                <a:ea typeface="+mn-ea"/>
              </a:rPr>
              <a:t>UPDATE </a:t>
            </a:r>
            <a:r>
              <a:rPr lang="ko-KR" altLang="en-US" sz="2000" b="1" dirty="0" smtClean="0">
                <a:latin typeface="+mn-ea"/>
                <a:ea typeface="+mn-ea"/>
              </a:rPr>
              <a:t>명령문임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79475"/>
              </p:ext>
            </p:extLst>
          </p:nvPr>
        </p:nvGraphicFramePr>
        <p:xfrm>
          <a:off x="629345" y="3284984"/>
          <a:ext cx="8632304" cy="25046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6184">
                <a:tc>
                  <a:txBody>
                    <a:bodyPr/>
                    <a:lstStyle/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DEPT01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DEPT;</a:t>
                      </a:r>
                    </a:p>
                    <a:p>
                      <a:pPr algn="l"/>
                      <a:endParaRPr lang="en-US" altLang="ko-KR" sz="1800" b="1" dirty="0" smtClean="0"/>
                    </a:p>
                    <a:p>
                      <a:pPr algn="l"/>
                      <a:r>
                        <a:rPr lang="en-US" altLang="ko-KR" sz="1800" b="1" dirty="0" smtClean="0"/>
                        <a:t>UPDATE DEPT01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SET (DNAME, LOC)=(SELECT DNAME, LOC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                            FROM DEPT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                            WHERE DEPTNO=40)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WHERE DEPTNO=20;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테이블에 </a:t>
            </a:r>
            <a:r>
              <a:rPr lang="ko-KR" altLang="en-US" sz="2400" dirty="0"/>
              <a:t>불필요한 행을 삭제하기 위한 </a:t>
            </a:r>
            <a:r>
              <a:rPr lang="en-US" altLang="ko-KR" sz="2400" dirty="0"/>
              <a:t>DELETE </a:t>
            </a:r>
            <a:r>
              <a:rPr lang="ko-KR" altLang="en-US" sz="2400" dirty="0"/>
              <a:t>문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DELETE </a:t>
            </a:r>
            <a:r>
              <a:rPr lang="ko-KR" altLang="en-US" sz="2000" b="1" dirty="0">
                <a:latin typeface="+mn-ea"/>
                <a:ea typeface="+mn-ea"/>
              </a:rPr>
              <a:t>문은 테이블에 저장되어 있는 데이터를 </a:t>
            </a:r>
            <a:r>
              <a:rPr lang="ko-KR" altLang="en-US" sz="2000" b="1" dirty="0" smtClean="0">
                <a:latin typeface="+mn-ea"/>
                <a:ea typeface="+mn-ea"/>
              </a:rPr>
              <a:t>삭제함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DELETE </a:t>
            </a:r>
            <a:r>
              <a:rPr lang="ko-KR" altLang="en-US" sz="2000" b="1" dirty="0">
                <a:latin typeface="+mn-ea"/>
                <a:ea typeface="+mn-ea"/>
              </a:rPr>
              <a:t>문은 테이블의 기존 행을 삭제하며 특정한 </a:t>
            </a:r>
            <a:r>
              <a:rPr lang="ko-KR" altLang="en-US" sz="2000" b="1" dirty="0" err="1">
                <a:latin typeface="+mn-ea"/>
                <a:ea typeface="+mn-ea"/>
              </a:rPr>
              <a:t>로우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행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을 삭제하기 위해서 </a:t>
            </a:r>
            <a:r>
              <a:rPr lang="en-US" altLang="ko-KR" sz="2000" b="1" dirty="0">
                <a:latin typeface="+mn-ea"/>
                <a:ea typeface="+mn-ea"/>
              </a:rPr>
              <a:t>WHERE </a:t>
            </a:r>
            <a:r>
              <a:rPr lang="ko-KR" altLang="en-US" sz="2000" b="1" dirty="0">
                <a:latin typeface="+mn-ea"/>
                <a:ea typeface="+mn-ea"/>
              </a:rPr>
              <a:t>절을 이용하여 조건을 </a:t>
            </a:r>
            <a:r>
              <a:rPr lang="ko-KR" altLang="en-US" sz="2000" b="1" dirty="0" smtClean="0">
                <a:latin typeface="+mn-ea"/>
                <a:ea typeface="+mn-ea"/>
              </a:rPr>
              <a:t>지정함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만약 </a:t>
            </a:r>
            <a:r>
              <a:rPr lang="en-US" altLang="ko-KR" sz="2000" b="1" dirty="0">
                <a:latin typeface="+mn-ea"/>
                <a:ea typeface="+mn-ea"/>
              </a:rPr>
              <a:t>DELETE </a:t>
            </a:r>
            <a:r>
              <a:rPr lang="ko-KR" altLang="en-US" sz="2000" b="1" dirty="0">
                <a:latin typeface="+mn-ea"/>
                <a:ea typeface="+mn-ea"/>
              </a:rPr>
              <a:t>문에 </a:t>
            </a:r>
            <a:r>
              <a:rPr lang="en-US" altLang="ko-KR" sz="2000" b="1" dirty="0">
                <a:latin typeface="+mn-ea"/>
                <a:ea typeface="+mn-ea"/>
              </a:rPr>
              <a:t>WHERE </a:t>
            </a:r>
            <a:r>
              <a:rPr lang="ko-KR" altLang="en-US" sz="2000" b="1" dirty="0">
                <a:latin typeface="+mn-ea"/>
                <a:ea typeface="+mn-ea"/>
              </a:rPr>
              <a:t>절을 사용하지 않을 경우 테이블에 있는 모든 행이 삭제되므로 매우 신중하게 명령문을 사용해야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47567"/>
              </p:ext>
            </p:extLst>
          </p:nvPr>
        </p:nvGraphicFramePr>
        <p:xfrm>
          <a:off x="629345" y="1340768"/>
          <a:ext cx="8632304" cy="864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/>
                        <a:t>DELETE FROM </a:t>
                      </a:r>
                      <a:r>
                        <a:rPr lang="en-US" altLang="ko-KR" sz="1800" b="1" i="1" dirty="0" err="1" smtClean="0"/>
                        <a:t>table_name</a:t>
                      </a:r>
                      <a:r>
                        <a:rPr lang="en-US" altLang="ko-KR" sz="1800" b="1" dirty="0" smtClean="0"/>
                        <a:t> </a:t>
                      </a:r>
                    </a:p>
                    <a:p>
                      <a:pPr algn="l"/>
                      <a:r>
                        <a:rPr lang="en-US" altLang="ko-KR" sz="1800" b="1" dirty="0" smtClean="0"/>
                        <a:t>WHERE </a:t>
                      </a:r>
                      <a:r>
                        <a:rPr lang="en-US" altLang="ko-KR" sz="1800" b="1" i="1" dirty="0" smtClean="0"/>
                        <a:t>conditions</a:t>
                      </a:r>
                      <a:r>
                        <a:rPr lang="en-US" altLang="ko-KR" sz="1800" b="1" dirty="0" smtClean="0"/>
                        <a:t>;</a:t>
                      </a:r>
                      <a:endParaRPr lang="en-US" altLang="ko-KR" sz="1800" b="1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650357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4.1 </a:t>
            </a:r>
            <a:r>
              <a:rPr lang="en-US" altLang="ko-KR" sz="2400" dirty="0"/>
              <a:t>DELETE </a:t>
            </a:r>
            <a:r>
              <a:rPr lang="ko-KR" altLang="en-US" sz="2400" dirty="0"/>
              <a:t>문으로 행을 삭제하기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DELETE </a:t>
            </a:r>
            <a:r>
              <a:rPr lang="ko-KR" altLang="en-US" sz="2000" b="1" dirty="0">
                <a:latin typeface="+mn-ea"/>
                <a:ea typeface="+mn-ea"/>
              </a:rPr>
              <a:t>문으로 부서 테이블의 모든 행을 </a:t>
            </a:r>
            <a:r>
              <a:rPr lang="ko-KR" altLang="en-US" sz="2000" b="1" dirty="0" smtClean="0">
                <a:latin typeface="+mn-ea"/>
                <a:ea typeface="+mn-ea"/>
              </a:rPr>
              <a:t>삭제</a:t>
            </a:r>
            <a:r>
              <a:rPr lang="ko-KR" altLang="en-US" sz="2000" b="1" dirty="0">
                <a:latin typeface="+mn-ea"/>
                <a:ea typeface="+mn-ea"/>
              </a:rPr>
              <a:t>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991949"/>
              </p:ext>
            </p:extLst>
          </p:nvPr>
        </p:nvGraphicFramePr>
        <p:xfrm>
          <a:off x="633673" y="1412776"/>
          <a:ext cx="8632304" cy="1956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 TABLE DEPT01;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DEPT01 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DEPT;</a:t>
                      </a:r>
                    </a:p>
                    <a:p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 FROM DEPT01;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264964416" descr="EMB00001e5c4e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633192"/>
            <a:ext cx="67579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8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650357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4.2 </a:t>
            </a:r>
            <a:r>
              <a:rPr lang="en-US" altLang="ko-KR" sz="2400" dirty="0"/>
              <a:t>DELETE </a:t>
            </a:r>
            <a:r>
              <a:rPr lang="ko-KR" altLang="en-US" sz="2400" dirty="0"/>
              <a:t>문으로 행을 삭제하기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부서 테이블에서 </a:t>
            </a:r>
            <a:r>
              <a:rPr lang="en-US" altLang="ko-KR" sz="2000" b="1" dirty="0">
                <a:latin typeface="+mn-ea"/>
                <a:ea typeface="+mn-ea"/>
              </a:rPr>
              <a:t>30</a:t>
            </a:r>
            <a:r>
              <a:rPr lang="ko-KR" altLang="en-US" sz="2000" b="1" dirty="0">
                <a:latin typeface="+mn-ea"/>
                <a:ea typeface="+mn-ea"/>
              </a:rPr>
              <a:t>번 부서만 </a:t>
            </a:r>
            <a:r>
              <a:rPr lang="ko-KR" altLang="en-US" sz="2000" b="1" dirty="0" smtClean="0">
                <a:latin typeface="+mn-ea"/>
                <a:ea typeface="+mn-ea"/>
              </a:rPr>
              <a:t>삭제함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02411"/>
              </p:ext>
            </p:extLst>
          </p:nvPr>
        </p:nvGraphicFramePr>
        <p:xfrm>
          <a:off x="633673" y="1412776"/>
          <a:ext cx="8632304" cy="19560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 TABLE DEPT01;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DEPT01 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DEPT;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 FROM DEPT01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DEPTNO=30;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264964576" descr="EMB00001e5c4e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531443"/>
            <a:ext cx="6934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1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1.1 INSERT </a:t>
            </a:r>
            <a:r>
              <a:rPr lang="ko-KR" altLang="en-US" sz="2400" dirty="0"/>
              <a:t>문을 위한 실습에 사용할 테이블 생성하기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실습에 사용할 </a:t>
            </a:r>
            <a:r>
              <a:rPr lang="ko-KR" altLang="en-US" sz="2000" b="1" dirty="0" smtClean="0">
                <a:latin typeface="+mn-ea"/>
                <a:ea typeface="+mn-ea"/>
              </a:rPr>
              <a:t>부서 </a:t>
            </a:r>
            <a:r>
              <a:rPr lang="ko-KR" altLang="en-US" sz="2000" b="1" dirty="0">
                <a:latin typeface="+mn-ea"/>
                <a:ea typeface="+mn-ea"/>
              </a:rPr>
              <a:t>테이블</a:t>
            </a:r>
            <a:r>
              <a:rPr lang="en-US" altLang="ko-KR" sz="2000" b="1" dirty="0">
                <a:latin typeface="+mn-ea"/>
                <a:ea typeface="+mn-ea"/>
              </a:rPr>
              <a:t>(DEPT)</a:t>
            </a:r>
            <a:r>
              <a:rPr lang="ko-KR" altLang="en-US" sz="2000" b="1" dirty="0">
                <a:latin typeface="+mn-ea"/>
                <a:ea typeface="+mn-ea"/>
              </a:rPr>
              <a:t>과 동일한 구조를 갖되 데이터는 복사하지 </a:t>
            </a:r>
            <a:r>
              <a:rPr lang="ko-KR" altLang="en-US" sz="2000" b="1" dirty="0" smtClean="0">
                <a:latin typeface="+mn-ea"/>
                <a:ea typeface="+mn-ea"/>
              </a:rPr>
              <a:t> 않는 </a:t>
            </a:r>
            <a:r>
              <a:rPr lang="ko-KR" altLang="en-US" sz="2000" b="1" dirty="0">
                <a:latin typeface="+mn-ea"/>
                <a:ea typeface="+mn-ea"/>
              </a:rPr>
              <a:t>부서 테이블</a:t>
            </a:r>
            <a:r>
              <a:rPr lang="en-US" altLang="ko-KR" sz="2000" b="1" dirty="0">
                <a:latin typeface="+mn-ea"/>
                <a:ea typeface="+mn-ea"/>
              </a:rPr>
              <a:t>(DEPT01)</a:t>
            </a:r>
            <a:r>
              <a:rPr lang="ko-KR" altLang="en-US" sz="2000" b="1" dirty="0">
                <a:latin typeface="+mn-ea"/>
                <a:ea typeface="+mn-ea"/>
              </a:rPr>
              <a:t>을 생성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946973"/>
              </p:ext>
            </p:extLst>
          </p:nvPr>
        </p:nvGraphicFramePr>
        <p:xfrm>
          <a:off x="633673" y="2007872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DEPT01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DEPT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1=0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433576"/>
              </p:ext>
            </p:extLst>
          </p:nvPr>
        </p:nvGraphicFramePr>
        <p:xfrm>
          <a:off x="633673" y="3501008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DEPT01</a:t>
                      </a:r>
                    </a:p>
                    <a:p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DEPT01;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5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650357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4.3 </a:t>
            </a:r>
            <a:r>
              <a:rPr lang="ko-KR" altLang="en-US" sz="2400" dirty="0"/>
              <a:t>서브 쿼리를 이용한 데이터 삭제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DELETE </a:t>
            </a:r>
            <a:r>
              <a:rPr lang="ko-KR" altLang="en-US" sz="2000" b="1" dirty="0">
                <a:latin typeface="+mn-ea"/>
                <a:ea typeface="+mn-ea"/>
              </a:rPr>
              <a:t>문을 사용하기에 앞서 사원 테이블을 </a:t>
            </a:r>
            <a:r>
              <a:rPr lang="ko-KR" altLang="en-US" sz="2000" b="1" dirty="0" smtClean="0">
                <a:latin typeface="+mn-ea"/>
                <a:ea typeface="+mn-ea"/>
              </a:rPr>
              <a:t>복사</a:t>
            </a:r>
            <a:r>
              <a:rPr lang="ko-KR" altLang="en-US" sz="2000" b="1" dirty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.                                </a:t>
            </a:r>
            <a:r>
              <a:rPr lang="ko-KR" altLang="en-US" sz="2000" b="1" dirty="0" smtClean="0">
                <a:latin typeface="+mn-ea"/>
                <a:ea typeface="+mn-ea"/>
              </a:rPr>
              <a:t>사원 테이블에서 부서명이 </a:t>
            </a:r>
            <a:r>
              <a:rPr lang="en-US" altLang="ko-KR" sz="2000" b="1" dirty="0">
                <a:latin typeface="+mn-ea"/>
                <a:ea typeface="+mn-ea"/>
              </a:rPr>
              <a:t>SALES</a:t>
            </a:r>
            <a:r>
              <a:rPr lang="ko-KR" altLang="en-US" sz="2000" b="1" dirty="0">
                <a:latin typeface="+mn-ea"/>
                <a:ea typeface="+mn-ea"/>
              </a:rPr>
              <a:t>인 사원을 모두 삭제해보도록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테이블에는 부서명이 기록되어 있지 </a:t>
            </a:r>
            <a:r>
              <a:rPr lang="ko-KR" altLang="en-US" sz="2000" b="1" dirty="0" smtClean="0">
                <a:latin typeface="+mn-ea"/>
                <a:ea typeface="+mn-ea"/>
              </a:rPr>
              <a:t>않음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부서명은 부서 테이블에 기록되어 있으므로 부서 테이블에서 부서명이 </a:t>
            </a:r>
            <a:r>
              <a:rPr lang="en-US" altLang="ko-KR" sz="2000" b="1" dirty="0">
                <a:latin typeface="+mn-ea"/>
                <a:ea typeface="+mn-ea"/>
              </a:rPr>
              <a:t>SALES</a:t>
            </a:r>
            <a:r>
              <a:rPr lang="ko-KR" altLang="en-US" sz="2000" b="1" dirty="0">
                <a:latin typeface="+mn-ea"/>
                <a:ea typeface="+mn-ea"/>
              </a:rPr>
              <a:t>인 부서의 번호부터 알아내야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이렇게 알아낸 부서번호를 사원 테이블에 적용하기 위해서는 서브 쿼리를 이용해야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57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650357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4.3 </a:t>
            </a:r>
            <a:r>
              <a:rPr lang="ko-KR" altLang="en-US" sz="2400" dirty="0"/>
              <a:t>서브 쿼리를 이용한 데이터 삭제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사원 테이블에서 부서명이 </a:t>
            </a:r>
            <a:r>
              <a:rPr lang="en-US" altLang="ko-KR" sz="2000" b="1" dirty="0">
                <a:latin typeface="+mn-ea"/>
                <a:ea typeface="+mn-ea"/>
              </a:rPr>
              <a:t>SALES</a:t>
            </a:r>
            <a:r>
              <a:rPr lang="ko-KR" altLang="en-US" sz="2000" b="1" dirty="0">
                <a:latin typeface="+mn-ea"/>
                <a:ea typeface="+mn-ea"/>
              </a:rPr>
              <a:t>인 사원을 모두 </a:t>
            </a:r>
            <a:r>
              <a:rPr lang="ko-KR" altLang="en-US" sz="2000" b="1" dirty="0" smtClean="0">
                <a:latin typeface="+mn-ea"/>
                <a:ea typeface="+mn-ea"/>
              </a:rPr>
              <a:t>삭제함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62646"/>
              </p:ext>
            </p:extLst>
          </p:nvPr>
        </p:nvGraphicFramePr>
        <p:xfrm>
          <a:off x="633673" y="1412776"/>
          <a:ext cx="8632304" cy="22303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EMP01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EMP;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 FROM EMP01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DEPTNO=(SELECT DEPTNO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FROM DEPT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WHERE DNAME='SALES');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9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650357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/>
              <a:t>테이블을 합병하는 </a:t>
            </a:r>
            <a:r>
              <a:rPr lang="en-US" altLang="ko-KR" sz="2400" dirty="0"/>
              <a:t>MERGE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MERGE</a:t>
            </a:r>
            <a:r>
              <a:rPr lang="ko-KR" altLang="en-US" sz="2000" b="1" dirty="0">
                <a:latin typeface="+mn-ea"/>
                <a:ea typeface="+mn-ea"/>
              </a:rPr>
              <a:t>는 합병이란 의미이므로 구조가 같은 </a:t>
            </a:r>
            <a:r>
              <a:rPr lang="ko-KR" altLang="en-US" sz="2000" b="1" dirty="0" err="1">
                <a:latin typeface="+mn-ea"/>
                <a:ea typeface="+mn-ea"/>
              </a:rPr>
              <a:t>두개의</a:t>
            </a:r>
            <a:r>
              <a:rPr lang="ko-KR" altLang="en-US" sz="2000" b="1" dirty="0">
                <a:latin typeface="+mn-ea"/>
                <a:ea typeface="+mn-ea"/>
              </a:rPr>
              <a:t> 테이블을 하나의 테이블로 합치는 기능을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MERGE </a:t>
            </a:r>
            <a:r>
              <a:rPr lang="ko-KR" altLang="en-US" sz="2000" b="1" dirty="0">
                <a:latin typeface="+mn-ea"/>
                <a:ea typeface="+mn-ea"/>
              </a:rPr>
              <a:t>명령을 수행하기 위해서 수행하는 테이블에 기존에 존재하는 행이 </a:t>
            </a:r>
            <a:r>
              <a:rPr lang="ko-KR" altLang="en-US" sz="2000" b="1" dirty="0" smtClean="0">
                <a:latin typeface="+mn-ea"/>
                <a:ea typeface="+mn-ea"/>
              </a:rPr>
              <a:t>   있다면 </a:t>
            </a:r>
            <a:r>
              <a:rPr lang="ko-KR" altLang="en-US" sz="2000" b="1" dirty="0">
                <a:latin typeface="+mn-ea"/>
                <a:ea typeface="+mn-ea"/>
              </a:rPr>
              <a:t>새로운 값으로 갱신</a:t>
            </a:r>
            <a:r>
              <a:rPr lang="en-US" altLang="ko-KR" sz="2000" b="1" dirty="0">
                <a:latin typeface="+mn-ea"/>
                <a:ea typeface="+mn-ea"/>
              </a:rPr>
              <a:t>(UPDATE)</a:t>
            </a:r>
            <a:r>
              <a:rPr lang="ko-KR" altLang="en-US" sz="2000" b="1" dirty="0">
                <a:latin typeface="+mn-ea"/>
                <a:ea typeface="+mn-ea"/>
              </a:rPr>
              <a:t>되고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존재하지 않으면 새로운 </a:t>
            </a:r>
            <a:r>
              <a:rPr lang="ko-KR" altLang="en-US" sz="2000" b="1" dirty="0" smtClean="0">
                <a:latin typeface="+mn-ea"/>
                <a:ea typeface="+mn-ea"/>
              </a:rPr>
              <a:t>행으로           </a:t>
            </a:r>
            <a:r>
              <a:rPr lang="ko-KR" altLang="en-US" sz="2000" b="1" dirty="0">
                <a:latin typeface="+mn-ea"/>
                <a:ea typeface="+mn-ea"/>
              </a:rPr>
              <a:t>추가</a:t>
            </a:r>
            <a:r>
              <a:rPr lang="en-US" altLang="ko-KR" sz="2000" b="1" dirty="0">
                <a:latin typeface="+mn-ea"/>
                <a:ea typeface="+mn-ea"/>
              </a:rPr>
              <a:t>(INSERT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86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650357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/>
              <a:t>테이블을 합병하는 </a:t>
            </a:r>
            <a:r>
              <a:rPr lang="en-US" altLang="ko-KR" sz="2400" dirty="0"/>
              <a:t>MERGE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MERGE </a:t>
            </a:r>
            <a:r>
              <a:rPr lang="ko-KR" altLang="en-US" sz="2000" b="1" dirty="0">
                <a:latin typeface="+mn-ea"/>
                <a:ea typeface="+mn-ea"/>
              </a:rPr>
              <a:t>문에 의해서 갱신</a:t>
            </a:r>
            <a:r>
              <a:rPr lang="en-US" altLang="ko-KR" sz="2000" b="1" dirty="0">
                <a:latin typeface="+mn-ea"/>
                <a:ea typeface="+mn-ea"/>
              </a:rPr>
              <a:t>(UPDATE) </a:t>
            </a:r>
            <a:r>
              <a:rPr lang="ko-KR" altLang="en-US" sz="2000" b="1" dirty="0">
                <a:latin typeface="+mn-ea"/>
                <a:ea typeface="+mn-ea"/>
              </a:rPr>
              <a:t>되고 추가</a:t>
            </a:r>
            <a:r>
              <a:rPr lang="en-US" altLang="ko-KR" sz="2000" b="1" dirty="0">
                <a:latin typeface="+mn-ea"/>
                <a:ea typeface="+mn-ea"/>
              </a:rPr>
              <a:t>(INSERT) </a:t>
            </a:r>
            <a:r>
              <a:rPr lang="ko-KR" altLang="en-US" sz="2000" b="1" dirty="0" smtClean="0">
                <a:latin typeface="+mn-ea"/>
                <a:ea typeface="+mn-ea"/>
              </a:rPr>
              <a:t>되는지 확인함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새로운 테이블 </a:t>
            </a:r>
            <a:r>
              <a:rPr lang="en-US" altLang="ko-KR" sz="2000" b="1" dirty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ko-KR" altLang="en-US" sz="2000" b="1" dirty="0" smtClean="0">
                <a:latin typeface="+mn-ea"/>
                <a:ea typeface="+mn-ea"/>
              </a:rPr>
              <a:t>생성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직급이 </a:t>
            </a:r>
            <a:r>
              <a:rPr lang="en-US" altLang="ko-KR" sz="2000" b="1" dirty="0">
                <a:latin typeface="+mn-ea"/>
                <a:ea typeface="+mn-ea"/>
              </a:rPr>
              <a:t>'MANAGER' </a:t>
            </a:r>
            <a:r>
              <a:rPr lang="ko-KR" altLang="en-US" sz="2000" b="1" dirty="0">
                <a:latin typeface="+mn-ea"/>
                <a:ea typeface="+mn-ea"/>
              </a:rPr>
              <a:t>인 사원들로만 구성된 </a:t>
            </a:r>
            <a:r>
              <a:rPr lang="en-US" altLang="ko-KR" sz="2000" b="1" dirty="0">
                <a:latin typeface="+mn-ea"/>
                <a:ea typeface="+mn-ea"/>
              </a:rPr>
              <a:t>EMP02 </a:t>
            </a:r>
            <a:r>
              <a:rPr lang="ko-KR" altLang="en-US" sz="2000" b="1" dirty="0">
                <a:latin typeface="+mn-ea"/>
                <a:ea typeface="+mn-ea"/>
              </a:rPr>
              <a:t>테이블을 생성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71974"/>
              </p:ext>
            </p:extLst>
          </p:nvPr>
        </p:nvGraphicFramePr>
        <p:xfrm>
          <a:off x="633673" y="1844824"/>
          <a:ext cx="8632304" cy="108012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EMP01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EMP;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26311"/>
              </p:ext>
            </p:extLst>
          </p:nvPr>
        </p:nvGraphicFramePr>
        <p:xfrm>
          <a:off x="633673" y="3573016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EMP02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EMP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JOB='MANAGER';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8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650357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/>
              <a:t>테이블을 합병하는 </a:t>
            </a:r>
            <a:r>
              <a:rPr lang="en-US" altLang="ko-KR" sz="2400" dirty="0"/>
              <a:t>MERGE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MERGE </a:t>
            </a:r>
            <a:r>
              <a:rPr lang="ko-KR" altLang="en-US" sz="2000" b="1" dirty="0">
                <a:latin typeface="+mn-ea"/>
                <a:ea typeface="+mn-ea"/>
              </a:rPr>
              <a:t>문에 의해서 기존에 존재하는 행이 갱신</a:t>
            </a:r>
            <a:r>
              <a:rPr lang="en-US" altLang="ko-KR" sz="2000" b="1" dirty="0">
                <a:latin typeface="+mn-ea"/>
                <a:ea typeface="+mn-ea"/>
              </a:rPr>
              <a:t>(UPDATE) </a:t>
            </a:r>
            <a:r>
              <a:rPr lang="ko-KR" altLang="en-US" sz="2000" b="1" dirty="0">
                <a:latin typeface="+mn-ea"/>
                <a:ea typeface="+mn-ea"/>
              </a:rPr>
              <a:t>되는지 살펴보기 </a:t>
            </a:r>
            <a:r>
              <a:rPr lang="ko-KR" altLang="en-US" sz="2000" b="1" dirty="0" smtClean="0">
                <a:latin typeface="+mn-ea"/>
                <a:ea typeface="+mn-ea"/>
              </a:rPr>
              <a:t> 위해서 </a:t>
            </a:r>
            <a:r>
              <a:rPr lang="ko-KR" altLang="en-US" sz="2000" b="1" dirty="0">
                <a:latin typeface="+mn-ea"/>
                <a:ea typeface="+mn-ea"/>
              </a:rPr>
              <a:t>새로 생성된 </a:t>
            </a:r>
            <a:r>
              <a:rPr lang="en-US" altLang="ko-KR" sz="2000" b="1" dirty="0">
                <a:latin typeface="+mn-ea"/>
                <a:ea typeface="+mn-ea"/>
              </a:rPr>
              <a:t>EMP02 </a:t>
            </a:r>
            <a:r>
              <a:rPr lang="ko-KR" altLang="en-US" sz="2000" b="1" dirty="0">
                <a:latin typeface="+mn-ea"/>
                <a:ea typeface="+mn-ea"/>
              </a:rPr>
              <a:t>테이블의 </a:t>
            </a:r>
            <a:r>
              <a:rPr lang="en-US" altLang="ko-KR" sz="2000" b="1" dirty="0">
                <a:latin typeface="+mn-ea"/>
                <a:ea typeface="+mn-ea"/>
              </a:rPr>
              <a:t>JOB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en-US" altLang="ko-KR" sz="2000" b="1" dirty="0">
                <a:latin typeface="+mn-ea"/>
                <a:ea typeface="+mn-ea"/>
              </a:rPr>
              <a:t>'TEST' </a:t>
            </a:r>
            <a:r>
              <a:rPr lang="ko-KR" altLang="en-US" sz="2000" b="1" dirty="0">
                <a:latin typeface="+mn-ea"/>
                <a:ea typeface="+mn-ea"/>
              </a:rPr>
              <a:t>로 </a:t>
            </a:r>
            <a:r>
              <a:rPr lang="ko-KR" altLang="en-US" sz="2000" b="1" dirty="0" smtClean="0">
                <a:latin typeface="+mn-ea"/>
                <a:ea typeface="+mn-ea"/>
              </a:rPr>
              <a:t>변경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MERGE </a:t>
            </a:r>
            <a:r>
              <a:rPr lang="ko-KR" altLang="en-US" sz="2000" b="1" dirty="0">
                <a:latin typeface="+mn-ea"/>
                <a:ea typeface="+mn-ea"/>
              </a:rPr>
              <a:t>문에 의해서 새로운 행이 추가</a:t>
            </a:r>
            <a:r>
              <a:rPr lang="en-US" altLang="ko-KR" sz="2000" b="1" dirty="0">
                <a:latin typeface="+mn-ea"/>
                <a:ea typeface="+mn-ea"/>
              </a:rPr>
              <a:t>(INSERT) </a:t>
            </a:r>
            <a:r>
              <a:rPr lang="ko-KR" altLang="en-US" sz="2000" b="1" dirty="0">
                <a:latin typeface="+mn-ea"/>
                <a:ea typeface="+mn-ea"/>
              </a:rPr>
              <a:t>되는지 살펴보기 위해서 </a:t>
            </a:r>
            <a:r>
              <a:rPr lang="ko-KR" altLang="en-US" sz="2000" b="1" dirty="0" smtClean="0">
                <a:latin typeface="+mn-ea"/>
                <a:ea typeface="+mn-ea"/>
              </a:rPr>
              <a:t>       새로운 </a:t>
            </a:r>
            <a:r>
              <a:rPr lang="ko-KR" altLang="en-US" sz="2000" b="1" dirty="0" err="1">
                <a:latin typeface="+mn-ea"/>
                <a:ea typeface="+mn-ea"/>
              </a:rPr>
              <a:t>로우를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추가함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00445"/>
              </p:ext>
            </p:extLst>
          </p:nvPr>
        </p:nvGraphicFramePr>
        <p:xfrm>
          <a:off x="633673" y="1844824"/>
          <a:ext cx="8632304" cy="108012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EMP02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JOB=‘TEST’;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21424"/>
              </p:ext>
            </p:extLst>
          </p:nvPr>
        </p:nvGraphicFramePr>
        <p:xfrm>
          <a:off x="633673" y="4293096"/>
          <a:ext cx="8632304" cy="108012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INTO EMP02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VALUES(8000, 'SYJ', 'TOP', 7566, '2009/01/12', 1200, 10, 20);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9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650357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/>
              <a:t>테이블을 합병하는 </a:t>
            </a:r>
            <a:r>
              <a:rPr lang="en-US" altLang="ko-KR" sz="2400" dirty="0"/>
              <a:t>MERGE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4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테이블에 </a:t>
            </a:r>
            <a:r>
              <a:rPr lang="en-US" altLang="ko-KR" sz="2000" b="1" dirty="0">
                <a:latin typeface="+mn-ea"/>
                <a:ea typeface="+mn-ea"/>
              </a:rPr>
              <a:t>EMP02 </a:t>
            </a:r>
            <a:r>
              <a:rPr lang="ko-KR" altLang="en-US" sz="2000" b="1" dirty="0">
                <a:latin typeface="+mn-ea"/>
                <a:ea typeface="+mn-ea"/>
              </a:rPr>
              <a:t>테이블을 </a:t>
            </a:r>
            <a:r>
              <a:rPr lang="ko-KR" altLang="en-US" sz="2000" b="1" dirty="0" smtClean="0">
                <a:latin typeface="+mn-ea"/>
                <a:ea typeface="+mn-ea"/>
              </a:rPr>
              <a:t>합병함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10842"/>
              </p:ext>
            </p:extLst>
          </p:nvPr>
        </p:nvGraphicFramePr>
        <p:xfrm>
          <a:off x="633673" y="1312884"/>
          <a:ext cx="8632304" cy="499643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8397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 INTO EMP01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EMP02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ON(EMP01.EMPNO=EMP02.EMPNO)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WHEN MATCHED THEN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 SET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EMP01.ENAME=EMP02.ENAME,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EMP01.JOB=EMP02.JOB,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EMP01.MGR=EMP02.MGR,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EMP01.HIREDATE=EMP02.HIREDATE,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EMP01.SAL=EMP02.SAL,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EMP01.COMM=EMP02.COMM,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EMP01.DEPTNO=EMP02.DEPTNO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WHEN NOT MATCHED THEN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VALUES(EMP02.EMPNO, EMP02.ENAME, EMP02.JOB, 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EMP02.MGR, EMP02.HIREDATE, EMP02.SAL, </a:t>
                      </a: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EMP02.COMM, EMP02.DEPTNO);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1.2 </a:t>
            </a:r>
            <a:r>
              <a:rPr lang="en-US" altLang="ko-KR" sz="2400" dirty="0"/>
              <a:t>INSERT </a:t>
            </a:r>
            <a:r>
              <a:rPr lang="ko-KR" altLang="en-US" sz="2400" dirty="0"/>
              <a:t>구문에서 오류 발생의 예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칼럼 명에 기술된 목록의 수보다 </a:t>
            </a:r>
            <a:r>
              <a:rPr lang="en-US" altLang="ko-KR" sz="2000" b="1" dirty="0">
                <a:latin typeface="+mn-ea"/>
                <a:ea typeface="+mn-ea"/>
              </a:rPr>
              <a:t>VALUES </a:t>
            </a:r>
            <a:r>
              <a:rPr lang="ko-KR" altLang="en-US" sz="2000" b="1" dirty="0">
                <a:latin typeface="+mn-ea"/>
                <a:ea typeface="+mn-ea"/>
              </a:rPr>
              <a:t>다음에 나오는 괄호 안에 기술한 값의 개수가 적으면 에러가 </a:t>
            </a:r>
            <a:r>
              <a:rPr lang="ko-KR" altLang="en-US" sz="2000" b="1" dirty="0" smtClean="0">
                <a:latin typeface="+mn-ea"/>
                <a:ea typeface="+mn-ea"/>
              </a:rPr>
              <a:t>발생함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칼럼 명에 기술된 목록의 수보다 </a:t>
            </a:r>
            <a:r>
              <a:rPr lang="en-US" altLang="ko-KR" sz="2000" b="1" dirty="0">
                <a:latin typeface="+mn-ea"/>
                <a:ea typeface="+mn-ea"/>
              </a:rPr>
              <a:t>VALUES </a:t>
            </a:r>
            <a:r>
              <a:rPr lang="ko-KR" altLang="en-US" sz="2000" b="1" dirty="0">
                <a:latin typeface="+mn-ea"/>
                <a:ea typeface="+mn-ea"/>
              </a:rPr>
              <a:t>다음에 나오는 괄호에 기술한 값의 개수가 많으면 에러가 </a:t>
            </a:r>
            <a:r>
              <a:rPr lang="ko-KR" altLang="en-US" sz="2000" b="1" dirty="0" smtClean="0">
                <a:latin typeface="+mn-ea"/>
                <a:ea typeface="+mn-ea"/>
              </a:rPr>
              <a:t>발생함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58358"/>
              </p:ext>
            </p:extLst>
          </p:nvPr>
        </p:nvGraphicFramePr>
        <p:xfrm>
          <a:off x="633673" y="1922152"/>
          <a:ext cx="8632304" cy="107480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48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INTO DEPT01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(DEPTNO, DNAME, LOC)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 (10, 'ACCOUNTING');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21598"/>
              </p:ext>
            </p:extLst>
          </p:nvPr>
        </p:nvGraphicFramePr>
        <p:xfrm>
          <a:off x="629345" y="4149080"/>
          <a:ext cx="8632304" cy="115212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INTO DEPT01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(DEPTNO, DNAME, LOC)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VALUES(10, 'ACCOUNTING', 'NEW YORK', 20);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3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1.2 </a:t>
            </a:r>
            <a:r>
              <a:rPr lang="en-US" altLang="ko-KR" sz="2400" dirty="0"/>
              <a:t>INSERT </a:t>
            </a:r>
            <a:r>
              <a:rPr lang="ko-KR" altLang="en-US" sz="2400" dirty="0"/>
              <a:t>구문에서 오류 발생의 예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칼럼 명이 잘못 입력되었을 때에도 에러가 </a:t>
            </a:r>
            <a:r>
              <a:rPr lang="ko-KR" altLang="en-US" sz="2000" b="1" dirty="0" smtClean="0">
                <a:latin typeface="+mn-ea"/>
                <a:ea typeface="+mn-ea"/>
              </a:rPr>
              <a:t>발생함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칼럼과 입력할 값의 데이터 타입이 서로 맞지 않을 경우에도 에러가 </a:t>
            </a:r>
            <a:r>
              <a:rPr lang="ko-KR" altLang="en-US" sz="2000" b="1" dirty="0" smtClean="0">
                <a:latin typeface="+mn-ea"/>
                <a:ea typeface="+mn-ea"/>
              </a:rPr>
              <a:t>발생함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26150"/>
              </p:ext>
            </p:extLst>
          </p:nvPr>
        </p:nvGraphicFramePr>
        <p:xfrm>
          <a:off x="633673" y="1412776"/>
          <a:ext cx="8632304" cy="107480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48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INTO DEPT01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(NUM, DNAME, LOC)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VALUES(10, 'ACCOUNTING', 'NEW YORK');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36700"/>
              </p:ext>
            </p:extLst>
          </p:nvPr>
        </p:nvGraphicFramePr>
        <p:xfrm>
          <a:off x="629345" y="3284984"/>
          <a:ext cx="8632304" cy="115212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INTO DEPT01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(DEPTNO, DNAME, LOC)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VALUES(10, ACCOUNTING, 'NEW YORK');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9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1.3 </a:t>
            </a:r>
            <a:r>
              <a:rPr lang="ko-KR" altLang="en-US" sz="2400" dirty="0"/>
              <a:t>칼럼 명을 생략한 </a:t>
            </a:r>
            <a:r>
              <a:rPr lang="en-US" altLang="ko-KR" sz="2400" dirty="0"/>
              <a:t>INSERT </a:t>
            </a:r>
            <a:r>
              <a:rPr lang="ko-KR" altLang="en-US" sz="2400" dirty="0"/>
              <a:t>구문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테이블에 </a:t>
            </a:r>
            <a:r>
              <a:rPr lang="ko-KR" altLang="en-US" sz="2000" b="1" dirty="0" err="1">
                <a:latin typeface="+mn-ea"/>
                <a:ea typeface="+mn-ea"/>
              </a:rPr>
              <a:t>로우를</a:t>
            </a:r>
            <a:r>
              <a:rPr lang="ko-KR" altLang="en-US" sz="2000" b="1" dirty="0">
                <a:latin typeface="+mn-ea"/>
                <a:ea typeface="+mn-ea"/>
              </a:rPr>
              <a:t> 추가할 때 모든 칼럼에 모두 자료를 입력하는 경우에는 굳이 칼럼 목록을 기술하지 않아도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칼럼 목록이 생략되면 </a:t>
            </a:r>
            <a:r>
              <a:rPr lang="en-US" altLang="ko-KR" sz="2000" b="1" dirty="0">
                <a:latin typeface="+mn-ea"/>
                <a:ea typeface="+mn-ea"/>
              </a:rPr>
              <a:t>VALUES </a:t>
            </a:r>
            <a:r>
              <a:rPr lang="ko-KR" altLang="en-US" sz="2000" b="1" dirty="0">
                <a:latin typeface="+mn-ea"/>
                <a:ea typeface="+mn-ea"/>
              </a:rPr>
              <a:t>절 다음의 값들이 테이블의 기본 칼럼 순서대로 </a:t>
            </a:r>
            <a:r>
              <a:rPr lang="ko-KR" altLang="en-US" sz="2000" b="1" dirty="0" smtClean="0">
                <a:latin typeface="+mn-ea"/>
                <a:ea typeface="+mn-ea"/>
              </a:rPr>
              <a:t>입력됨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테이블의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순서는 </a:t>
            </a:r>
            <a:r>
              <a:rPr lang="en-US" altLang="ko-KR" sz="2000" b="1" dirty="0">
                <a:latin typeface="+mn-ea"/>
                <a:ea typeface="+mn-ea"/>
              </a:rPr>
              <a:t>CREATE TABLE</a:t>
            </a:r>
            <a:r>
              <a:rPr lang="ko-KR" altLang="en-US" sz="2000" b="1" dirty="0">
                <a:latin typeface="+mn-ea"/>
                <a:ea typeface="+mn-ea"/>
              </a:rPr>
              <a:t>로 테이블을 생성할 때의 순서를 </a:t>
            </a:r>
            <a:r>
              <a:rPr lang="ko-KR" altLang="en-US" sz="2000" b="1" dirty="0" smtClean="0">
                <a:latin typeface="+mn-ea"/>
                <a:ea typeface="+mn-ea"/>
              </a:rPr>
              <a:t>따름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테이블의 기본 칼럼 순서는 </a:t>
            </a:r>
            <a:r>
              <a:rPr lang="en-US" altLang="ko-KR" sz="2000" b="1" dirty="0">
                <a:latin typeface="+mn-ea"/>
                <a:ea typeface="+mn-ea"/>
              </a:rPr>
              <a:t>DESC </a:t>
            </a:r>
            <a:r>
              <a:rPr lang="ko-KR" altLang="en-US" sz="2000" b="1" dirty="0">
                <a:latin typeface="+mn-ea"/>
                <a:ea typeface="+mn-ea"/>
              </a:rPr>
              <a:t>문으로 조회했을 때 보여 지는 </a:t>
            </a:r>
            <a:r>
              <a:rPr lang="ko-KR" altLang="en-US" sz="2000" b="1" dirty="0" smtClean="0">
                <a:latin typeface="+mn-ea"/>
                <a:ea typeface="+mn-ea"/>
              </a:rPr>
              <a:t>순서임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09005"/>
              </p:ext>
            </p:extLst>
          </p:nvPr>
        </p:nvGraphicFramePr>
        <p:xfrm>
          <a:off x="629345" y="3933056"/>
          <a:ext cx="8632304" cy="864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INTO DEPT01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 (20, 'RESEARCH', 'DALLAS');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29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1.4 </a:t>
            </a:r>
            <a:r>
              <a:rPr lang="en-US" altLang="ko-KR" sz="2400" dirty="0"/>
              <a:t>NULL </a:t>
            </a:r>
            <a:r>
              <a:rPr lang="ko-KR" altLang="en-US" sz="2400" dirty="0"/>
              <a:t>값 삽입하는 다양한 방법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데이터를 입력하는 시점에서 해당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값을 모르거나 확정되지 않았을 경우에는 </a:t>
            </a:r>
            <a:r>
              <a:rPr lang="en-US" altLang="ko-KR" sz="2000" b="1" dirty="0">
                <a:latin typeface="+mn-ea"/>
                <a:ea typeface="+mn-ea"/>
              </a:rPr>
              <a:t>NULL</a:t>
            </a:r>
            <a:r>
              <a:rPr lang="ko-KR" altLang="en-US" sz="2000" b="1" dirty="0">
                <a:latin typeface="+mn-ea"/>
                <a:ea typeface="+mn-ea"/>
              </a:rPr>
              <a:t>값을 입력해야 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값 삽입은 암시적인 방법과 명시적인 방법이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암시적 방법은 칼럼 명 리스트에 칼럼을 생략하는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r>
              <a:rPr lang="en-US" altLang="ko-KR" sz="2000" b="1" dirty="0" smtClean="0">
                <a:latin typeface="+mn-ea"/>
                <a:ea typeface="+mn-ea"/>
              </a:rPr>
              <a:t>.                                    </a:t>
            </a:r>
            <a:r>
              <a:rPr lang="ko-KR" altLang="en-US" sz="2000" b="1" dirty="0" smtClean="0">
                <a:latin typeface="+mn-ea"/>
                <a:ea typeface="+mn-ea"/>
              </a:rPr>
              <a:t>즉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다른 칼럼은 값을 입력하지만 이렇게 생략한 칼럼에는 암시적으로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값이 </a:t>
            </a:r>
            <a:r>
              <a:rPr lang="ko-KR" altLang="en-US" sz="2000" b="1" dirty="0" smtClean="0">
                <a:latin typeface="+mn-ea"/>
                <a:ea typeface="+mn-ea"/>
              </a:rPr>
              <a:t>할당됨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명시적 방법은 </a:t>
            </a:r>
            <a:r>
              <a:rPr lang="en-US" altLang="ko-KR" sz="2000" b="1" dirty="0">
                <a:latin typeface="+mn-ea"/>
                <a:ea typeface="+mn-ea"/>
              </a:rPr>
              <a:t>VALUES </a:t>
            </a:r>
            <a:r>
              <a:rPr lang="ko-KR" altLang="en-US" sz="2000" b="1" dirty="0">
                <a:latin typeface="+mn-ea"/>
                <a:ea typeface="+mn-ea"/>
              </a:rPr>
              <a:t>리스트에 명시적으로 </a:t>
            </a:r>
            <a:r>
              <a:rPr lang="en-US" altLang="ko-KR" sz="2000" b="1" dirty="0">
                <a:latin typeface="+mn-ea"/>
                <a:ea typeface="+mn-ea"/>
              </a:rPr>
              <a:t>NULL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ko-KR" altLang="en-US" sz="2000" b="1" dirty="0" smtClean="0">
                <a:latin typeface="+mn-ea"/>
                <a:ea typeface="+mn-ea"/>
              </a:rPr>
              <a:t>입력함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95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1.4 </a:t>
            </a:r>
            <a:r>
              <a:rPr lang="en-US" altLang="ko-KR" sz="2400" dirty="0"/>
              <a:t>NULL </a:t>
            </a:r>
            <a:r>
              <a:rPr lang="ko-KR" altLang="en-US" sz="2400" dirty="0"/>
              <a:t>값 삽입하는 다양한 방법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939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부서 테이블에 </a:t>
            </a:r>
            <a:r>
              <a:rPr lang="ko-KR" altLang="en-US" sz="2000" b="1" dirty="0" err="1">
                <a:latin typeface="+mn-ea"/>
                <a:ea typeface="+mn-ea"/>
              </a:rPr>
              <a:t>컬럼이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NULL</a:t>
            </a:r>
            <a:r>
              <a:rPr lang="ko-KR" altLang="en-US" sz="2000" b="1" dirty="0">
                <a:latin typeface="+mn-ea"/>
                <a:ea typeface="+mn-ea"/>
              </a:rPr>
              <a:t>값을 허용하는지 살펴보기 위해서 </a:t>
            </a:r>
            <a:r>
              <a:rPr lang="en-US" altLang="ko-KR" sz="2000" b="1" dirty="0">
                <a:latin typeface="+mn-ea"/>
                <a:ea typeface="+mn-ea"/>
              </a:rPr>
              <a:t>DESC </a:t>
            </a:r>
            <a:r>
              <a:rPr lang="ko-KR" altLang="en-US" sz="2000" b="1" dirty="0" smtClean="0">
                <a:latin typeface="+mn-ea"/>
                <a:ea typeface="+mn-ea"/>
              </a:rPr>
              <a:t>명령을  실행함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DEPT </a:t>
            </a:r>
            <a:r>
              <a:rPr lang="ko-KR" altLang="en-US" sz="2000" b="1" dirty="0">
                <a:latin typeface="+mn-ea"/>
                <a:ea typeface="+mn-ea"/>
              </a:rPr>
              <a:t>테이블의 </a:t>
            </a:r>
            <a:r>
              <a:rPr lang="en-US" altLang="ko-KR" sz="2000" b="1" dirty="0">
                <a:latin typeface="+mn-ea"/>
                <a:ea typeface="+mn-ea"/>
              </a:rPr>
              <a:t>DEPTNO </a:t>
            </a:r>
            <a:r>
              <a:rPr lang="ko-KR" altLang="en-US" sz="2000" b="1" dirty="0" err="1">
                <a:latin typeface="+mn-ea"/>
                <a:ea typeface="+mn-ea"/>
              </a:rPr>
              <a:t>컬럼은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NOT NULL </a:t>
            </a:r>
            <a:r>
              <a:rPr lang="ko-KR" altLang="en-US" sz="2000" b="1" dirty="0">
                <a:latin typeface="+mn-ea"/>
                <a:ea typeface="+mn-ea"/>
              </a:rPr>
              <a:t>제약조건이 지정되어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NOT NULL </a:t>
            </a:r>
            <a:r>
              <a:rPr lang="ko-KR" altLang="en-US" sz="2000" b="1" dirty="0">
                <a:latin typeface="+mn-ea"/>
                <a:ea typeface="+mn-ea"/>
              </a:rPr>
              <a:t>제약조건이 지정된 </a:t>
            </a:r>
            <a:r>
              <a:rPr lang="en-US" altLang="ko-KR" sz="2000" b="1" dirty="0">
                <a:latin typeface="+mn-ea"/>
                <a:ea typeface="+mn-ea"/>
              </a:rPr>
              <a:t>DEPTNO </a:t>
            </a:r>
            <a:r>
              <a:rPr lang="ko-KR" altLang="en-US" sz="2000" b="1" dirty="0" err="1">
                <a:latin typeface="+mn-ea"/>
                <a:ea typeface="+mn-ea"/>
              </a:rPr>
              <a:t>컬럼은</a:t>
            </a:r>
            <a:r>
              <a:rPr lang="ko-KR" altLang="en-US" sz="2000" b="1" dirty="0">
                <a:latin typeface="+mn-ea"/>
                <a:ea typeface="+mn-ea"/>
              </a:rPr>
              <a:t> 널 값을 입력하지 </a:t>
            </a:r>
            <a:r>
              <a:rPr lang="ko-KR" altLang="en-US" sz="2000" b="1" dirty="0" smtClean="0">
                <a:latin typeface="+mn-ea"/>
                <a:ea typeface="+mn-ea"/>
              </a:rPr>
              <a:t>못함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오라클이</a:t>
            </a:r>
            <a:r>
              <a:rPr lang="ko-KR" altLang="en-US" sz="2000" b="1" dirty="0">
                <a:latin typeface="+mn-ea"/>
                <a:ea typeface="+mn-ea"/>
              </a:rPr>
              <a:t> 제공해 주는 </a:t>
            </a:r>
            <a:r>
              <a:rPr lang="en-US" altLang="ko-KR" sz="2000" b="1" dirty="0">
                <a:latin typeface="+mn-ea"/>
                <a:ea typeface="+mn-ea"/>
              </a:rPr>
              <a:t>DEPT </a:t>
            </a:r>
            <a:r>
              <a:rPr lang="ko-KR" altLang="en-US" sz="2000" b="1" dirty="0">
                <a:latin typeface="+mn-ea"/>
                <a:ea typeface="+mn-ea"/>
              </a:rPr>
              <a:t>테이블의 </a:t>
            </a:r>
            <a:r>
              <a:rPr lang="en-US" altLang="ko-KR" sz="2000" b="1" dirty="0">
                <a:latin typeface="+mn-ea"/>
                <a:ea typeface="+mn-ea"/>
              </a:rPr>
              <a:t>DEPTNO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널값을</a:t>
            </a:r>
            <a:r>
              <a:rPr lang="ko-KR" altLang="en-US" sz="2000" b="1" dirty="0">
                <a:latin typeface="+mn-ea"/>
                <a:ea typeface="+mn-ea"/>
              </a:rPr>
              <a:t> 허용하지 </a:t>
            </a:r>
            <a:r>
              <a:rPr lang="ko-KR" altLang="en-US" sz="2000" b="1" dirty="0" smtClean="0">
                <a:latin typeface="+mn-ea"/>
                <a:ea typeface="+mn-ea"/>
              </a:rPr>
              <a:t>       못하도록 </a:t>
            </a:r>
            <a:r>
              <a:rPr lang="ko-KR" altLang="en-US" sz="2000" b="1" dirty="0" err="1">
                <a:latin typeface="+mn-ea"/>
                <a:ea typeface="+mn-ea"/>
              </a:rPr>
              <a:t>오라클</a:t>
            </a:r>
            <a:r>
              <a:rPr lang="ko-KR" altLang="en-US" sz="2000" b="1" dirty="0">
                <a:latin typeface="+mn-ea"/>
                <a:ea typeface="+mn-ea"/>
              </a:rPr>
              <a:t> 내부에서 이미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제약조건을 지정해 놓은 </a:t>
            </a:r>
            <a:r>
              <a:rPr lang="ko-KR" altLang="en-US" sz="2000" b="1" dirty="0" smtClean="0">
                <a:latin typeface="+mn-ea"/>
                <a:ea typeface="+mn-ea"/>
              </a:rPr>
              <a:t>상태임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널값을</a:t>
            </a:r>
            <a:r>
              <a:rPr lang="ko-KR" altLang="en-US" sz="2000" b="1" dirty="0">
                <a:latin typeface="+mn-ea"/>
                <a:ea typeface="+mn-ea"/>
              </a:rPr>
              <a:t> 허용하지 못하도록 하려면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제약조건을 지정해야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_x95518216" descr="EMB000007e0b5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348880"/>
            <a:ext cx="54102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5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8298429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1.5 </a:t>
            </a:r>
            <a:r>
              <a:rPr lang="ko-KR" altLang="en-US" sz="2400" dirty="0"/>
              <a:t>암시적으로 </a:t>
            </a:r>
            <a:r>
              <a:rPr lang="en-US" altLang="ko-KR" sz="2400" dirty="0"/>
              <a:t>NULL </a:t>
            </a:r>
            <a:r>
              <a:rPr lang="ko-KR" altLang="en-US" sz="2400" dirty="0"/>
              <a:t>값의 삽입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</a:t>
            </a:r>
            <a:r>
              <a:rPr lang="ko-KR" altLang="en-US" sz="2000" b="1" dirty="0" err="1">
                <a:latin typeface="+mn-ea"/>
                <a:ea typeface="+mn-ea"/>
              </a:rPr>
              <a:t>지역명이</a:t>
            </a:r>
            <a:r>
              <a:rPr lang="ko-KR" altLang="en-US" sz="2000" b="1" dirty="0">
                <a:latin typeface="+mn-ea"/>
                <a:ea typeface="+mn-ea"/>
              </a:rPr>
              <a:t> 결정되지 않은 </a:t>
            </a:r>
            <a:r>
              <a:rPr lang="en-US" altLang="ko-KR" sz="2000" b="1" dirty="0">
                <a:latin typeface="+mn-ea"/>
                <a:ea typeface="+mn-ea"/>
              </a:rPr>
              <a:t>30</a:t>
            </a:r>
            <a:r>
              <a:rPr lang="ko-KR" altLang="en-US" sz="2000" b="1" dirty="0">
                <a:latin typeface="+mn-ea"/>
                <a:ea typeface="+mn-ea"/>
              </a:rPr>
              <a:t>번 부서에 부서명만 입력하려고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저장할 값을 명확하게 알고 있는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명만 명시적으로 기술한 후에 </a:t>
            </a:r>
            <a:r>
              <a:rPr lang="ko-KR" altLang="en-US" sz="2000" b="1" dirty="0" smtClean="0">
                <a:latin typeface="+mn-ea"/>
                <a:ea typeface="+mn-ea"/>
              </a:rPr>
              <a:t>            그에 </a:t>
            </a:r>
            <a:r>
              <a:rPr lang="ko-KR" altLang="en-US" sz="2000" b="1" dirty="0">
                <a:latin typeface="+mn-ea"/>
                <a:ea typeface="+mn-ea"/>
              </a:rPr>
              <a:t>매칭되는 값을 </a:t>
            </a:r>
            <a:r>
              <a:rPr lang="en-US" altLang="ko-KR" sz="2000" b="1" dirty="0">
                <a:latin typeface="+mn-ea"/>
                <a:ea typeface="+mn-ea"/>
              </a:rPr>
              <a:t>VALUES </a:t>
            </a:r>
            <a:r>
              <a:rPr lang="ko-KR" altLang="en-US" sz="2000" b="1" dirty="0">
                <a:latin typeface="+mn-ea"/>
                <a:ea typeface="+mn-ea"/>
              </a:rPr>
              <a:t>절 다음에 </a:t>
            </a:r>
            <a:r>
              <a:rPr lang="ko-KR" altLang="en-US" sz="2000" b="1" dirty="0" smtClean="0">
                <a:latin typeface="+mn-ea"/>
                <a:ea typeface="+mn-ea"/>
              </a:rPr>
              <a:t>기술함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8615" y="13903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9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DML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5811"/>
              </p:ext>
            </p:extLst>
          </p:nvPr>
        </p:nvGraphicFramePr>
        <p:xfrm>
          <a:off x="633673" y="2492374"/>
          <a:ext cx="8632304" cy="1152649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64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INTO DEPT01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(DEPTNO, DNAME)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 (30, 'SALES');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9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2196</Words>
  <Application>Microsoft Office PowerPoint</Application>
  <PresentationFormat>사용자 지정</PresentationFormat>
  <Paragraphs>433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404</cp:revision>
  <cp:lastPrinted>2016-04-03T23:53:51Z</cp:lastPrinted>
  <dcterms:created xsi:type="dcterms:W3CDTF">2010-01-22T01:09:25Z</dcterms:created>
  <dcterms:modified xsi:type="dcterms:W3CDTF">2021-04-02T00:28:04Z</dcterms:modified>
</cp:coreProperties>
</file>