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</p:sldIdLst>
  <p:sldSz cx="9899650" cy="6858000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18" userDrawn="1">
          <p15:clr>
            <a:srgbClr val="A4A3A4"/>
          </p15:clr>
        </p15:guide>
        <p15:guide id="3" pos="5431" userDrawn="1">
          <p15:clr>
            <a:srgbClr val="A4A3A4"/>
          </p15:clr>
        </p15:guide>
        <p15:guide id="4" orient="horz" pos="48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 userDrawn="1">
          <p15:clr>
            <a:srgbClr val="A4A3A4"/>
          </p15:clr>
        </p15:guide>
        <p15:guide id="2" pos="2132" userDrawn="1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CBCBCB"/>
    <a:srgbClr val="D1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74" autoAdjust="0"/>
    <p:restoredTop sz="94660"/>
  </p:normalViewPr>
  <p:slideViewPr>
    <p:cSldViewPr>
      <p:cViewPr>
        <p:scale>
          <a:sx n="100" d="100"/>
          <a:sy n="100" d="100"/>
        </p:scale>
        <p:origin x="-96" y="360"/>
      </p:cViewPr>
      <p:guideLst>
        <p:guide orient="horz" pos="2160"/>
        <p:guide pos="3118"/>
        <p:guide pos="5431"/>
        <p:guide orient="horz" pos="48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2796" y="-102"/>
      </p:cViewPr>
      <p:guideLst>
        <p:guide orient="horz" pos="3120"/>
        <p:guide pos="2132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75C0E844-4BF8-4346-83F1-1E48FC4F9BF5}" type="datetimeFigureOut">
              <a:rPr lang="ko-KR" altLang="en-US" smtClean="0"/>
              <a:pPr/>
              <a:t>2023-05-16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F1BA4C65-44F2-4877-98EA-910F46710B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825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F1D29EF8-A63C-4D4B-90C8-EECF773C4F05}" type="datetimeFigureOut">
              <a:rPr lang="ko-KR" altLang="en-US" smtClean="0"/>
              <a:pPr/>
              <a:t>2023-05-16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05" tIns="45853" rIns="91705" bIns="4585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705" tIns="45853" rIns="91705" bIns="45853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D0B82E2F-4F63-4393-9522-E6920641F2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708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122141" y="6752984"/>
            <a:ext cx="9650210" cy="1080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 userDrawn="1"/>
        </p:nvSpPr>
        <p:spPr>
          <a:xfrm>
            <a:off x="122141" y="54150"/>
            <a:ext cx="9650210" cy="46672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텍스트 개체 틀 9"/>
          <p:cNvSpPr>
            <a:spLocks noGrp="1"/>
          </p:cNvSpPr>
          <p:nvPr userDrawn="1">
            <p:ph type="body" sz="quarter" idx="15"/>
          </p:nvPr>
        </p:nvSpPr>
        <p:spPr>
          <a:xfrm>
            <a:off x="3751048" y="5257814"/>
            <a:ext cx="2397554" cy="314327"/>
          </a:xfrm>
        </p:spPr>
        <p:txBody>
          <a:bodyPr>
            <a:noAutofit/>
          </a:bodyPr>
          <a:lstStyle>
            <a:lvl1pPr algn="ctr">
              <a:buNone/>
              <a:defRPr kumimoji="0" lang="en-US" altLang="ko-KR" sz="13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Arial" pitchFamily="34" charset="0"/>
              </a:defRPr>
            </a:lvl1pPr>
            <a:lvl2pPr algn="r">
              <a:defRPr sz="1600">
                <a:ea typeface="HY견고딕" pitchFamily="18" charset="-127"/>
              </a:defRPr>
            </a:lvl2pPr>
            <a:lvl3pPr algn="r">
              <a:defRPr sz="1600">
                <a:ea typeface="HY견고딕" pitchFamily="18" charset="-127"/>
              </a:defRPr>
            </a:lvl3pPr>
            <a:lvl4pPr algn="r">
              <a:defRPr sz="1600">
                <a:ea typeface="HY견고딕" pitchFamily="18" charset="-127"/>
              </a:defRPr>
            </a:lvl4pPr>
            <a:lvl5pPr algn="r">
              <a:defRPr sz="1600"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</a:t>
            </a:r>
          </a:p>
        </p:txBody>
      </p:sp>
      <p:sp>
        <p:nvSpPr>
          <p:cNvPr id="9" name="텍스트 개체 틀 5"/>
          <p:cNvSpPr>
            <a:spLocks noGrp="1"/>
          </p:cNvSpPr>
          <p:nvPr userDrawn="1">
            <p:ph type="body" sz="quarter" idx="18"/>
          </p:nvPr>
        </p:nvSpPr>
        <p:spPr>
          <a:xfrm>
            <a:off x="505295" y="1872498"/>
            <a:ext cx="8909684" cy="814383"/>
          </a:xfrm>
        </p:spPr>
        <p:txBody>
          <a:bodyPr/>
          <a:lstStyle>
            <a:lvl1pPr algn="ctr">
              <a:buNone/>
              <a:defRPr sz="32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ea typeface="+mj-ea"/>
                <a:cs typeface="Arial" pitchFamily="34" charset="0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0" name="텍스트 개체 틀 9"/>
          <p:cNvSpPr>
            <a:spLocks noGrp="1"/>
          </p:cNvSpPr>
          <p:nvPr userDrawn="1">
            <p:ph type="body" sz="quarter" idx="16"/>
          </p:nvPr>
        </p:nvSpPr>
        <p:spPr>
          <a:xfrm>
            <a:off x="506388" y="2528885"/>
            <a:ext cx="8908623" cy="357187"/>
          </a:xfrm>
        </p:spPr>
        <p:txBody>
          <a:bodyPr>
            <a:noAutofit/>
          </a:bodyPr>
          <a:lstStyle>
            <a:lvl1pPr algn="ctr">
              <a:buNone/>
              <a:defRPr sz="17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  <a:lvl2pPr algn="r">
              <a:defRPr sz="1600">
                <a:ea typeface="HY견고딕" pitchFamily="18" charset="-127"/>
              </a:defRPr>
            </a:lvl2pPr>
            <a:lvl3pPr algn="r">
              <a:defRPr sz="1600">
                <a:ea typeface="HY견고딕" pitchFamily="18" charset="-127"/>
              </a:defRPr>
            </a:lvl3pPr>
            <a:lvl4pPr algn="r">
              <a:defRPr sz="1600">
                <a:ea typeface="HY견고딕" pitchFamily="18" charset="-127"/>
              </a:defRPr>
            </a:lvl4pPr>
            <a:lvl5pPr algn="r">
              <a:defRPr sz="1600"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09346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 userDrawn="1"/>
        </p:nvGrpSpPr>
        <p:grpSpPr>
          <a:xfrm>
            <a:off x="116388" y="9526"/>
            <a:ext cx="9666874" cy="585345"/>
            <a:chOff x="107504" y="9525"/>
            <a:chExt cx="8928992" cy="585345"/>
          </a:xfrm>
        </p:grpSpPr>
        <p:pic>
          <p:nvPicPr>
            <p:cNvPr id="25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4"/>
            <a:stretch/>
          </p:blipFill>
          <p:spPr bwMode="auto">
            <a:xfrm>
              <a:off x="107504" y="9525"/>
              <a:ext cx="8928992" cy="584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6" name="그룹 25"/>
            <p:cNvGrpSpPr/>
            <p:nvPr userDrawn="1"/>
          </p:nvGrpSpPr>
          <p:grpSpPr>
            <a:xfrm>
              <a:off x="107504" y="549151"/>
              <a:ext cx="8449816" cy="45719"/>
              <a:chOff x="107504" y="549151"/>
              <a:chExt cx="8449816" cy="45719"/>
            </a:xfrm>
          </p:grpSpPr>
          <p:sp>
            <p:nvSpPr>
              <p:cNvPr id="27" name="직사각형 26"/>
              <p:cNvSpPr/>
              <p:nvPr userDrawn="1"/>
            </p:nvSpPr>
            <p:spPr>
              <a:xfrm>
                <a:off x="107504" y="549151"/>
                <a:ext cx="288032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 userDrawn="1"/>
            </p:nvSpPr>
            <p:spPr>
              <a:xfrm>
                <a:off x="391790" y="549151"/>
                <a:ext cx="8165530" cy="45719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내용 개체 틀 3"/>
          <p:cNvSpPr>
            <a:spLocks noGrp="1"/>
          </p:cNvSpPr>
          <p:nvPr userDrawn="1">
            <p:ph sz="half" idx="2"/>
          </p:nvPr>
        </p:nvSpPr>
        <p:spPr>
          <a:xfrm>
            <a:off x="696039" y="1357298"/>
            <a:ext cx="5955300" cy="3951288"/>
          </a:xfrm>
        </p:spPr>
        <p:txBody>
          <a:bodyPr/>
          <a:lstStyle>
            <a:lvl1pPr marL="514350" marR="0" indent="-51435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romanUcPeriod"/>
              <a:tabLst/>
              <a:defRPr sz="1600">
                <a:latin typeface="+mn-ea"/>
                <a:ea typeface="+mn-ea"/>
              </a:defRPr>
            </a:lvl1pPr>
            <a:lvl2pPr marL="742950" marR="0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 sz="1400">
                <a:latin typeface="+mn-ea"/>
                <a:ea typeface="+mn-ea"/>
              </a:defRPr>
            </a:lvl2pPr>
            <a:lvl3pPr marL="1143000" marR="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400">
                <a:latin typeface="+mn-ea"/>
                <a:ea typeface="+mn-ea"/>
              </a:defRPr>
            </a:lvl3pPr>
            <a:lvl4pPr>
              <a:defRPr sz="1400">
                <a:latin typeface="+mn-ea"/>
                <a:ea typeface="+mn-ea"/>
              </a:defRPr>
            </a:lvl4pPr>
            <a:lvl5pPr>
              <a:buNone/>
              <a:defRPr sz="14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21" name="텍스트 개체 틀 5"/>
          <p:cNvSpPr>
            <a:spLocks noGrp="1"/>
          </p:cNvSpPr>
          <p:nvPr userDrawn="1">
            <p:ph type="body" sz="quarter" idx="16"/>
          </p:nvPr>
        </p:nvSpPr>
        <p:spPr>
          <a:xfrm>
            <a:off x="107780" y="70581"/>
            <a:ext cx="8584913" cy="444680"/>
          </a:xfrm>
        </p:spPr>
        <p:txBody>
          <a:bodyPr anchor="ctr"/>
          <a:lstStyle>
            <a:lvl1pPr algn="l">
              <a:buNone/>
              <a:defRPr sz="2000" b="1">
                <a:solidFill>
                  <a:schemeClr val="tx1"/>
                </a:solidFill>
                <a:latin typeface="Helvetica75" pitchFamily="34" charset="0"/>
                <a:ea typeface="맑은 고딕" pitchFamily="50" charset="-127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9" name="슬라이드 번호 개체 틀 10"/>
          <p:cNvSpPr>
            <a:spLocks noGrp="1"/>
          </p:cNvSpPr>
          <p:nvPr>
            <p:ph type="sldNum" sz="quarter" idx="19"/>
          </p:nvPr>
        </p:nvSpPr>
        <p:spPr>
          <a:xfrm>
            <a:off x="3794866" y="6481912"/>
            <a:ext cx="2309918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D768FFF3-FF04-4CA7-A3C7-9735255460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738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 userDrawn="1"/>
        </p:nvGrpSpPr>
        <p:grpSpPr>
          <a:xfrm>
            <a:off x="116388" y="9526"/>
            <a:ext cx="9666874" cy="585345"/>
            <a:chOff x="107504" y="9525"/>
            <a:chExt cx="8928992" cy="585345"/>
          </a:xfrm>
        </p:grpSpPr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4"/>
            <a:stretch/>
          </p:blipFill>
          <p:spPr bwMode="auto">
            <a:xfrm>
              <a:off x="107504" y="9525"/>
              <a:ext cx="8928992" cy="584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9" name="그룹 18"/>
            <p:cNvGrpSpPr/>
            <p:nvPr userDrawn="1"/>
          </p:nvGrpSpPr>
          <p:grpSpPr>
            <a:xfrm>
              <a:off x="107504" y="549151"/>
              <a:ext cx="8449816" cy="45719"/>
              <a:chOff x="107504" y="549151"/>
              <a:chExt cx="8449816" cy="45719"/>
            </a:xfrm>
          </p:grpSpPr>
          <p:sp>
            <p:nvSpPr>
              <p:cNvPr id="20" name="직사각형 19"/>
              <p:cNvSpPr/>
              <p:nvPr userDrawn="1"/>
            </p:nvSpPr>
            <p:spPr>
              <a:xfrm>
                <a:off x="107504" y="549151"/>
                <a:ext cx="288032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 userDrawn="1"/>
            </p:nvSpPr>
            <p:spPr>
              <a:xfrm>
                <a:off x="391790" y="549151"/>
                <a:ext cx="8165530" cy="45719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" name="텍스트 개체 틀 5"/>
          <p:cNvSpPr>
            <a:spLocks noGrp="1"/>
          </p:cNvSpPr>
          <p:nvPr userDrawn="1">
            <p:ph type="body" sz="quarter" idx="16"/>
          </p:nvPr>
        </p:nvSpPr>
        <p:spPr>
          <a:xfrm>
            <a:off x="107780" y="70581"/>
            <a:ext cx="8584913" cy="444680"/>
          </a:xfrm>
        </p:spPr>
        <p:txBody>
          <a:bodyPr anchor="ctr"/>
          <a:lstStyle>
            <a:lvl1pPr algn="l">
              <a:buNone/>
              <a:defRPr sz="2000" b="1">
                <a:solidFill>
                  <a:schemeClr val="tx1"/>
                </a:solidFill>
                <a:latin typeface="Helvetica75" pitchFamily="34" charset="0"/>
                <a:ea typeface="맑은 고딕" pitchFamily="50" charset="-127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 userDrawn="1">
            <p:ph type="sldNum" sz="quarter" idx="19"/>
          </p:nvPr>
        </p:nvSpPr>
        <p:spPr>
          <a:xfrm>
            <a:off x="3794866" y="6481912"/>
            <a:ext cx="2309918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D768FFF3-FF04-4CA7-A3C7-9735255460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48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4983" y="274638"/>
            <a:ext cx="890968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4983" y="1600201"/>
            <a:ext cx="89096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4983" y="6356351"/>
            <a:ext cx="2309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2381" y="6356351"/>
            <a:ext cx="31348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4749" y="6356351"/>
            <a:ext cx="2309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768FFF3-FF04-4CA7-A3C7-97352554608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2213521" y="5257814"/>
            <a:ext cx="5472608" cy="547451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sz="1800" b="1" dirty="0" smtClean="0"/>
              <a:t>데이터분석학과</a:t>
            </a:r>
            <a:endParaRPr lang="en-US" altLang="ko-KR" sz="1800" b="1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8"/>
          </p:nvPr>
        </p:nvSpPr>
        <p:spPr>
          <a:xfrm>
            <a:off x="505295" y="1872498"/>
            <a:ext cx="8909684" cy="1412486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>
                <a:latin typeface="+mn-ea"/>
              </a:rPr>
              <a:t>C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프로그래밍</a:t>
            </a:r>
            <a:endParaRPr lang="en-US" altLang="ko-KR" dirty="0" smtClean="0">
              <a:latin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chemeClr val="tx2"/>
                </a:solidFill>
                <a:latin typeface="+mn-ea"/>
              </a:rPr>
              <a:t>- Ⅹ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</a:rPr>
              <a:t>장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</a:rPr>
              <a:t>. 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</a:rPr>
              <a:t>함수 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함수의 이해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6018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latin typeface="+mn-ea"/>
                <a:ea typeface="+mn-ea"/>
              </a:rPr>
              <a:t>함수의 모양과 활용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함수의 기본 형태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함수는 ‘매개변수</a:t>
            </a:r>
            <a:r>
              <a:rPr lang="en-US" altLang="ko-KR" b="1" dirty="0">
                <a:latin typeface="+mn-ea"/>
                <a:ea typeface="+mn-ea"/>
              </a:rPr>
              <a:t>(</a:t>
            </a:r>
            <a:r>
              <a:rPr lang="ko-KR" altLang="en-US" b="1" dirty="0">
                <a:latin typeface="+mn-ea"/>
                <a:ea typeface="+mn-ea"/>
              </a:rPr>
              <a:t>또는 ‘인수’</a:t>
            </a:r>
            <a:r>
              <a:rPr lang="en-US" altLang="ko-KR" b="1" dirty="0">
                <a:latin typeface="+mn-ea"/>
                <a:ea typeface="+mn-ea"/>
              </a:rPr>
              <a:t>)’</a:t>
            </a:r>
            <a:r>
              <a:rPr lang="ko-KR" altLang="en-US" b="1" dirty="0">
                <a:latin typeface="+mn-ea"/>
                <a:ea typeface="+mn-ea"/>
              </a:rPr>
              <a:t>를 </a:t>
            </a:r>
            <a:r>
              <a:rPr lang="ko-KR" altLang="en-US" b="1" dirty="0" smtClean="0">
                <a:latin typeface="+mn-ea"/>
                <a:ea typeface="+mn-ea"/>
              </a:rPr>
              <a:t>입력 받은 </a:t>
            </a:r>
            <a:r>
              <a:rPr lang="ko-KR" altLang="en-US" b="1" dirty="0">
                <a:latin typeface="+mn-ea"/>
                <a:ea typeface="+mn-ea"/>
              </a:rPr>
              <a:t>후 그 매개변수를 가공하고 처리한 후 </a:t>
            </a:r>
            <a:br>
              <a:rPr lang="ko-KR" altLang="en-US" b="1" dirty="0">
                <a:latin typeface="+mn-ea"/>
                <a:ea typeface="+mn-ea"/>
              </a:rPr>
            </a:br>
            <a:r>
              <a:rPr lang="ko-KR" altLang="en-US" b="1" dirty="0">
                <a:latin typeface="+mn-ea"/>
                <a:ea typeface="+mn-ea"/>
              </a:rPr>
              <a:t>‘</a:t>
            </a:r>
            <a:r>
              <a:rPr lang="ko-KR" altLang="en-US" b="1" dirty="0" err="1">
                <a:latin typeface="+mn-ea"/>
                <a:ea typeface="+mn-ea"/>
              </a:rPr>
              <a:t>반환값’을</a:t>
            </a:r>
            <a:r>
              <a:rPr lang="ko-KR" altLang="en-US" b="1" dirty="0">
                <a:latin typeface="+mn-ea"/>
                <a:ea typeface="+mn-ea"/>
              </a:rPr>
              <a:t> </a:t>
            </a:r>
            <a:r>
              <a:rPr lang="ko-KR" altLang="en-US" b="1" dirty="0" smtClean="0">
                <a:latin typeface="+mn-ea"/>
                <a:ea typeface="+mn-ea"/>
              </a:rPr>
              <a:t>돌려줌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1273175" lvl="2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latin typeface="+mn-ea"/>
                <a:ea typeface="+mn-ea"/>
              </a:rPr>
              <a:t>커피 </a:t>
            </a:r>
            <a:r>
              <a:rPr lang="ko-KR" altLang="en-US" b="1" dirty="0">
                <a:latin typeface="+mn-ea"/>
                <a:ea typeface="+mn-ea"/>
              </a:rPr>
              <a:t>자판기를 예로 들면 ‘동전 </a:t>
            </a:r>
            <a:r>
              <a:rPr lang="ko-KR" altLang="en-US" b="1" dirty="0" err="1">
                <a:latin typeface="+mn-ea"/>
                <a:ea typeface="+mn-ea"/>
              </a:rPr>
              <a:t>넣기’과</a:t>
            </a:r>
            <a:r>
              <a:rPr lang="ko-KR" altLang="en-US" b="1" dirty="0">
                <a:latin typeface="+mn-ea"/>
                <a:ea typeface="+mn-ea"/>
              </a:rPr>
              <a:t> ‘버튼 </a:t>
            </a:r>
            <a:r>
              <a:rPr lang="ko-KR" altLang="en-US" b="1" dirty="0" err="1">
                <a:latin typeface="+mn-ea"/>
                <a:ea typeface="+mn-ea"/>
              </a:rPr>
              <a:t>입력’이라는</a:t>
            </a:r>
            <a:r>
              <a:rPr lang="ko-KR" altLang="en-US" b="1" dirty="0">
                <a:latin typeface="+mn-ea"/>
                <a:ea typeface="+mn-ea"/>
              </a:rPr>
              <a:t> 매개변수를 받아서 </a:t>
            </a:r>
            <a:r>
              <a:rPr lang="ko-KR" altLang="en-US" b="1" dirty="0" smtClean="0">
                <a:latin typeface="+mn-ea"/>
                <a:ea typeface="+mn-ea"/>
              </a:rPr>
              <a:t> 커피를 </a:t>
            </a:r>
            <a:r>
              <a:rPr lang="ko-KR" altLang="en-US" b="1" dirty="0">
                <a:latin typeface="+mn-ea"/>
                <a:ea typeface="+mn-ea"/>
              </a:rPr>
              <a:t>탄 후 </a:t>
            </a:r>
            <a:r>
              <a:rPr lang="ko-KR" altLang="en-US" b="1" dirty="0" err="1">
                <a:latin typeface="+mn-ea"/>
                <a:ea typeface="+mn-ea"/>
              </a:rPr>
              <a:t>반환값으로</a:t>
            </a:r>
            <a:r>
              <a:rPr lang="ko-KR" altLang="en-US" b="1" dirty="0">
                <a:latin typeface="+mn-ea"/>
                <a:ea typeface="+mn-ea"/>
              </a:rPr>
              <a:t> ‘</a:t>
            </a:r>
            <a:r>
              <a:rPr lang="ko-KR" altLang="en-US" b="1" dirty="0" err="1">
                <a:latin typeface="+mn-ea"/>
                <a:ea typeface="+mn-ea"/>
              </a:rPr>
              <a:t>커피’를</a:t>
            </a:r>
            <a:r>
              <a:rPr lang="ko-KR" altLang="en-US" b="1" dirty="0">
                <a:latin typeface="+mn-ea"/>
                <a:ea typeface="+mn-ea"/>
              </a:rPr>
              <a:t> </a:t>
            </a:r>
            <a:r>
              <a:rPr lang="ko-KR" altLang="en-US" b="1" dirty="0" smtClean="0">
                <a:latin typeface="+mn-ea"/>
                <a:ea typeface="+mn-ea"/>
              </a:rPr>
              <a:t>돌려줌</a:t>
            </a:r>
            <a:endParaRPr lang="en-US" altLang="ko-KR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53348" y="139032"/>
            <a:ext cx="1011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Ⅹ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21" y="1700808"/>
            <a:ext cx="4896544" cy="289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65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함수의 이해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53348" y="139032"/>
            <a:ext cx="1011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Ⅹ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765175"/>
            <a:ext cx="7992368" cy="454530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93053" y="1412776"/>
            <a:ext cx="2111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C000"/>
                </a:solidFill>
                <a:latin typeface="+mn-ea"/>
                <a:ea typeface="+mn-ea"/>
              </a:rPr>
              <a:t>p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lus() 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함수를 정의함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45453" y="2039126"/>
            <a:ext cx="3741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3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행에서 받은 두 매개변수의 합을 구함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84359" y="2312758"/>
            <a:ext cx="4380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C000"/>
                </a:solidFill>
                <a:latin typeface="+mn-ea"/>
                <a:ea typeface="+mn-ea"/>
              </a:rPr>
              <a:t>p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lus() 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함수를 호출한 곳에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result 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값을 반환함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01753" y="3780329"/>
            <a:ext cx="38827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매개변수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2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개를 지정하여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plus() 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함수를 </a:t>
            </a:r>
            <a:endParaRPr lang="en-US" altLang="ko-KR" sz="1600" b="1" dirty="0" smtClean="0">
              <a:solidFill>
                <a:srgbClr val="FFC000"/>
              </a:solidFill>
              <a:latin typeface="+mn-ea"/>
              <a:ea typeface="+mn-ea"/>
            </a:endParaRPr>
          </a:p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호출하고 </a:t>
            </a:r>
            <a:r>
              <a:rPr lang="ko-KR" altLang="en-US" sz="1600" b="1" dirty="0" err="1" smtClean="0">
                <a:solidFill>
                  <a:srgbClr val="FFC000"/>
                </a:solidFill>
                <a:latin typeface="+mn-ea"/>
                <a:ea typeface="+mn-ea"/>
              </a:rPr>
              <a:t>반환값은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hap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에 </a:t>
            </a:r>
            <a:r>
              <a:rPr lang="ko-KR" altLang="en-US" sz="1600" b="1" dirty="0" err="1" smtClean="0">
                <a:solidFill>
                  <a:srgbClr val="FFC000"/>
                </a:solidFill>
                <a:latin typeface="+mn-ea"/>
                <a:ea typeface="+mn-ea"/>
              </a:rPr>
              <a:t>저장힘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6239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함수의 이해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 결과</a:t>
            </a:r>
            <a:endParaRPr lang="en-US" altLang="ko-KR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53348" y="139032"/>
            <a:ext cx="1011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Ⅹ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1268760"/>
            <a:ext cx="7992368" cy="195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21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21" y="1196752"/>
            <a:ext cx="6912768" cy="4932009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함수의 이해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078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latin typeface="+mn-ea"/>
                <a:ea typeface="+mn-ea"/>
              </a:rPr>
              <a:t>plus( ) </a:t>
            </a:r>
            <a:r>
              <a:rPr lang="ko-KR" altLang="en-US" b="1" dirty="0" smtClean="0">
                <a:latin typeface="+mn-ea"/>
                <a:ea typeface="+mn-ea"/>
              </a:rPr>
              <a:t>함수</a:t>
            </a:r>
            <a:r>
              <a:rPr lang="ko-KR" altLang="en-US" b="1" dirty="0">
                <a:latin typeface="+mn-ea"/>
                <a:ea typeface="+mn-ea"/>
              </a:rPr>
              <a:t>의</a:t>
            </a:r>
            <a:r>
              <a:rPr lang="ko-KR" altLang="en-US" b="1" dirty="0" smtClean="0">
                <a:latin typeface="+mn-ea"/>
                <a:ea typeface="+mn-ea"/>
              </a:rPr>
              <a:t> </a:t>
            </a:r>
            <a:r>
              <a:rPr lang="ko-KR" altLang="en-US" b="1" dirty="0">
                <a:latin typeface="+mn-ea"/>
                <a:ea typeface="+mn-ea"/>
              </a:rPr>
              <a:t>정의와 호출 과정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53348" y="139032"/>
            <a:ext cx="1011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Ⅹ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8306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30" y="3489321"/>
            <a:ext cx="4896544" cy="3086361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함수의 이해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7241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➊ 함수 호출 </a:t>
            </a:r>
            <a:r>
              <a:rPr lang="en-US" altLang="ko-KR" b="1" dirty="0">
                <a:latin typeface="+mn-ea"/>
                <a:ea typeface="+mn-ea"/>
              </a:rPr>
              <a:t>: plus(100, 200); </a:t>
            </a:r>
            <a:r>
              <a:rPr lang="ko-KR" altLang="en-US" b="1" dirty="0">
                <a:latin typeface="+mn-ea"/>
                <a:ea typeface="+mn-ea"/>
              </a:rPr>
              <a:t>으로 함수 호출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➋ 함수 실행 </a:t>
            </a:r>
            <a:r>
              <a:rPr lang="en-US" altLang="ko-KR" b="1" dirty="0">
                <a:latin typeface="+mn-ea"/>
                <a:ea typeface="+mn-ea"/>
              </a:rPr>
              <a:t>: v1</a:t>
            </a:r>
            <a:r>
              <a:rPr lang="ko-KR" altLang="en-US" b="1" dirty="0">
                <a:latin typeface="+mn-ea"/>
                <a:ea typeface="+mn-ea"/>
              </a:rPr>
              <a:t>과 </a:t>
            </a:r>
            <a:r>
              <a:rPr lang="en-US" altLang="ko-KR" b="1" dirty="0">
                <a:latin typeface="+mn-ea"/>
                <a:ea typeface="+mn-ea"/>
              </a:rPr>
              <a:t>v2</a:t>
            </a:r>
            <a:r>
              <a:rPr lang="ko-KR" altLang="en-US" b="1" dirty="0">
                <a:latin typeface="+mn-ea"/>
                <a:ea typeface="+mn-ea"/>
              </a:rPr>
              <a:t>를 더해 </a:t>
            </a:r>
            <a:r>
              <a:rPr lang="en-US" altLang="ko-KR" b="1" dirty="0">
                <a:latin typeface="+mn-ea"/>
                <a:ea typeface="+mn-ea"/>
              </a:rPr>
              <a:t>result</a:t>
            </a:r>
            <a:r>
              <a:rPr lang="ko-KR" altLang="en-US" b="1" dirty="0">
                <a:latin typeface="+mn-ea"/>
                <a:ea typeface="+mn-ea"/>
              </a:rPr>
              <a:t>에 대입시킨 후 이 함수를 호출했던 곳으로 </a:t>
            </a:r>
            <a:r>
              <a:rPr lang="ko-KR" altLang="en-US" b="1" dirty="0" smtClean="0">
                <a:latin typeface="+mn-ea"/>
                <a:ea typeface="+mn-ea"/>
              </a:rPr>
              <a:t>       돌아감</a:t>
            </a: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➌ 결과 반환 </a:t>
            </a:r>
            <a:r>
              <a:rPr lang="en-US" altLang="ko-KR" b="1" dirty="0">
                <a:latin typeface="+mn-ea"/>
                <a:ea typeface="+mn-ea"/>
              </a:rPr>
              <a:t>: </a:t>
            </a:r>
            <a:r>
              <a:rPr lang="ko-KR" altLang="en-US" b="1" dirty="0">
                <a:latin typeface="+mn-ea"/>
                <a:ea typeface="+mn-ea"/>
              </a:rPr>
              <a:t>결과 </a:t>
            </a:r>
            <a:r>
              <a:rPr lang="en-US" altLang="ko-KR" b="1" dirty="0">
                <a:latin typeface="+mn-ea"/>
                <a:ea typeface="+mn-ea"/>
              </a:rPr>
              <a:t>result</a:t>
            </a:r>
            <a:r>
              <a:rPr lang="ko-KR" altLang="en-US" b="1" dirty="0">
                <a:latin typeface="+mn-ea"/>
                <a:ea typeface="+mn-ea"/>
              </a:rPr>
              <a:t>값</a:t>
            </a:r>
            <a:r>
              <a:rPr lang="en-US" altLang="ko-KR" b="1" dirty="0">
                <a:latin typeface="+mn-ea"/>
                <a:ea typeface="+mn-ea"/>
              </a:rPr>
              <a:t>(300)</a:t>
            </a:r>
            <a:r>
              <a:rPr lang="ko-KR" altLang="en-US" b="1" dirty="0">
                <a:latin typeface="+mn-ea"/>
                <a:ea typeface="+mn-ea"/>
              </a:rPr>
              <a:t>을 </a:t>
            </a:r>
            <a:r>
              <a:rPr lang="en-US" altLang="ko-KR" b="1" dirty="0">
                <a:latin typeface="+mn-ea"/>
                <a:ea typeface="+mn-ea"/>
              </a:rPr>
              <a:t>plus( ) </a:t>
            </a:r>
            <a:r>
              <a:rPr lang="ko-KR" altLang="en-US" b="1" dirty="0">
                <a:latin typeface="+mn-ea"/>
                <a:ea typeface="+mn-ea"/>
              </a:rPr>
              <a:t>함수를 호출했던 곳으로 돌려줌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➍ </a:t>
            </a:r>
            <a:r>
              <a:rPr lang="en-US" altLang="ko-KR" b="1" dirty="0">
                <a:latin typeface="+mn-ea"/>
                <a:ea typeface="+mn-ea"/>
              </a:rPr>
              <a:t>hap</a:t>
            </a:r>
            <a:r>
              <a:rPr lang="ko-KR" altLang="en-US" b="1" dirty="0">
                <a:latin typeface="+mn-ea"/>
                <a:ea typeface="+mn-ea"/>
              </a:rPr>
              <a:t>에 </a:t>
            </a:r>
            <a:r>
              <a:rPr lang="ko-KR" altLang="en-US" b="1" dirty="0" err="1">
                <a:latin typeface="+mn-ea"/>
                <a:ea typeface="+mn-ea"/>
              </a:rPr>
              <a:t>반환값</a:t>
            </a:r>
            <a:r>
              <a:rPr lang="ko-KR" altLang="en-US" b="1" dirty="0">
                <a:latin typeface="+mn-ea"/>
                <a:ea typeface="+mn-ea"/>
              </a:rPr>
              <a:t> 대입 </a:t>
            </a:r>
            <a:r>
              <a:rPr lang="en-US" altLang="ko-KR" b="1" dirty="0">
                <a:latin typeface="+mn-ea"/>
                <a:ea typeface="+mn-ea"/>
              </a:rPr>
              <a:t>: result</a:t>
            </a:r>
            <a:r>
              <a:rPr lang="ko-KR" altLang="en-US" b="1" dirty="0">
                <a:latin typeface="+mn-ea"/>
                <a:ea typeface="+mn-ea"/>
              </a:rPr>
              <a:t>값 </a:t>
            </a:r>
            <a:r>
              <a:rPr lang="en-US" altLang="ko-KR" b="1" dirty="0">
                <a:latin typeface="+mn-ea"/>
                <a:ea typeface="+mn-ea"/>
              </a:rPr>
              <a:t>300</a:t>
            </a:r>
            <a:r>
              <a:rPr lang="ko-KR" altLang="en-US" b="1" dirty="0">
                <a:latin typeface="+mn-ea"/>
                <a:ea typeface="+mn-ea"/>
              </a:rPr>
              <a:t>을 변수 </a:t>
            </a:r>
            <a:r>
              <a:rPr lang="en-US" altLang="ko-KR" b="1" dirty="0">
                <a:latin typeface="+mn-ea"/>
                <a:ea typeface="+mn-ea"/>
              </a:rPr>
              <a:t>hap</a:t>
            </a:r>
            <a:r>
              <a:rPr lang="ko-KR" altLang="en-US" b="1" dirty="0">
                <a:latin typeface="+mn-ea"/>
                <a:ea typeface="+mn-ea"/>
              </a:rPr>
              <a:t>에 대입</a:t>
            </a:r>
            <a:r>
              <a:rPr lang="en-US" altLang="ko-KR" b="1" dirty="0">
                <a:latin typeface="+mn-ea"/>
                <a:ea typeface="+mn-ea"/>
              </a:rPr>
              <a:t>. plus(100, 200)</a:t>
            </a:r>
            <a:r>
              <a:rPr lang="ko-KR" altLang="en-US" b="1" dirty="0">
                <a:latin typeface="+mn-ea"/>
                <a:ea typeface="+mn-ea"/>
              </a:rPr>
              <a:t>의 결과를 </a:t>
            </a:r>
            <a:r>
              <a:rPr lang="en-US" altLang="ko-KR" b="1" dirty="0">
                <a:latin typeface="+mn-ea"/>
                <a:ea typeface="+mn-ea"/>
              </a:rPr>
              <a:t>hap</a:t>
            </a:r>
            <a:r>
              <a:rPr lang="ko-KR" altLang="en-US" b="1" dirty="0">
                <a:latin typeface="+mn-ea"/>
                <a:ea typeface="+mn-ea"/>
              </a:rPr>
              <a:t>에 넣어야 하므로 </a:t>
            </a:r>
            <a:r>
              <a:rPr lang="en-US" altLang="ko-KR" b="1" dirty="0">
                <a:latin typeface="+mn-ea"/>
                <a:ea typeface="+mn-ea"/>
              </a:rPr>
              <a:t>hap</a:t>
            </a:r>
            <a:r>
              <a:rPr lang="ko-KR" altLang="en-US" b="1" dirty="0">
                <a:latin typeface="+mn-ea"/>
                <a:ea typeface="+mn-ea"/>
              </a:rPr>
              <a:t>과 </a:t>
            </a:r>
            <a:r>
              <a:rPr lang="en-US" altLang="ko-KR" b="1" dirty="0">
                <a:latin typeface="+mn-ea"/>
                <a:ea typeface="+mn-ea"/>
              </a:rPr>
              <a:t>plus( ) </a:t>
            </a:r>
            <a:r>
              <a:rPr lang="ko-KR" altLang="en-US" b="1" dirty="0">
                <a:latin typeface="+mn-ea"/>
                <a:ea typeface="+mn-ea"/>
              </a:rPr>
              <a:t>함수의 데이터 형식이 같아야 함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53348" y="139032"/>
            <a:ext cx="1011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Ⅹ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6873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함수의 이해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53348" y="139032"/>
            <a:ext cx="1011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Ⅹ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765175"/>
            <a:ext cx="7797787" cy="60928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67862" y="1247152"/>
            <a:ext cx="36695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매개변수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3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개를 받아서 계산하는 함수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58411" y="2492896"/>
            <a:ext cx="3736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매개변수 값에 따라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‘1 : 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덧셈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, 2 : 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뺄셈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,</a:t>
            </a:r>
          </a:p>
          <a:p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3 : 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곱셈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, 4 : 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나눗셈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’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을 실행함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88414" y="3401432"/>
            <a:ext cx="1970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계산 결과를 반환함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11462" y="5085184"/>
            <a:ext cx="1693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연산자를 입력함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60789" y="5589240"/>
            <a:ext cx="24529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mtClean="0">
                <a:solidFill>
                  <a:srgbClr val="FFC000"/>
                </a:solidFill>
                <a:latin typeface="+mn-ea"/>
                <a:ea typeface="+mn-ea"/>
              </a:rPr>
              <a:t>계산할 두 숫자를 입력함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32518" y="5949280"/>
            <a:ext cx="41777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매개변수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3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개를 넣고 </a:t>
            </a:r>
            <a:r>
              <a:rPr lang="en-US" altLang="ko-KR" sz="1600" b="1" dirty="0" err="1" smtClean="0">
                <a:solidFill>
                  <a:srgbClr val="FFC000"/>
                </a:solidFill>
                <a:latin typeface="+mn-ea"/>
                <a:ea typeface="+mn-ea"/>
              </a:rPr>
              <a:t>calc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() 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함수를 호출함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. </a:t>
            </a:r>
          </a:p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계산 결과는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res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에 저장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8980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함수의 이해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 결과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53348" y="139032"/>
            <a:ext cx="1011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Ⅹ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1268760"/>
            <a:ext cx="7992368" cy="231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22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ko-KR" altLang="en-US" sz="2400" dirty="0" smtClean="0">
                <a:latin typeface="+mn-ea"/>
              </a:rPr>
              <a:t>지역 변수와 전역 변수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9339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latin typeface="+mn-ea"/>
                <a:ea typeface="+mn-ea"/>
              </a:rPr>
              <a:t>지역 변수 </a:t>
            </a:r>
            <a:r>
              <a:rPr lang="en-US" altLang="ko-KR" b="1" dirty="0">
                <a:latin typeface="+mn-ea"/>
                <a:ea typeface="+mn-ea"/>
              </a:rPr>
              <a:t>: </a:t>
            </a:r>
            <a:r>
              <a:rPr lang="ko-KR" altLang="en-US" b="1" dirty="0">
                <a:latin typeface="+mn-ea"/>
                <a:ea typeface="+mn-ea"/>
              </a:rPr>
              <a:t>한정된 지역</a:t>
            </a:r>
            <a:r>
              <a:rPr lang="en-US" altLang="ko-KR" b="1" dirty="0">
                <a:latin typeface="+mn-ea"/>
                <a:ea typeface="+mn-ea"/>
              </a:rPr>
              <a:t>(local)</a:t>
            </a:r>
            <a:r>
              <a:rPr lang="ko-KR" altLang="en-US" b="1" dirty="0">
                <a:latin typeface="+mn-ea"/>
                <a:ea typeface="+mn-ea"/>
              </a:rPr>
              <a:t>에서만 사용되는 변수</a:t>
            </a:r>
          </a:p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latin typeface="+mn-ea"/>
                <a:ea typeface="+mn-ea"/>
              </a:rPr>
              <a:t>전역 변수 </a:t>
            </a:r>
            <a:r>
              <a:rPr lang="en-US" altLang="ko-KR" b="1" dirty="0">
                <a:latin typeface="+mn-ea"/>
                <a:ea typeface="+mn-ea"/>
              </a:rPr>
              <a:t>: </a:t>
            </a:r>
            <a:r>
              <a:rPr lang="ko-KR" altLang="en-US" b="1" dirty="0">
                <a:latin typeface="+mn-ea"/>
                <a:ea typeface="+mn-ea"/>
              </a:rPr>
              <a:t>프로그램 전체</a:t>
            </a:r>
            <a:r>
              <a:rPr lang="en-US" altLang="ko-KR" b="1" dirty="0">
                <a:latin typeface="+mn-ea"/>
                <a:ea typeface="+mn-ea"/>
              </a:rPr>
              <a:t>(global)</a:t>
            </a:r>
            <a:r>
              <a:rPr lang="ko-KR" altLang="en-US" b="1" dirty="0">
                <a:latin typeface="+mn-ea"/>
                <a:ea typeface="+mn-ea"/>
              </a:rPr>
              <a:t>에서 사용되는 변수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53348" y="139032"/>
            <a:ext cx="1011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Ⅹ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21" y="1698871"/>
            <a:ext cx="6480720" cy="335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17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29" y="2520883"/>
            <a:ext cx="8124003" cy="2348277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ko-KR" altLang="en-US" sz="2400" dirty="0" smtClean="0">
                <a:latin typeface="+mn-ea"/>
              </a:rPr>
              <a:t>지역 변수와 전역 변수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1757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➊에서 </a:t>
            </a:r>
            <a:r>
              <a:rPr lang="en-US" altLang="ko-KR" b="1" dirty="0">
                <a:latin typeface="+mn-ea"/>
                <a:ea typeface="+mn-ea"/>
              </a:rPr>
              <a:t>a</a:t>
            </a:r>
            <a:r>
              <a:rPr lang="ko-KR" altLang="en-US" b="1" dirty="0">
                <a:latin typeface="+mn-ea"/>
                <a:ea typeface="+mn-ea"/>
              </a:rPr>
              <a:t>는 현재 ‘함수 </a:t>
            </a:r>
            <a:r>
              <a:rPr lang="en-US" altLang="ko-KR" b="1" dirty="0">
                <a:latin typeface="+mn-ea"/>
                <a:ea typeface="+mn-ea"/>
              </a:rPr>
              <a:t>1’ </a:t>
            </a:r>
            <a:r>
              <a:rPr lang="ko-KR" altLang="en-US" b="1" dirty="0">
                <a:latin typeface="+mn-ea"/>
                <a:ea typeface="+mn-ea"/>
              </a:rPr>
              <a:t>안에 선언</a:t>
            </a:r>
            <a:r>
              <a:rPr lang="en-US" altLang="ko-KR" b="1" dirty="0">
                <a:latin typeface="+mn-ea"/>
                <a:ea typeface="+mn-ea"/>
              </a:rPr>
              <a:t>, </a:t>
            </a:r>
            <a:r>
              <a:rPr lang="ko-KR" altLang="en-US" b="1" dirty="0">
                <a:latin typeface="+mn-ea"/>
                <a:ea typeface="+mn-ea"/>
              </a:rPr>
              <a:t>그러므로 </a:t>
            </a:r>
            <a:r>
              <a:rPr lang="en-US" altLang="ko-KR" b="1" dirty="0">
                <a:latin typeface="+mn-ea"/>
                <a:ea typeface="+mn-ea"/>
              </a:rPr>
              <a:t>a</a:t>
            </a:r>
            <a:r>
              <a:rPr lang="ko-KR" altLang="en-US" b="1" dirty="0">
                <a:latin typeface="+mn-ea"/>
                <a:ea typeface="+mn-ea"/>
              </a:rPr>
              <a:t>는 ‘함수 </a:t>
            </a:r>
            <a:r>
              <a:rPr lang="en-US" altLang="ko-KR" b="1" dirty="0">
                <a:latin typeface="+mn-ea"/>
                <a:ea typeface="+mn-ea"/>
              </a:rPr>
              <a:t>1’ </a:t>
            </a:r>
            <a:r>
              <a:rPr lang="ko-KR" altLang="en-US" b="1" dirty="0">
                <a:latin typeface="+mn-ea"/>
                <a:ea typeface="+mn-ea"/>
              </a:rPr>
              <a:t>안에서만 사용될 수 있고</a:t>
            </a:r>
            <a:r>
              <a:rPr lang="en-US" altLang="ko-KR" b="1" dirty="0">
                <a:latin typeface="+mn-ea"/>
                <a:ea typeface="+mn-ea"/>
              </a:rPr>
              <a:t>, ‘</a:t>
            </a:r>
            <a:r>
              <a:rPr lang="ko-KR" altLang="en-US" b="1" dirty="0">
                <a:latin typeface="+mn-ea"/>
                <a:ea typeface="+mn-ea"/>
              </a:rPr>
              <a:t>함수 </a:t>
            </a:r>
            <a:r>
              <a:rPr lang="en-US" altLang="ko-KR" b="1" dirty="0">
                <a:latin typeface="+mn-ea"/>
                <a:ea typeface="+mn-ea"/>
              </a:rPr>
              <a:t>2’</a:t>
            </a:r>
            <a:r>
              <a:rPr lang="ko-KR" altLang="en-US" b="1" dirty="0">
                <a:latin typeface="+mn-ea"/>
                <a:ea typeface="+mn-ea"/>
              </a:rPr>
              <a:t>에서는 </a:t>
            </a:r>
            <a:r>
              <a:rPr lang="en-US" altLang="ko-KR" b="1" dirty="0">
                <a:latin typeface="+mn-ea"/>
                <a:ea typeface="+mn-ea"/>
              </a:rPr>
              <a:t>a</a:t>
            </a:r>
            <a:r>
              <a:rPr lang="ko-KR" altLang="en-US" b="1" dirty="0">
                <a:latin typeface="+mn-ea"/>
                <a:ea typeface="+mn-ea"/>
              </a:rPr>
              <a:t>의 존재를 모름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➋는 </a:t>
            </a:r>
            <a:r>
              <a:rPr lang="ko-KR" altLang="en-US" b="1" dirty="0" err="1">
                <a:latin typeface="+mn-ea"/>
                <a:ea typeface="+mn-ea"/>
              </a:rPr>
              <a:t>전역변수</a:t>
            </a:r>
            <a:r>
              <a:rPr lang="ko-KR" altLang="en-US" b="1" dirty="0">
                <a:latin typeface="+mn-ea"/>
                <a:ea typeface="+mn-ea"/>
              </a:rPr>
              <a:t> </a:t>
            </a:r>
            <a:r>
              <a:rPr lang="en-US" altLang="ko-KR" b="1" dirty="0">
                <a:latin typeface="+mn-ea"/>
                <a:ea typeface="+mn-ea"/>
              </a:rPr>
              <a:t>b</a:t>
            </a:r>
            <a:r>
              <a:rPr lang="ko-KR" altLang="en-US" b="1" dirty="0">
                <a:latin typeface="+mn-ea"/>
                <a:ea typeface="+mn-ea"/>
              </a:rPr>
              <a:t>를 보여줌</a:t>
            </a:r>
            <a:r>
              <a:rPr lang="en-US" altLang="ko-KR" b="1" dirty="0">
                <a:latin typeface="+mn-ea"/>
                <a:ea typeface="+mn-ea"/>
              </a:rPr>
              <a:t>. b</a:t>
            </a:r>
            <a:r>
              <a:rPr lang="ko-KR" altLang="en-US" b="1" dirty="0">
                <a:latin typeface="+mn-ea"/>
                <a:ea typeface="+mn-ea"/>
              </a:rPr>
              <a:t>는 함수</a:t>
            </a:r>
            <a:r>
              <a:rPr lang="en-US" altLang="ko-KR" b="1" dirty="0">
                <a:latin typeface="+mn-ea"/>
                <a:ea typeface="+mn-ea"/>
              </a:rPr>
              <a:t>(</a:t>
            </a:r>
            <a:r>
              <a:rPr lang="ko-KR" altLang="en-US" b="1" dirty="0">
                <a:latin typeface="+mn-ea"/>
                <a:ea typeface="+mn-ea"/>
              </a:rPr>
              <a:t>함수 </a:t>
            </a:r>
            <a:r>
              <a:rPr lang="en-US" altLang="ko-KR" b="1" dirty="0">
                <a:latin typeface="+mn-ea"/>
                <a:ea typeface="+mn-ea"/>
              </a:rPr>
              <a:t>1, </a:t>
            </a:r>
            <a:r>
              <a:rPr lang="ko-KR" altLang="en-US" b="1" dirty="0">
                <a:latin typeface="+mn-ea"/>
                <a:ea typeface="+mn-ea"/>
              </a:rPr>
              <a:t>함수 </a:t>
            </a:r>
            <a:r>
              <a:rPr lang="en-US" altLang="ko-KR" b="1" dirty="0">
                <a:latin typeface="+mn-ea"/>
                <a:ea typeface="+mn-ea"/>
              </a:rPr>
              <a:t>2) </a:t>
            </a:r>
            <a:r>
              <a:rPr lang="ko-KR" altLang="en-US" b="1" dirty="0">
                <a:latin typeface="+mn-ea"/>
                <a:ea typeface="+mn-ea"/>
              </a:rPr>
              <a:t>안이 아니라 함수 바깥에 선언되어 있으므로 모든 함수에서 </a:t>
            </a:r>
            <a:r>
              <a:rPr lang="en-US" altLang="ko-KR" b="1" dirty="0">
                <a:latin typeface="+mn-ea"/>
                <a:ea typeface="+mn-ea"/>
              </a:rPr>
              <a:t>b</a:t>
            </a:r>
            <a:r>
              <a:rPr lang="ko-KR" altLang="en-US" b="1" dirty="0">
                <a:latin typeface="+mn-ea"/>
                <a:ea typeface="+mn-ea"/>
              </a:rPr>
              <a:t>의 존재를 알게 됨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같은 </a:t>
            </a:r>
            <a:r>
              <a:rPr lang="en-US" altLang="ko-KR" b="1" dirty="0">
                <a:latin typeface="+mn-ea"/>
                <a:ea typeface="+mn-ea"/>
              </a:rPr>
              <a:t>a</a:t>
            </a:r>
            <a:r>
              <a:rPr lang="ko-KR" altLang="en-US" b="1" dirty="0">
                <a:latin typeface="+mn-ea"/>
                <a:ea typeface="+mn-ea"/>
              </a:rPr>
              <a:t>라고 해도 ‘함수 </a:t>
            </a:r>
            <a:r>
              <a:rPr lang="en-US" altLang="ko-KR" b="1" dirty="0">
                <a:latin typeface="+mn-ea"/>
                <a:ea typeface="+mn-ea"/>
              </a:rPr>
              <a:t>1</a:t>
            </a:r>
            <a:r>
              <a:rPr lang="ko-KR" altLang="en-US" b="1" dirty="0">
                <a:latin typeface="+mn-ea"/>
                <a:ea typeface="+mn-ea"/>
              </a:rPr>
              <a:t>의 </a:t>
            </a:r>
            <a:r>
              <a:rPr lang="en-US" altLang="ko-KR" b="1" dirty="0">
                <a:latin typeface="+mn-ea"/>
                <a:ea typeface="+mn-ea"/>
              </a:rPr>
              <a:t>a’</a:t>
            </a:r>
            <a:r>
              <a:rPr lang="ko-KR" altLang="en-US" b="1" dirty="0">
                <a:latin typeface="+mn-ea"/>
                <a:ea typeface="+mn-ea"/>
              </a:rPr>
              <a:t>는 함수 내에서 따로 </a:t>
            </a:r>
            <a:r>
              <a:rPr lang="ko-KR" altLang="en-US" b="1" dirty="0" err="1">
                <a:latin typeface="+mn-ea"/>
                <a:ea typeface="+mn-ea"/>
              </a:rPr>
              <a:t>정의했으므로</a:t>
            </a:r>
            <a:r>
              <a:rPr lang="ko-KR" altLang="en-US" b="1" dirty="0">
                <a:latin typeface="+mn-ea"/>
                <a:ea typeface="+mn-ea"/>
              </a:rPr>
              <a:t> 지역변수</a:t>
            </a:r>
            <a:r>
              <a:rPr lang="en-US" altLang="ko-KR" b="1" dirty="0">
                <a:latin typeface="+mn-ea"/>
                <a:ea typeface="+mn-ea"/>
              </a:rPr>
              <a:t>, 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‘</a:t>
            </a:r>
            <a:r>
              <a:rPr lang="ko-KR" altLang="en-US" b="1" dirty="0">
                <a:latin typeface="+mn-ea"/>
                <a:ea typeface="+mn-ea"/>
              </a:rPr>
              <a:t>함수 </a:t>
            </a:r>
            <a:r>
              <a:rPr lang="en-US" altLang="ko-KR" b="1" dirty="0">
                <a:latin typeface="+mn-ea"/>
                <a:ea typeface="+mn-ea"/>
              </a:rPr>
              <a:t>2</a:t>
            </a:r>
            <a:r>
              <a:rPr lang="ko-KR" altLang="en-US" b="1" dirty="0">
                <a:latin typeface="+mn-ea"/>
                <a:ea typeface="+mn-ea"/>
              </a:rPr>
              <a:t>의 </a:t>
            </a:r>
            <a:r>
              <a:rPr lang="en-US" altLang="ko-KR" b="1" dirty="0">
                <a:latin typeface="+mn-ea"/>
                <a:ea typeface="+mn-ea"/>
              </a:rPr>
              <a:t>a’</a:t>
            </a:r>
            <a:r>
              <a:rPr lang="ko-KR" altLang="en-US" b="1" dirty="0">
                <a:latin typeface="+mn-ea"/>
                <a:ea typeface="+mn-ea"/>
              </a:rPr>
              <a:t>는 함수 안에 정의된 것이 없으므로 </a:t>
            </a:r>
            <a:r>
              <a:rPr lang="ko-KR" altLang="en-US" b="1" dirty="0" err="1">
                <a:latin typeface="+mn-ea"/>
                <a:ea typeface="+mn-ea"/>
              </a:rPr>
              <a:t>전역변수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53348" y="139032"/>
            <a:ext cx="1011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Ⅹ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231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ko-KR" altLang="en-US" sz="2400" dirty="0" smtClean="0">
                <a:latin typeface="+mn-ea"/>
              </a:rPr>
              <a:t>지역 변수와 전역 변수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53348" y="139032"/>
            <a:ext cx="1011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Ⅹ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765175"/>
            <a:ext cx="7992368" cy="405618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48383" y="1412776"/>
            <a:ext cx="3940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전역 변수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a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를 선언하고 초기값을 대입함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09665" y="2226350"/>
            <a:ext cx="3940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FFC000"/>
                </a:solidFill>
                <a:latin typeface="+mn-ea"/>
                <a:ea typeface="+mn-ea"/>
              </a:rPr>
              <a:t>지</a:t>
            </a:r>
            <a:r>
              <a:rPr lang="ko-KR" altLang="en-US" sz="1600" b="1" smtClean="0">
                <a:solidFill>
                  <a:srgbClr val="FFC000"/>
                </a:solidFill>
                <a:latin typeface="+mn-ea"/>
                <a:ea typeface="+mn-ea"/>
              </a:rPr>
              <a:t>역 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변수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a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를 선언하고 초기값을 대입함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89585" y="2807433"/>
            <a:ext cx="1970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FFC000"/>
                </a:solidFill>
                <a:latin typeface="+mn-ea"/>
                <a:ea typeface="+mn-ea"/>
              </a:rPr>
              <a:t>지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역 변수를 출력함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35598" y="4170566"/>
            <a:ext cx="1970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전역 변수를 출력함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2397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함수의 이해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9059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latin typeface="+mn-ea"/>
                <a:ea typeface="+mn-ea"/>
              </a:rPr>
              <a:t>함수의 개념</a:t>
            </a: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함수</a:t>
            </a:r>
            <a:r>
              <a:rPr lang="en-US" altLang="ko-KR" b="1" dirty="0">
                <a:latin typeface="+mn-ea"/>
                <a:ea typeface="+mn-ea"/>
              </a:rPr>
              <a:t>(Function) : “</a:t>
            </a:r>
            <a:r>
              <a:rPr lang="ko-KR" altLang="en-US" b="1" dirty="0">
                <a:latin typeface="+mn-ea"/>
                <a:ea typeface="+mn-ea"/>
              </a:rPr>
              <a:t>무엇을 넣으면</a:t>
            </a:r>
            <a:r>
              <a:rPr lang="en-US" altLang="ko-KR" b="1" dirty="0">
                <a:latin typeface="+mn-ea"/>
                <a:ea typeface="+mn-ea"/>
              </a:rPr>
              <a:t>, </a:t>
            </a:r>
            <a:r>
              <a:rPr lang="ko-KR" altLang="en-US" b="1" dirty="0">
                <a:latin typeface="+mn-ea"/>
                <a:ea typeface="+mn-ea"/>
              </a:rPr>
              <a:t>어떤 것을 돌려주는 </a:t>
            </a:r>
            <a:r>
              <a:rPr lang="ko-KR" altLang="en-US" b="1" dirty="0" err="1">
                <a:latin typeface="+mn-ea"/>
                <a:ea typeface="+mn-ea"/>
              </a:rPr>
              <a:t>요술상자</a:t>
            </a:r>
            <a:r>
              <a:rPr lang="ko-KR" altLang="en-US" b="1" dirty="0">
                <a:latin typeface="+mn-ea"/>
                <a:ea typeface="+mn-ea"/>
              </a:rPr>
              <a:t>”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latin typeface="+mn-ea"/>
                <a:ea typeface="+mn-ea"/>
              </a:rPr>
              <a:t>C </a:t>
            </a:r>
            <a:r>
              <a:rPr lang="ko-KR" altLang="en-US" b="1" dirty="0">
                <a:latin typeface="+mn-ea"/>
                <a:ea typeface="+mn-ea"/>
              </a:rPr>
              <a:t>언어 프로그램 자체에서 제공</a:t>
            </a:r>
            <a:r>
              <a:rPr lang="en-US" altLang="ko-KR" b="1" dirty="0">
                <a:latin typeface="+mn-ea"/>
                <a:ea typeface="+mn-ea"/>
              </a:rPr>
              <a:t>, </a:t>
            </a:r>
            <a:r>
              <a:rPr lang="ko-KR" altLang="en-US" b="1" dirty="0">
                <a:latin typeface="+mn-ea"/>
                <a:ea typeface="+mn-ea"/>
              </a:rPr>
              <a:t>직접 만들어서 사용 </a:t>
            </a:r>
            <a:r>
              <a:rPr lang="ko-KR" altLang="en-US" b="1" dirty="0" smtClean="0">
                <a:latin typeface="+mn-ea"/>
                <a:ea typeface="+mn-ea"/>
              </a:rPr>
              <a:t>가능</a:t>
            </a: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>
                <a:latin typeface="+mn-ea"/>
                <a:ea typeface="+mn-ea"/>
              </a:rPr>
              <a:t>printf</a:t>
            </a:r>
            <a:r>
              <a:rPr lang="en-US" altLang="ko-KR" b="1" dirty="0">
                <a:latin typeface="+mn-ea"/>
                <a:ea typeface="+mn-ea"/>
              </a:rPr>
              <a:t>( ) </a:t>
            </a:r>
            <a:r>
              <a:rPr lang="ko-KR" altLang="en-US" b="1" dirty="0">
                <a:latin typeface="+mn-ea"/>
                <a:ea typeface="+mn-ea"/>
              </a:rPr>
              <a:t>함수 </a:t>
            </a:r>
            <a:r>
              <a:rPr lang="en-US" altLang="ko-KR" b="1" dirty="0">
                <a:latin typeface="+mn-ea"/>
                <a:ea typeface="+mn-ea"/>
              </a:rPr>
              <a:t>: C </a:t>
            </a:r>
            <a:r>
              <a:rPr lang="ko-KR" altLang="en-US" b="1" dirty="0">
                <a:latin typeface="+mn-ea"/>
                <a:ea typeface="+mn-ea"/>
              </a:rPr>
              <a:t>언어에서 자체 </a:t>
            </a:r>
            <a:r>
              <a:rPr lang="ko-KR" altLang="en-US" b="1" dirty="0" smtClean="0">
                <a:latin typeface="+mn-ea"/>
                <a:ea typeface="+mn-ea"/>
              </a:rPr>
              <a:t>제공</a:t>
            </a:r>
            <a:endParaRPr lang="en-US" altLang="ko-KR" b="1" dirty="0" smtClean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  <a:defRPr/>
            </a:pPr>
            <a:r>
              <a:rPr lang="en-US" altLang="ko-KR" b="1" dirty="0" smtClean="0">
                <a:latin typeface="+mn-ea"/>
                <a:ea typeface="+mn-ea"/>
              </a:rPr>
              <a:t>                                </a:t>
            </a:r>
            <a:r>
              <a:rPr lang="ko-KR" altLang="en-US" b="1" dirty="0" smtClean="0">
                <a:latin typeface="+mn-ea"/>
                <a:ea typeface="+mn-ea"/>
              </a:rPr>
              <a:t>→ 출력 </a:t>
            </a:r>
            <a:r>
              <a:rPr lang="en-US" altLang="ko-KR" b="1" dirty="0" smtClean="0">
                <a:latin typeface="+mn-ea"/>
                <a:ea typeface="+mn-ea"/>
              </a:rPr>
              <a:t>: Basic-C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53348" y="139032"/>
            <a:ext cx="1011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Ⅹ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2198783"/>
            <a:ext cx="2508870" cy="510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3140968"/>
            <a:ext cx="2847975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743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ko-KR" altLang="en-US" sz="2400" dirty="0" smtClean="0">
                <a:latin typeface="+mn-ea"/>
              </a:rPr>
              <a:t>지역 변수와 전역 변수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 결과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53348" y="139032"/>
            <a:ext cx="1011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Ⅹ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1268760"/>
            <a:ext cx="7992368" cy="214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83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ko-KR" altLang="en-US" sz="2400" dirty="0" smtClean="0">
                <a:latin typeface="+mn-ea"/>
              </a:rPr>
              <a:t>지역 변수와 전역 변수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7776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latin typeface="+mn-ea"/>
                <a:ea typeface="+mn-ea"/>
              </a:rPr>
              <a:t>main( ) </a:t>
            </a:r>
            <a:r>
              <a:rPr lang="ko-KR" altLang="en-US" b="1" dirty="0">
                <a:latin typeface="+mn-ea"/>
                <a:ea typeface="+mn-ea"/>
              </a:rPr>
              <a:t>함수의 </a:t>
            </a:r>
            <a:r>
              <a:rPr lang="ko-KR" altLang="en-US" b="1" dirty="0" err="1" smtClean="0">
                <a:latin typeface="+mn-ea"/>
                <a:ea typeface="+mn-ea"/>
              </a:rPr>
              <a:t>반환값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1273175" lvl="2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>
                <a:latin typeface="+mn-ea"/>
                <a:ea typeface="+mn-ea"/>
              </a:rPr>
              <a:t>원칙적으로 </a:t>
            </a:r>
            <a:r>
              <a:rPr lang="en-US" altLang="ko-KR" b="1" dirty="0">
                <a:latin typeface="+mn-ea"/>
                <a:ea typeface="+mn-ea"/>
              </a:rPr>
              <a:t>main( ) </a:t>
            </a:r>
            <a:r>
              <a:rPr lang="ko-KR" altLang="en-US" b="1" dirty="0">
                <a:latin typeface="+mn-ea"/>
                <a:ea typeface="+mn-ea"/>
              </a:rPr>
              <a:t>함수의 맨 아래에 ‘</a:t>
            </a:r>
            <a:r>
              <a:rPr lang="en-US" altLang="ko-KR" b="1" dirty="0">
                <a:latin typeface="+mn-ea"/>
                <a:ea typeface="+mn-ea"/>
              </a:rPr>
              <a:t>return </a:t>
            </a:r>
            <a:r>
              <a:rPr lang="ko-KR" altLang="en-US" b="1" dirty="0" err="1" smtClean="0">
                <a:latin typeface="+mn-ea"/>
                <a:ea typeface="+mn-ea"/>
              </a:rPr>
              <a:t>정</a:t>
            </a:r>
            <a:r>
              <a:rPr lang="ko-KR" altLang="en-US" b="1" dirty="0" err="1">
                <a:latin typeface="+mn-ea"/>
                <a:ea typeface="+mn-ea"/>
              </a:rPr>
              <a:t>수</a:t>
            </a:r>
            <a:r>
              <a:rPr lang="ko-KR" altLang="en-US" b="1" dirty="0" err="1" smtClean="0">
                <a:latin typeface="+mn-ea"/>
                <a:ea typeface="+mn-ea"/>
              </a:rPr>
              <a:t>값</a:t>
            </a:r>
            <a:r>
              <a:rPr lang="en-US" altLang="ko-KR" b="1" dirty="0">
                <a:latin typeface="+mn-ea"/>
                <a:ea typeface="+mn-ea"/>
              </a:rPr>
              <a:t>;’</a:t>
            </a:r>
            <a:r>
              <a:rPr lang="ko-KR" altLang="en-US" b="1" dirty="0">
                <a:latin typeface="+mn-ea"/>
                <a:ea typeface="+mn-ea"/>
              </a:rPr>
              <a:t>과 같은 </a:t>
            </a:r>
            <a:r>
              <a:rPr lang="ko-KR" altLang="en-US" b="1" dirty="0" err="1">
                <a:latin typeface="+mn-ea"/>
                <a:ea typeface="+mn-ea"/>
              </a:rPr>
              <a:t>반환값을</a:t>
            </a:r>
            <a:r>
              <a:rPr lang="ko-KR" altLang="en-US" b="1" dirty="0">
                <a:latin typeface="+mn-ea"/>
                <a:ea typeface="+mn-ea"/>
              </a:rPr>
              <a:t> 지정해야 </a:t>
            </a:r>
            <a:r>
              <a:rPr lang="ko-KR" altLang="en-US" b="1" dirty="0" smtClean="0">
                <a:latin typeface="+mn-ea"/>
                <a:ea typeface="+mn-ea"/>
              </a:rPr>
              <a:t>하지만</a:t>
            </a:r>
            <a:r>
              <a:rPr lang="en-US" altLang="ko-KR" b="1" dirty="0">
                <a:latin typeface="+mn-ea"/>
                <a:ea typeface="+mn-ea"/>
              </a:rPr>
              <a:t>, main( ) </a:t>
            </a:r>
            <a:r>
              <a:rPr lang="ko-KR" altLang="en-US" b="1" dirty="0">
                <a:latin typeface="+mn-ea"/>
                <a:ea typeface="+mn-ea"/>
              </a:rPr>
              <a:t>함수의 끝이 프로그램의 끝이어서 </a:t>
            </a:r>
            <a:r>
              <a:rPr lang="en-US" altLang="ko-KR" b="1" dirty="0">
                <a:latin typeface="+mn-ea"/>
                <a:ea typeface="+mn-ea"/>
              </a:rPr>
              <a:t>return</a:t>
            </a:r>
            <a:r>
              <a:rPr lang="ko-KR" altLang="en-US" b="1" dirty="0">
                <a:latin typeface="+mn-ea"/>
                <a:ea typeface="+mn-ea"/>
              </a:rPr>
              <a:t>문을 </a:t>
            </a:r>
            <a:r>
              <a:rPr lang="ko-KR" altLang="en-US" b="1" dirty="0" smtClean="0">
                <a:latin typeface="+mn-ea"/>
                <a:ea typeface="+mn-ea"/>
              </a:rPr>
              <a:t>사용하지         </a:t>
            </a:r>
            <a:r>
              <a:rPr lang="ko-KR" altLang="en-US" b="1" dirty="0">
                <a:latin typeface="+mn-ea"/>
                <a:ea typeface="+mn-ea"/>
              </a:rPr>
              <a:t>않아도 별 문제가 없음</a:t>
            </a:r>
          </a:p>
          <a:p>
            <a:pPr marL="1273175" lvl="2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>
                <a:latin typeface="+mn-ea"/>
                <a:ea typeface="+mn-ea"/>
              </a:rPr>
              <a:t>main( ) </a:t>
            </a:r>
            <a:r>
              <a:rPr lang="ko-KR" altLang="en-US" b="1" dirty="0">
                <a:latin typeface="+mn-ea"/>
                <a:ea typeface="+mn-ea"/>
              </a:rPr>
              <a:t>함수는 </a:t>
            </a:r>
            <a:r>
              <a:rPr lang="en-US" altLang="ko-KR" b="1" dirty="0">
                <a:latin typeface="+mn-ea"/>
                <a:ea typeface="+mn-ea"/>
              </a:rPr>
              <a:t>void main( )</a:t>
            </a:r>
            <a:r>
              <a:rPr lang="ko-KR" altLang="en-US" b="1" dirty="0">
                <a:latin typeface="+mn-ea"/>
                <a:ea typeface="+mn-ea"/>
              </a:rPr>
              <a:t>이나 </a:t>
            </a:r>
            <a:r>
              <a:rPr lang="en-US" altLang="ko-KR" b="1" dirty="0" err="1">
                <a:latin typeface="+mn-ea"/>
                <a:ea typeface="+mn-ea"/>
              </a:rPr>
              <a:t>int</a:t>
            </a:r>
            <a:r>
              <a:rPr lang="en-US" altLang="ko-KR" b="1" dirty="0">
                <a:latin typeface="+mn-ea"/>
                <a:ea typeface="+mn-ea"/>
              </a:rPr>
              <a:t> main( ) </a:t>
            </a:r>
            <a:r>
              <a:rPr lang="ko-KR" altLang="en-US" b="1" dirty="0">
                <a:latin typeface="+mn-ea"/>
                <a:ea typeface="+mn-ea"/>
              </a:rPr>
              <a:t>중 아무거나 사용해도 무방</a:t>
            </a:r>
          </a:p>
          <a:p>
            <a:pPr marL="1273175" lvl="2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53348" y="139032"/>
            <a:ext cx="1011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Ⅹ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774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14" y="2125488"/>
            <a:ext cx="6855116" cy="4183832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 smtClean="0">
                <a:latin typeface="+mn-ea"/>
              </a:rPr>
              <a:t>함수의 </a:t>
            </a:r>
            <a:r>
              <a:rPr lang="ko-KR" altLang="en-US" sz="2400" dirty="0" err="1" smtClean="0">
                <a:latin typeface="+mn-ea"/>
              </a:rPr>
              <a:t>반환값과</a:t>
            </a:r>
            <a:r>
              <a:rPr lang="ko-KR" altLang="en-US" sz="2400" dirty="0" smtClean="0">
                <a:latin typeface="+mn-ea"/>
              </a:rPr>
              <a:t> 매개변수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4135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err="1">
                <a:latin typeface="+mn-ea"/>
                <a:ea typeface="+mn-ea"/>
              </a:rPr>
              <a:t>반환값</a:t>
            </a:r>
            <a:r>
              <a:rPr lang="ko-KR" altLang="en-US" b="1" dirty="0">
                <a:latin typeface="+mn-ea"/>
                <a:ea typeface="+mn-ea"/>
              </a:rPr>
              <a:t> 유무에 따른 함수 구분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err="1">
                <a:latin typeface="+mn-ea"/>
                <a:ea typeface="+mn-ea"/>
              </a:rPr>
              <a:t>반환값이</a:t>
            </a:r>
            <a:r>
              <a:rPr lang="ko-KR" altLang="en-US" b="1" dirty="0">
                <a:latin typeface="+mn-ea"/>
                <a:ea typeface="+mn-ea"/>
              </a:rPr>
              <a:t> 있는 함수</a:t>
            </a:r>
          </a:p>
          <a:p>
            <a:pPr marL="1273175" lvl="2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>
                <a:latin typeface="+mn-ea"/>
                <a:ea typeface="+mn-ea"/>
              </a:rPr>
              <a:t>함수를 실행한 후에 나온 결과값은 함수의 </a:t>
            </a:r>
            <a:r>
              <a:rPr lang="ko-KR" altLang="en-US" b="1" dirty="0" err="1">
                <a:latin typeface="+mn-ea"/>
                <a:ea typeface="+mn-ea"/>
              </a:rPr>
              <a:t>데이터형을</a:t>
            </a:r>
            <a:r>
              <a:rPr lang="ko-KR" altLang="en-US" b="1" dirty="0">
                <a:latin typeface="+mn-ea"/>
                <a:ea typeface="+mn-ea"/>
              </a:rPr>
              <a:t> 따름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53348" y="139032"/>
            <a:ext cx="1011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Ⅹ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6269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 smtClean="0">
                <a:latin typeface="+mn-ea"/>
              </a:rPr>
              <a:t>함수의 </a:t>
            </a:r>
            <a:r>
              <a:rPr lang="ko-KR" altLang="en-US" sz="2400" dirty="0" err="1" smtClean="0">
                <a:latin typeface="+mn-ea"/>
              </a:rPr>
              <a:t>반환값과</a:t>
            </a:r>
            <a:r>
              <a:rPr lang="ko-KR" altLang="en-US" sz="2400" dirty="0" smtClean="0">
                <a:latin typeface="+mn-ea"/>
              </a:rPr>
              <a:t> 매개변수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4135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err="1">
                <a:latin typeface="+mn-ea"/>
                <a:ea typeface="+mn-ea"/>
              </a:rPr>
              <a:t>반환값이</a:t>
            </a:r>
            <a:r>
              <a:rPr lang="ko-KR" altLang="en-US" b="1" dirty="0">
                <a:latin typeface="+mn-ea"/>
                <a:ea typeface="+mn-ea"/>
              </a:rPr>
              <a:t> 없는 함수</a:t>
            </a:r>
          </a:p>
          <a:p>
            <a:pPr marL="1273175" lvl="2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>
                <a:latin typeface="+mn-ea"/>
                <a:ea typeface="+mn-ea"/>
              </a:rPr>
              <a:t>함수를 실행한 결과</a:t>
            </a:r>
            <a:r>
              <a:rPr lang="en-US" altLang="ko-KR" b="1" dirty="0">
                <a:latin typeface="+mn-ea"/>
                <a:ea typeface="+mn-ea"/>
              </a:rPr>
              <a:t>, </a:t>
            </a:r>
            <a:r>
              <a:rPr lang="ko-KR" altLang="en-US" b="1" dirty="0">
                <a:latin typeface="+mn-ea"/>
                <a:ea typeface="+mn-ea"/>
              </a:rPr>
              <a:t>돌려줄 것이 없는 경우</a:t>
            </a:r>
          </a:p>
          <a:p>
            <a:pPr marL="1273175" lvl="2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>
                <a:latin typeface="+mn-ea"/>
                <a:ea typeface="+mn-ea"/>
              </a:rPr>
              <a:t>void</a:t>
            </a:r>
            <a:r>
              <a:rPr lang="ko-KR" altLang="en-US" b="1" dirty="0">
                <a:latin typeface="+mn-ea"/>
                <a:ea typeface="+mn-ea"/>
              </a:rPr>
              <a:t>로 함수 표시 </a:t>
            </a:r>
            <a:r>
              <a:rPr lang="en-US" altLang="ko-KR" b="1" dirty="0">
                <a:latin typeface="+mn-ea"/>
                <a:ea typeface="+mn-ea"/>
              </a:rPr>
              <a:t>: void </a:t>
            </a:r>
            <a:r>
              <a:rPr lang="ko-KR" altLang="en-US" b="1" dirty="0">
                <a:latin typeface="+mn-ea"/>
                <a:ea typeface="+mn-ea"/>
              </a:rPr>
              <a:t>형 함수를 호출할 때는 함수 이름만 표시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53348" y="139032"/>
            <a:ext cx="1011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Ⅹ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26" y="2169577"/>
            <a:ext cx="66675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41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 smtClean="0">
                <a:latin typeface="+mn-ea"/>
              </a:rPr>
              <a:t>함수의 </a:t>
            </a:r>
            <a:r>
              <a:rPr lang="ko-KR" altLang="en-US" sz="2400" dirty="0" err="1" smtClean="0">
                <a:latin typeface="+mn-ea"/>
              </a:rPr>
              <a:t>반환값과</a:t>
            </a:r>
            <a:r>
              <a:rPr lang="ko-KR" altLang="en-US" sz="2400" dirty="0" smtClean="0">
                <a:latin typeface="+mn-ea"/>
              </a:rPr>
              <a:t> 매개변수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53348" y="139032"/>
            <a:ext cx="1011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Ⅹ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765175"/>
            <a:ext cx="7992368" cy="522670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48383" y="1412776"/>
            <a:ext cx="3369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C000"/>
                </a:solidFill>
                <a:latin typeface="+mn-ea"/>
                <a:ea typeface="+mn-ea"/>
              </a:rPr>
              <a:t>v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oid 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형 함수이므로 </a:t>
            </a:r>
            <a:r>
              <a:rPr lang="ko-KR" altLang="en-US" sz="1600" b="1" dirty="0" err="1" smtClean="0">
                <a:solidFill>
                  <a:srgbClr val="FFC000"/>
                </a:solidFill>
                <a:latin typeface="+mn-ea"/>
                <a:ea typeface="+mn-ea"/>
              </a:rPr>
              <a:t>반환값이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 없음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45569" y="2514382"/>
            <a:ext cx="3195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rgbClr val="FFC000"/>
                </a:solidFill>
                <a:latin typeface="+mn-ea"/>
                <a:ea typeface="+mn-ea"/>
              </a:rPr>
              <a:t>int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형 함수이므로 </a:t>
            </a:r>
            <a:r>
              <a:rPr lang="ko-KR" altLang="en-US" sz="1600" b="1" dirty="0" err="1" smtClean="0">
                <a:solidFill>
                  <a:srgbClr val="FFC000"/>
                </a:solidFill>
                <a:latin typeface="+mn-ea"/>
                <a:ea typeface="+mn-ea"/>
              </a:rPr>
              <a:t>반환값이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 있음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64039" y="4509120"/>
            <a:ext cx="20515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C000"/>
                </a:solidFill>
                <a:latin typeface="+mn-ea"/>
                <a:ea typeface="+mn-ea"/>
              </a:rPr>
              <a:t>v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oid 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형 함수를 호출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62016" y="4935511"/>
            <a:ext cx="1891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rgbClr val="FFC000"/>
                </a:solidFill>
                <a:latin typeface="+mn-ea"/>
                <a:ea typeface="+mn-ea"/>
              </a:rPr>
              <a:t>int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형 함수를 호출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2643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 smtClean="0">
                <a:latin typeface="+mn-ea"/>
              </a:rPr>
              <a:t>함수의 </a:t>
            </a:r>
            <a:r>
              <a:rPr lang="ko-KR" altLang="en-US" sz="2400" dirty="0" err="1" smtClean="0">
                <a:latin typeface="+mn-ea"/>
              </a:rPr>
              <a:t>반환값과</a:t>
            </a:r>
            <a:r>
              <a:rPr lang="ko-KR" altLang="en-US" sz="2400" dirty="0" smtClean="0">
                <a:latin typeface="+mn-ea"/>
              </a:rPr>
              <a:t> 매개변수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 결과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53348" y="139032"/>
            <a:ext cx="1011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Ⅹ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1240821"/>
            <a:ext cx="7992368" cy="218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62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 smtClean="0">
                <a:latin typeface="+mn-ea"/>
              </a:rPr>
              <a:t>함수의 </a:t>
            </a:r>
            <a:r>
              <a:rPr lang="ko-KR" altLang="en-US" sz="2400" dirty="0" err="1" smtClean="0">
                <a:latin typeface="+mn-ea"/>
              </a:rPr>
              <a:t>반환값과</a:t>
            </a:r>
            <a:r>
              <a:rPr lang="ko-KR" altLang="en-US" sz="2400" dirty="0" smtClean="0">
                <a:latin typeface="+mn-ea"/>
              </a:rPr>
              <a:t> 매개변수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4135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latin typeface="+mn-ea"/>
                <a:ea typeface="+mn-ea"/>
              </a:rPr>
              <a:t>매개변수 전달 방법</a:t>
            </a: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값의 전달</a:t>
            </a:r>
            <a:r>
              <a:rPr lang="en-US" altLang="ko-KR" b="1" dirty="0">
                <a:latin typeface="+mn-ea"/>
                <a:ea typeface="+mn-ea"/>
              </a:rPr>
              <a:t>(call by value)</a:t>
            </a:r>
          </a:p>
          <a:p>
            <a:pPr marL="1273175" lvl="2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>
                <a:latin typeface="+mn-ea"/>
                <a:ea typeface="+mn-ea"/>
              </a:rPr>
              <a:t>값 자체를 함수에 넘겨주는 방법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53348" y="139032"/>
            <a:ext cx="1011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Ⅹ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2169577"/>
            <a:ext cx="7992368" cy="430976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149625" y="3244551"/>
            <a:ext cx="3793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전달 받은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a 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값을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1 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증가시킨 후 출력함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05609" y="4962654"/>
            <a:ext cx="3767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C000"/>
                </a:solidFill>
                <a:latin typeface="+mn-ea"/>
                <a:ea typeface="+mn-ea"/>
              </a:rPr>
              <a:t>a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값을 매개변수로 넘겨 함수를 호출함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05609" y="5610726"/>
            <a:ext cx="31197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함수를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호출한 후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a 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값을 출력함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4284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 smtClean="0">
                <a:latin typeface="+mn-ea"/>
              </a:rPr>
              <a:t>함수의 </a:t>
            </a:r>
            <a:r>
              <a:rPr lang="ko-KR" altLang="en-US" sz="2400" dirty="0" err="1" smtClean="0">
                <a:latin typeface="+mn-ea"/>
              </a:rPr>
              <a:t>반환값과</a:t>
            </a:r>
            <a:r>
              <a:rPr lang="ko-KR" altLang="en-US" sz="2400" dirty="0" smtClean="0">
                <a:latin typeface="+mn-ea"/>
              </a:rPr>
              <a:t> 매개변수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 결과</a:t>
            </a:r>
            <a:endParaRPr lang="en-US" altLang="ko-KR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53348" y="139032"/>
            <a:ext cx="1011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Ⅹ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1340768"/>
            <a:ext cx="7992368" cy="21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97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 smtClean="0">
                <a:latin typeface="+mn-ea"/>
              </a:rPr>
              <a:t>함수의 </a:t>
            </a:r>
            <a:r>
              <a:rPr lang="ko-KR" altLang="en-US" sz="2400" dirty="0" err="1" smtClean="0">
                <a:latin typeface="+mn-ea"/>
              </a:rPr>
              <a:t>반환값과</a:t>
            </a:r>
            <a:r>
              <a:rPr lang="ko-KR" altLang="en-US" sz="2400" dirty="0" smtClean="0">
                <a:latin typeface="+mn-ea"/>
              </a:rPr>
              <a:t> 매개변수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46706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latin typeface="+mn-ea"/>
                <a:ea typeface="+mn-ea"/>
              </a:rPr>
              <a:t>11</a:t>
            </a:r>
            <a:r>
              <a:rPr lang="ko-KR" altLang="en-US" b="1" dirty="0">
                <a:latin typeface="+mn-ea"/>
                <a:ea typeface="+mn-ea"/>
              </a:rPr>
              <a:t>행에서 </a:t>
            </a:r>
            <a:r>
              <a:rPr lang="en-US" altLang="ko-KR" b="1" dirty="0">
                <a:latin typeface="+mn-ea"/>
                <a:ea typeface="+mn-ea"/>
              </a:rPr>
              <a:t>a</a:t>
            </a:r>
            <a:r>
              <a:rPr lang="ko-KR" altLang="en-US" b="1" dirty="0">
                <a:latin typeface="+mn-ea"/>
                <a:ea typeface="+mn-ea"/>
              </a:rPr>
              <a:t>에 </a:t>
            </a:r>
            <a:r>
              <a:rPr lang="en-US" altLang="ko-KR" b="1" dirty="0">
                <a:latin typeface="+mn-ea"/>
                <a:ea typeface="+mn-ea"/>
              </a:rPr>
              <a:t>10</a:t>
            </a:r>
            <a:r>
              <a:rPr lang="ko-KR" altLang="en-US" b="1" dirty="0">
                <a:latin typeface="+mn-ea"/>
                <a:ea typeface="+mn-ea"/>
              </a:rPr>
              <a:t>을 입력하고 </a:t>
            </a:r>
            <a:r>
              <a:rPr lang="en-US" altLang="ko-KR" b="1" dirty="0">
                <a:latin typeface="+mn-ea"/>
                <a:ea typeface="+mn-ea"/>
              </a:rPr>
              <a:t>13</a:t>
            </a:r>
            <a:r>
              <a:rPr lang="ko-KR" altLang="en-US" b="1" dirty="0">
                <a:latin typeface="+mn-ea"/>
                <a:ea typeface="+mn-ea"/>
              </a:rPr>
              <a:t>행에서 </a:t>
            </a:r>
            <a:r>
              <a:rPr lang="en-US" altLang="ko-KR" b="1" dirty="0">
                <a:latin typeface="+mn-ea"/>
                <a:ea typeface="+mn-ea"/>
              </a:rPr>
              <a:t>func1(a)</a:t>
            </a:r>
            <a:r>
              <a:rPr lang="ko-KR" altLang="en-US" b="1" dirty="0">
                <a:latin typeface="+mn-ea"/>
                <a:ea typeface="+mn-ea"/>
              </a:rPr>
              <a:t>를 호출</a:t>
            </a: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latin typeface="+mn-ea"/>
                <a:ea typeface="+mn-ea"/>
              </a:rPr>
              <a:t>3</a:t>
            </a:r>
            <a:r>
              <a:rPr lang="ko-KR" altLang="en-US" b="1" dirty="0">
                <a:latin typeface="+mn-ea"/>
                <a:ea typeface="+mn-ea"/>
              </a:rPr>
              <a:t>행의 </a:t>
            </a:r>
            <a:r>
              <a:rPr lang="en-US" altLang="ko-KR" b="1" dirty="0">
                <a:latin typeface="+mn-ea"/>
                <a:ea typeface="+mn-ea"/>
              </a:rPr>
              <a:t>a</a:t>
            </a:r>
            <a:r>
              <a:rPr lang="ko-KR" altLang="en-US" b="1" dirty="0">
                <a:latin typeface="+mn-ea"/>
                <a:ea typeface="+mn-ea"/>
              </a:rPr>
              <a:t>에 </a:t>
            </a:r>
            <a:r>
              <a:rPr lang="en-US" altLang="ko-KR" b="1" dirty="0">
                <a:latin typeface="+mn-ea"/>
                <a:ea typeface="+mn-ea"/>
              </a:rPr>
              <a:t>10</a:t>
            </a:r>
            <a:r>
              <a:rPr lang="ko-KR" altLang="en-US" b="1" dirty="0">
                <a:latin typeface="+mn-ea"/>
                <a:ea typeface="+mn-ea"/>
              </a:rPr>
              <a:t>이 들어가면 </a:t>
            </a:r>
            <a:r>
              <a:rPr lang="en-US" altLang="ko-KR" b="1" dirty="0">
                <a:latin typeface="+mn-ea"/>
                <a:ea typeface="+mn-ea"/>
              </a:rPr>
              <a:t>5</a:t>
            </a:r>
            <a:r>
              <a:rPr lang="ko-KR" altLang="en-US" b="1" dirty="0" smtClean="0">
                <a:latin typeface="+mn-ea"/>
                <a:ea typeface="+mn-ea"/>
              </a:rPr>
              <a:t>행에서는 </a:t>
            </a:r>
            <a:r>
              <a:rPr lang="en-US" altLang="ko-KR" b="1" dirty="0">
                <a:latin typeface="+mn-ea"/>
                <a:ea typeface="+mn-ea"/>
              </a:rPr>
              <a:t>a </a:t>
            </a:r>
            <a:r>
              <a:rPr lang="ko-KR" altLang="en-US" b="1" dirty="0">
                <a:latin typeface="+mn-ea"/>
                <a:ea typeface="+mn-ea"/>
              </a:rPr>
              <a:t>값을 </a:t>
            </a:r>
            <a:r>
              <a:rPr lang="en-US" altLang="ko-KR" b="1" dirty="0">
                <a:latin typeface="+mn-ea"/>
                <a:ea typeface="+mn-ea"/>
              </a:rPr>
              <a:t>1 </a:t>
            </a:r>
            <a:r>
              <a:rPr lang="ko-KR" altLang="en-US" b="1" dirty="0">
                <a:latin typeface="+mn-ea"/>
                <a:ea typeface="+mn-ea"/>
              </a:rPr>
              <a:t>증가시킨 후 출력</a:t>
            </a: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latin typeface="+mn-ea"/>
                <a:ea typeface="+mn-ea"/>
              </a:rPr>
              <a:t>func1( ) </a:t>
            </a:r>
            <a:r>
              <a:rPr lang="ko-KR" altLang="en-US" b="1" dirty="0">
                <a:latin typeface="+mn-ea"/>
                <a:ea typeface="+mn-ea"/>
              </a:rPr>
              <a:t>함수가 종료된 후 </a:t>
            </a:r>
            <a:r>
              <a:rPr lang="en-US" altLang="ko-KR" b="1" dirty="0">
                <a:latin typeface="+mn-ea"/>
                <a:ea typeface="+mn-ea"/>
              </a:rPr>
              <a:t>14</a:t>
            </a:r>
            <a:r>
              <a:rPr lang="ko-KR" altLang="en-US" b="1" dirty="0">
                <a:latin typeface="+mn-ea"/>
                <a:ea typeface="+mn-ea"/>
              </a:rPr>
              <a:t>행에서 </a:t>
            </a:r>
            <a:r>
              <a:rPr lang="en-US" altLang="ko-KR" b="1" dirty="0">
                <a:latin typeface="+mn-ea"/>
                <a:ea typeface="+mn-ea"/>
              </a:rPr>
              <a:t>a</a:t>
            </a:r>
            <a:r>
              <a:rPr lang="ko-KR" altLang="en-US" b="1" dirty="0">
                <a:latin typeface="+mn-ea"/>
                <a:ea typeface="+mn-ea"/>
              </a:rPr>
              <a:t>를 출력하니 원래의 </a:t>
            </a:r>
            <a:r>
              <a:rPr lang="en-US" altLang="ko-KR" b="1" dirty="0">
                <a:latin typeface="+mn-ea"/>
                <a:ea typeface="+mn-ea"/>
              </a:rPr>
              <a:t>10</a:t>
            </a:r>
            <a:r>
              <a:rPr lang="ko-KR" altLang="en-US" b="1" dirty="0">
                <a:latin typeface="+mn-ea"/>
                <a:ea typeface="+mn-ea"/>
              </a:rPr>
              <a:t>이 출력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53348" y="139032"/>
            <a:ext cx="1011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Ⅹ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30" y="2196205"/>
            <a:ext cx="7488832" cy="379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7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 smtClean="0">
                <a:latin typeface="+mn-ea"/>
              </a:rPr>
              <a:t>함수의 </a:t>
            </a:r>
            <a:r>
              <a:rPr lang="ko-KR" altLang="en-US" sz="2400" dirty="0" err="1" smtClean="0">
                <a:latin typeface="+mn-ea"/>
              </a:rPr>
              <a:t>반환값과</a:t>
            </a:r>
            <a:r>
              <a:rPr lang="ko-KR" altLang="en-US" sz="2400" dirty="0" smtClean="0">
                <a:latin typeface="+mn-ea"/>
              </a:rPr>
              <a:t> 매개변수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주소</a:t>
            </a:r>
            <a:r>
              <a:rPr lang="en-US" altLang="ko-KR" b="1" dirty="0">
                <a:latin typeface="+mn-ea"/>
                <a:ea typeface="+mn-ea"/>
              </a:rPr>
              <a:t>(</a:t>
            </a:r>
            <a:r>
              <a:rPr lang="ko-KR" altLang="en-US" b="1" dirty="0">
                <a:latin typeface="+mn-ea"/>
                <a:ea typeface="+mn-ea"/>
              </a:rPr>
              <a:t>또는 참조</a:t>
            </a:r>
            <a:r>
              <a:rPr lang="en-US" altLang="ko-KR" b="1" dirty="0">
                <a:latin typeface="+mn-ea"/>
                <a:ea typeface="+mn-ea"/>
              </a:rPr>
              <a:t>)</a:t>
            </a:r>
            <a:r>
              <a:rPr lang="ko-KR" altLang="en-US" b="1" dirty="0">
                <a:latin typeface="+mn-ea"/>
                <a:ea typeface="+mn-ea"/>
              </a:rPr>
              <a:t>로 전달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53348" y="139032"/>
            <a:ext cx="1011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Ⅹ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68760"/>
            <a:ext cx="7992368" cy="37963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149625" y="1916832"/>
            <a:ext cx="3348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매개변수로 </a:t>
            </a:r>
            <a:r>
              <a:rPr lang="ko-KR" altLang="en-US" sz="1600" b="1" dirty="0" err="1" smtClean="0">
                <a:solidFill>
                  <a:srgbClr val="FFC000"/>
                </a:solidFill>
                <a:latin typeface="+mn-ea"/>
                <a:ea typeface="+mn-ea"/>
              </a:rPr>
              <a:t>주소값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(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포인터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)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을 받음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73039" y="2298358"/>
            <a:ext cx="37240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C000"/>
                </a:solidFill>
                <a:latin typeface="+mn-ea"/>
                <a:ea typeface="+mn-ea"/>
              </a:rPr>
              <a:t>a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가 가리키는 곳의 </a:t>
            </a:r>
            <a:r>
              <a:rPr lang="ko-KR" altLang="en-US" sz="1600" b="1" dirty="0" err="1" smtClean="0">
                <a:solidFill>
                  <a:srgbClr val="FFC000"/>
                </a:solidFill>
                <a:latin typeface="+mn-ea"/>
                <a:ea typeface="+mn-ea"/>
              </a:rPr>
              <a:t>실제값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+1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을 수행함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21633" y="4098558"/>
            <a:ext cx="35301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함수를 호출할 때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a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의 주소를 전달함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19891" y="4653136"/>
            <a:ext cx="3047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함수를 호출한 후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a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값을 출력함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8766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함수의 이해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9339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함수를 자판기에 비교</a:t>
            </a:r>
          </a:p>
          <a:p>
            <a:pPr marL="1273175" lvl="2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>
                <a:latin typeface="+mn-ea"/>
                <a:ea typeface="+mn-ea"/>
              </a:rPr>
              <a:t>자판기가 없는 경우 </a:t>
            </a:r>
            <a:r>
              <a:rPr lang="ko-KR" altLang="en-US" b="1" dirty="0" smtClean="0">
                <a:latin typeface="+mn-ea"/>
                <a:ea typeface="+mn-ea"/>
              </a:rPr>
              <a:t>→ </a:t>
            </a:r>
            <a:r>
              <a:rPr lang="ko-KR" altLang="en-US" b="1" dirty="0">
                <a:latin typeface="+mn-ea"/>
                <a:ea typeface="+mn-ea"/>
              </a:rPr>
              <a:t>매번 같은 작업을 </a:t>
            </a:r>
            <a:r>
              <a:rPr lang="ko-KR" altLang="en-US" b="1" dirty="0" smtClean="0">
                <a:latin typeface="+mn-ea"/>
                <a:ea typeface="+mn-ea"/>
              </a:rPr>
              <a:t>반복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53348" y="139032"/>
            <a:ext cx="1011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Ⅹ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12" y="1722384"/>
            <a:ext cx="7857505" cy="401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1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 smtClean="0">
                <a:latin typeface="+mn-ea"/>
              </a:rPr>
              <a:t>함수의 </a:t>
            </a:r>
            <a:r>
              <a:rPr lang="ko-KR" altLang="en-US" sz="2400" dirty="0" err="1" smtClean="0">
                <a:latin typeface="+mn-ea"/>
              </a:rPr>
              <a:t>반환값과</a:t>
            </a:r>
            <a:r>
              <a:rPr lang="ko-KR" altLang="en-US" sz="2400" dirty="0" smtClean="0">
                <a:latin typeface="+mn-ea"/>
              </a:rPr>
              <a:t> 매개변수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 결과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53348" y="139032"/>
            <a:ext cx="1011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Ⅹ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1233646"/>
            <a:ext cx="7992368" cy="211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23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 smtClean="0">
                <a:latin typeface="+mn-ea"/>
              </a:rPr>
              <a:t>함수의 </a:t>
            </a:r>
            <a:r>
              <a:rPr lang="ko-KR" altLang="en-US" sz="2400" dirty="0" err="1" smtClean="0">
                <a:latin typeface="+mn-ea"/>
              </a:rPr>
              <a:t>반환값과</a:t>
            </a:r>
            <a:r>
              <a:rPr lang="ko-KR" altLang="en-US" sz="2400" dirty="0" smtClean="0">
                <a:latin typeface="+mn-ea"/>
              </a:rPr>
              <a:t> 매개변수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078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매개변수 전달 </a:t>
            </a:r>
            <a:r>
              <a:rPr lang="en-US" altLang="ko-KR" b="1" dirty="0" smtClean="0">
                <a:latin typeface="+mn-ea"/>
                <a:ea typeface="+mn-ea"/>
              </a:rPr>
              <a:t>: </a:t>
            </a:r>
            <a:r>
              <a:rPr lang="ko-KR" altLang="en-US" b="1" dirty="0" smtClean="0">
                <a:latin typeface="+mn-ea"/>
                <a:ea typeface="+mn-ea"/>
              </a:rPr>
              <a:t>주소</a:t>
            </a:r>
            <a:r>
              <a:rPr lang="en-US" altLang="ko-KR" b="1" dirty="0">
                <a:latin typeface="+mn-ea"/>
                <a:ea typeface="+mn-ea"/>
              </a:rPr>
              <a:t>(</a:t>
            </a:r>
            <a:r>
              <a:rPr lang="ko-KR" altLang="en-US" b="1" dirty="0">
                <a:latin typeface="+mn-ea"/>
                <a:ea typeface="+mn-ea"/>
              </a:rPr>
              <a:t>또는 참조</a:t>
            </a:r>
            <a:r>
              <a:rPr lang="en-US" altLang="ko-KR" b="1" dirty="0">
                <a:latin typeface="+mn-ea"/>
                <a:ea typeface="+mn-ea"/>
              </a:rPr>
              <a:t>)</a:t>
            </a:r>
            <a:r>
              <a:rPr lang="ko-KR" altLang="en-US" b="1" dirty="0">
                <a:latin typeface="+mn-ea"/>
                <a:ea typeface="+mn-ea"/>
              </a:rPr>
              <a:t>로 전달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53348" y="139032"/>
            <a:ext cx="1011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Ⅹ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21" y="1283231"/>
            <a:ext cx="743902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9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776173"/>
            <a:ext cx="7822576" cy="6037204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 smtClean="0">
                <a:latin typeface="+mn-ea"/>
              </a:rPr>
              <a:t>함수의 </a:t>
            </a:r>
            <a:r>
              <a:rPr lang="ko-KR" altLang="en-US" sz="2400" dirty="0" err="1" smtClean="0">
                <a:latin typeface="+mn-ea"/>
              </a:rPr>
              <a:t>반환값과</a:t>
            </a:r>
            <a:r>
              <a:rPr lang="ko-KR" altLang="en-US" sz="2400" dirty="0" smtClean="0">
                <a:latin typeface="+mn-ea"/>
              </a:rPr>
              <a:t> 매개변수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53348" y="139032"/>
            <a:ext cx="1011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Ⅹ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08922" y="1052736"/>
            <a:ext cx="2175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매개변수가 값인 함수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05609" y="2010326"/>
            <a:ext cx="1765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두 문자를 교환함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94866" y="2730406"/>
            <a:ext cx="2380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매개변수가 주소인 함수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12252" y="3625498"/>
            <a:ext cx="1765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두 문자를 교환함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75646" y="4941168"/>
            <a:ext cx="1970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mtClean="0">
                <a:solidFill>
                  <a:srgbClr val="FFC000"/>
                </a:solidFill>
                <a:latin typeface="+mn-ea"/>
                <a:ea typeface="+mn-ea"/>
              </a:rPr>
              <a:t>원래 문자를 출력함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73961" y="5301208"/>
            <a:ext cx="29402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값을 전달해서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func1() 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함수를</a:t>
            </a:r>
            <a:endParaRPr lang="en-US" altLang="ko-KR" sz="1600" b="1" dirty="0" smtClean="0">
              <a:solidFill>
                <a:srgbClr val="FFC000"/>
              </a:solidFill>
              <a:latin typeface="+mn-ea"/>
              <a:ea typeface="+mn-ea"/>
            </a:endParaRPr>
          </a:p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호출함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73961" y="5940569"/>
            <a:ext cx="31454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주소를 전달해서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func2() 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함수를</a:t>
            </a:r>
            <a:endParaRPr lang="en-US" altLang="ko-KR" sz="1600" b="1" dirty="0" smtClean="0">
              <a:solidFill>
                <a:srgbClr val="FFC000"/>
              </a:solidFill>
              <a:latin typeface="+mn-ea"/>
              <a:ea typeface="+mn-ea"/>
            </a:endParaRPr>
          </a:p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호출함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9313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 smtClean="0">
                <a:latin typeface="+mn-ea"/>
              </a:rPr>
              <a:t>함수의 </a:t>
            </a:r>
            <a:r>
              <a:rPr lang="ko-KR" altLang="en-US" sz="2400" dirty="0" err="1" smtClean="0">
                <a:latin typeface="+mn-ea"/>
              </a:rPr>
              <a:t>반환값과</a:t>
            </a:r>
            <a:r>
              <a:rPr lang="ko-KR" altLang="en-US" sz="2400" dirty="0" smtClean="0">
                <a:latin typeface="+mn-ea"/>
              </a:rPr>
              <a:t> 매개변수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 결과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53348" y="139032"/>
            <a:ext cx="1011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Ⅹ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1240829"/>
            <a:ext cx="7992368" cy="238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76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 smtClean="0">
                <a:latin typeface="+mn-ea"/>
              </a:rPr>
              <a:t>함수의 </a:t>
            </a:r>
            <a:r>
              <a:rPr lang="ko-KR" altLang="en-US" sz="2400" dirty="0" err="1" smtClean="0">
                <a:latin typeface="+mn-ea"/>
              </a:rPr>
              <a:t>반환값과</a:t>
            </a:r>
            <a:r>
              <a:rPr lang="ko-KR" altLang="en-US" sz="2400" dirty="0" smtClean="0">
                <a:latin typeface="+mn-ea"/>
              </a:rPr>
              <a:t> 매개변수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값으로 전달을 통한 교환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53348" y="139032"/>
            <a:ext cx="1011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Ⅹ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38" y="1210341"/>
            <a:ext cx="8105775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8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38" y="2503275"/>
            <a:ext cx="5782239" cy="4261501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 smtClean="0">
                <a:latin typeface="+mn-ea"/>
              </a:rPr>
              <a:t>함수의 </a:t>
            </a:r>
            <a:r>
              <a:rPr lang="ko-KR" altLang="en-US" sz="2400" dirty="0" err="1" smtClean="0">
                <a:latin typeface="+mn-ea"/>
              </a:rPr>
              <a:t>반환값과</a:t>
            </a:r>
            <a:r>
              <a:rPr lang="ko-KR" altLang="en-US" sz="2400" dirty="0" smtClean="0">
                <a:latin typeface="+mn-ea"/>
              </a:rPr>
              <a:t> 매개변수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36218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주소로 전달을 통한 교환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1200150" lvl="2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latin typeface="+mn-ea"/>
                <a:ea typeface="+mn-ea"/>
              </a:rPr>
              <a:t>28</a:t>
            </a:r>
            <a:r>
              <a:rPr lang="ko-KR" altLang="en-US" b="1" dirty="0" smtClean="0">
                <a:latin typeface="+mn-ea"/>
                <a:ea typeface="+mn-ea"/>
              </a:rPr>
              <a:t>행에서는 </a:t>
            </a:r>
            <a:r>
              <a:rPr lang="ko-KR" altLang="en-US" b="1" dirty="0">
                <a:latin typeface="+mn-ea"/>
                <a:ea typeface="+mn-ea"/>
              </a:rPr>
              <a:t>주소로 전달하므로 </a:t>
            </a:r>
            <a:r>
              <a:rPr lang="ko-KR" altLang="en-US" b="1" dirty="0" smtClean="0">
                <a:latin typeface="+mn-ea"/>
                <a:ea typeface="+mn-ea"/>
              </a:rPr>
              <a:t>그림과 </a:t>
            </a:r>
            <a:r>
              <a:rPr lang="ko-KR" altLang="en-US" b="1" dirty="0">
                <a:latin typeface="+mn-ea"/>
                <a:ea typeface="+mn-ea"/>
              </a:rPr>
              <a:t>같이 작동</a:t>
            </a:r>
          </a:p>
          <a:p>
            <a:pPr marL="1200150" lvl="2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err="1" smtClean="0">
                <a:latin typeface="+mn-ea"/>
                <a:ea typeface="+mn-ea"/>
              </a:rPr>
              <a:t>주소값을</a:t>
            </a:r>
            <a:r>
              <a:rPr lang="ko-KR" altLang="en-US" b="1" dirty="0" smtClean="0">
                <a:latin typeface="+mn-ea"/>
                <a:ea typeface="+mn-ea"/>
              </a:rPr>
              <a:t> </a:t>
            </a:r>
            <a:r>
              <a:rPr lang="ko-KR" altLang="en-US" b="1" dirty="0">
                <a:latin typeface="+mn-ea"/>
                <a:ea typeface="+mn-ea"/>
              </a:rPr>
              <a:t>매개변수로 주었기 때문에 </a:t>
            </a:r>
            <a:r>
              <a:rPr lang="en-US" altLang="ko-KR" b="1" dirty="0">
                <a:latin typeface="+mn-ea"/>
                <a:ea typeface="+mn-ea"/>
              </a:rPr>
              <a:t>func2( ) </a:t>
            </a:r>
            <a:r>
              <a:rPr lang="ko-KR" altLang="en-US" b="1" dirty="0">
                <a:latin typeface="+mn-ea"/>
                <a:ea typeface="+mn-ea"/>
              </a:rPr>
              <a:t>함수를 호출하면 </a:t>
            </a:r>
            <a:r>
              <a:rPr lang="en-US" altLang="ko-KR" b="1" dirty="0">
                <a:latin typeface="+mn-ea"/>
                <a:ea typeface="+mn-ea"/>
              </a:rPr>
              <a:t>main( ) </a:t>
            </a:r>
            <a:r>
              <a:rPr lang="ko-KR" altLang="en-US" b="1" dirty="0">
                <a:latin typeface="+mn-ea"/>
                <a:ea typeface="+mn-ea"/>
              </a:rPr>
              <a:t>함수에서 출력되는 값에도 영향을 미침</a:t>
            </a:r>
          </a:p>
          <a:p>
            <a:pPr marL="1200150" lvl="2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53348" y="139032"/>
            <a:ext cx="1011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Ⅹ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9038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 smtClean="0">
                <a:latin typeface="+mn-ea"/>
              </a:rPr>
              <a:t>함수의 </a:t>
            </a:r>
            <a:r>
              <a:rPr lang="ko-KR" altLang="en-US" sz="2400" dirty="0" err="1" smtClean="0">
                <a:latin typeface="+mn-ea"/>
              </a:rPr>
              <a:t>반환값과</a:t>
            </a:r>
            <a:r>
              <a:rPr lang="ko-KR" altLang="en-US" sz="2400" dirty="0" smtClean="0">
                <a:latin typeface="+mn-ea"/>
              </a:rPr>
              <a:t> 매개변수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46706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>
                <a:latin typeface="+mn-ea"/>
                <a:ea typeface="+mn-ea"/>
              </a:rPr>
              <a:t>Quiz </a:t>
            </a:r>
            <a:r>
              <a:rPr lang="en-US" altLang="ko-KR" b="1" dirty="0" smtClean="0">
                <a:latin typeface="+mn-ea"/>
                <a:ea typeface="+mn-ea"/>
              </a:rPr>
              <a:t>10 </a:t>
            </a:r>
            <a:r>
              <a:rPr lang="en-US" altLang="ko-KR" b="1" dirty="0">
                <a:latin typeface="+mn-ea"/>
                <a:ea typeface="+mn-ea"/>
              </a:rPr>
              <a:t>: </a:t>
            </a:r>
            <a:r>
              <a:rPr lang="en-US" altLang="ko-KR" b="1" dirty="0" smtClean="0">
                <a:latin typeface="+mn-ea"/>
                <a:ea typeface="+mn-ea"/>
              </a:rPr>
              <a:t>10-11.c</a:t>
            </a:r>
            <a:endParaRPr lang="en-US" altLang="ko-KR" b="1" dirty="0">
              <a:latin typeface="+mn-ea"/>
              <a:ea typeface="+mn-ea"/>
            </a:endParaRP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smtClean="0">
                <a:latin typeface="+mn-ea"/>
                <a:ea typeface="+mn-ea"/>
              </a:rPr>
              <a:t>gugu</a:t>
            </a:r>
            <a:r>
              <a:rPr lang="en-US" altLang="ko-KR" b="1" dirty="0" smtClean="0">
                <a:latin typeface="+mn-ea"/>
                <a:ea typeface="+mn-ea"/>
              </a:rPr>
              <a:t>() </a:t>
            </a:r>
            <a:r>
              <a:rPr lang="ko-KR" altLang="en-US" b="1" dirty="0" smtClean="0">
                <a:latin typeface="+mn-ea"/>
                <a:ea typeface="+mn-ea"/>
              </a:rPr>
              <a:t>함수를 사용하여 구구단을 출력하는 프로그램을 </a:t>
            </a:r>
            <a:r>
              <a:rPr lang="ko-KR" altLang="en-US" b="1" dirty="0">
                <a:latin typeface="+mn-ea"/>
                <a:ea typeface="+mn-ea"/>
              </a:rPr>
              <a:t>작성하시오</a:t>
            </a:r>
            <a:r>
              <a:rPr lang="en-US" altLang="ko-KR" b="1" dirty="0" smtClean="0">
                <a:latin typeface="+mn-ea"/>
                <a:ea typeface="+mn-ea"/>
              </a:rPr>
              <a:t>.</a:t>
            </a:r>
            <a:endParaRPr lang="en-US" altLang="ko-KR" b="1" dirty="0">
              <a:latin typeface="+mn-ea"/>
              <a:ea typeface="+mn-ea"/>
            </a:endParaRP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실행 결과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53348" y="139032"/>
            <a:ext cx="1011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Ⅹ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2124076"/>
            <a:ext cx="7992368" cy="390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83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909" y="1268761"/>
            <a:ext cx="7993804" cy="5331520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함수의 이해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직접 커피를 서비스하는 과정 프로그램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53348" y="139032"/>
            <a:ext cx="1011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Ⅹ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41713" y="2852936"/>
            <a:ext cx="24529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커피의 종류를 입력 받음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91141" y="3861048"/>
            <a:ext cx="35509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커피의 종류에 따라 안내문을 출력함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2853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함수의 이해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 결과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53348" y="139032"/>
            <a:ext cx="1011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Ⅹ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68760"/>
            <a:ext cx="7992368" cy="418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97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90894"/>
            <a:ext cx="7128792" cy="5547720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함수의 이해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078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함수를 사용한 프로그램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53348" y="139032"/>
            <a:ext cx="1011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Ⅹ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93641" y="1657600"/>
            <a:ext cx="24529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커피 자판기 함수를 구현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61593" y="2442374"/>
            <a:ext cx="35509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선택한 버튼에 따라 안내문을 출력함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8256" y="4149080"/>
            <a:ext cx="17251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30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행으로 돌아감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24673" y="5589240"/>
            <a:ext cx="1765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mtClean="0">
                <a:solidFill>
                  <a:srgbClr val="FFC000"/>
                </a:solidFill>
                <a:latin typeface="+mn-ea"/>
                <a:ea typeface="+mn-ea"/>
              </a:rPr>
              <a:t>커피를 주문 받음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04678" y="5877272"/>
            <a:ext cx="58366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커피 자판기의 버튼을 누름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(</a:t>
            </a:r>
            <a:r>
              <a:rPr lang="en-US" altLang="ko-KR" sz="1600" b="1" dirty="0" err="1" smtClean="0">
                <a:solidFill>
                  <a:srgbClr val="FFC000"/>
                </a:solidFill>
                <a:latin typeface="+mn-ea"/>
                <a:ea typeface="+mn-ea"/>
              </a:rPr>
              <a:t>coffee_machine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() 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함수를 호출함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)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0623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함수의 이해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 결과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53348" y="139032"/>
            <a:ext cx="1011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Ⅹ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68761"/>
            <a:ext cx="7992368" cy="421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70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함수의 이해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여러 명에게 주문을 받도록 변경한 프로그램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53348" y="139032"/>
            <a:ext cx="1011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Ⅹ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1268760"/>
            <a:ext cx="6048672" cy="55805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61593" y="1578278"/>
            <a:ext cx="24529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커피 자판기 함수를 구현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57537" y="2197664"/>
            <a:ext cx="35509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선택한 버튼에 따라 안내문을 출력함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69505" y="3645024"/>
            <a:ext cx="4386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각각 호출한 곳으로 돌아감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(29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행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, 34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행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, 39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행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)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11715" y="4908634"/>
            <a:ext cx="4796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주문을 받고 자판기의 버튼을 누름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(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함수를 </a:t>
            </a:r>
            <a:r>
              <a:rPr lang="ko-KR" altLang="en-US" sz="1600" b="1" dirty="0">
                <a:solidFill>
                  <a:srgbClr val="FFC000"/>
                </a:solidFill>
                <a:latin typeface="+mn-ea"/>
                <a:ea typeface="+mn-ea"/>
              </a:rPr>
              <a:t>호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출함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)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97735" y="5538718"/>
            <a:ext cx="4796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주문을 받고 자판기의 버튼을 누름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(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함수를 </a:t>
            </a:r>
            <a:r>
              <a:rPr lang="ko-KR" altLang="en-US" sz="1600" b="1" dirty="0">
                <a:solidFill>
                  <a:srgbClr val="FFC000"/>
                </a:solidFill>
                <a:latin typeface="+mn-ea"/>
                <a:ea typeface="+mn-ea"/>
              </a:rPr>
              <a:t>호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출함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)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97735" y="6114782"/>
            <a:ext cx="4796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주문을 받고 자판기의 버튼을 누름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(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함수를 </a:t>
            </a:r>
            <a:r>
              <a:rPr lang="ko-KR" altLang="en-US" sz="1600" b="1" dirty="0">
                <a:solidFill>
                  <a:srgbClr val="FFC000"/>
                </a:solidFill>
                <a:latin typeface="+mn-ea"/>
                <a:ea typeface="+mn-ea"/>
              </a:rPr>
              <a:t>호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출함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)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8075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함수의 이해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 결과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53348" y="139032"/>
            <a:ext cx="1011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Ⅹ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68761"/>
            <a:ext cx="7992368" cy="539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47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12794</TotalTime>
  <Words>1087</Words>
  <Application>Microsoft Office PowerPoint</Application>
  <PresentationFormat>사용자 지정</PresentationFormat>
  <Paragraphs>229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3" baseType="lpstr">
      <vt:lpstr>Helvetica75</vt:lpstr>
      <vt:lpstr>HY견고딕</vt:lpstr>
      <vt:lpstr>굴림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juhong</dc:creator>
  <cp:lastModifiedBy>data23</cp:lastModifiedBy>
  <cp:revision>952</cp:revision>
  <cp:lastPrinted>2013-10-01T01:40:38Z</cp:lastPrinted>
  <dcterms:created xsi:type="dcterms:W3CDTF">2010-01-22T01:09:25Z</dcterms:created>
  <dcterms:modified xsi:type="dcterms:W3CDTF">2023-05-16T01:19:22Z</dcterms:modified>
</cp:coreProperties>
</file>