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5431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45" d="100"/>
          <a:sy n="145" d="100"/>
        </p:scale>
        <p:origin x="306" y="132"/>
      </p:cViewPr>
      <p:guideLst>
        <p:guide orient="horz" pos="2160"/>
        <p:guide pos="3118"/>
        <p:guide pos="5431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 XII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고급 포인터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메모리 할당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553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동적 메모리 확보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err="1">
                <a:latin typeface="+mn-ea"/>
                <a:ea typeface="+mn-ea"/>
              </a:rPr>
              <a:t>malloc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메모리의 낭비를 막으려면 </a:t>
            </a:r>
            <a:r>
              <a:rPr lang="ko-KR" altLang="en-US" b="1" dirty="0" smtClean="0">
                <a:latin typeface="+mn-ea"/>
                <a:ea typeface="+mn-ea"/>
              </a:rPr>
              <a:t>그림과 </a:t>
            </a:r>
            <a:r>
              <a:rPr lang="ko-KR" altLang="en-US" b="1" dirty="0">
                <a:latin typeface="+mn-ea"/>
                <a:ea typeface="+mn-ea"/>
              </a:rPr>
              <a:t>같이 필요한 만큼의 메모리를 확보해서 사용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먼저 더하려는 숫자가 몇 개인지 사용자에게 물어보고 </a:t>
            </a:r>
            <a:r>
              <a:rPr lang="en-US" altLang="ko-KR" b="1" dirty="0" err="1">
                <a:latin typeface="+mn-ea"/>
                <a:ea typeface="+mn-ea"/>
              </a:rPr>
              <a:t>malloc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함수를 사용하여 </a:t>
            </a:r>
            <a:r>
              <a:rPr lang="ko-KR" altLang="en-US" b="1" dirty="0" smtClean="0">
                <a:latin typeface="+mn-ea"/>
                <a:ea typeface="+mn-ea"/>
              </a:rPr>
              <a:t> 메모리 </a:t>
            </a:r>
            <a:r>
              <a:rPr lang="ko-KR" altLang="en-US" b="1" dirty="0">
                <a:latin typeface="+mn-ea"/>
                <a:ea typeface="+mn-ea"/>
              </a:rPr>
              <a:t>확보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만약 사용자가 숫자 </a:t>
            </a:r>
            <a:r>
              <a:rPr lang="en-US" altLang="ko-KR" b="1" dirty="0">
                <a:latin typeface="+mn-ea"/>
                <a:ea typeface="+mn-ea"/>
              </a:rPr>
              <a:t>3</a:t>
            </a:r>
            <a:r>
              <a:rPr lang="ko-KR" altLang="en-US" b="1" dirty="0">
                <a:latin typeface="+mn-ea"/>
                <a:ea typeface="+mn-ea"/>
              </a:rPr>
              <a:t>개를 입력하고자 한다면 메모리 세 칸을 확보하고 확보한 주소를 포인터 변수에 넣음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736843"/>
            <a:ext cx="8064896" cy="266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7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메모리 할당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040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malloc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함수의 사용 </a:t>
            </a:r>
            <a:r>
              <a:rPr lang="ko-KR" altLang="en-US" b="1" dirty="0" smtClean="0">
                <a:latin typeface="+mn-ea"/>
                <a:ea typeface="+mn-ea"/>
              </a:rPr>
              <a:t>형식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malloc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함수의 사용 예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포인터 변수를 </a:t>
            </a:r>
            <a:r>
              <a:rPr lang="en-US" altLang="ko-KR" b="1" dirty="0" err="1">
                <a:latin typeface="+mn-ea"/>
                <a:ea typeface="+mn-ea"/>
              </a:rPr>
              <a:t>int</a:t>
            </a:r>
            <a:r>
              <a:rPr lang="en-US" altLang="ko-KR" b="1" dirty="0">
                <a:latin typeface="+mn-ea"/>
                <a:ea typeface="+mn-ea"/>
              </a:rPr>
              <a:t>* p;</a:t>
            </a:r>
            <a:r>
              <a:rPr lang="ko-KR" altLang="en-US" b="1" dirty="0">
                <a:latin typeface="+mn-ea"/>
                <a:ea typeface="+mn-ea"/>
              </a:rPr>
              <a:t>로 선언한 </a:t>
            </a:r>
            <a:r>
              <a:rPr lang="ko-KR" altLang="en-US" b="1" dirty="0" smtClean="0">
                <a:latin typeface="+mn-ea"/>
                <a:ea typeface="+mn-ea"/>
              </a:rPr>
              <a:t>경우</a:t>
            </a:r>
            <a:endParaRPr lang="ko-KR" altLang="en-US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latin typeface="+mn-ea"/>
                <a:ea typeface="+mn-ea"/>
              </a:rPr>
              <a:t>int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형의 크기를 모를 경우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en-US" altLang="ko-KR" b="1" dirty="0" err="1">
                <a:latin typeface="+mn-ea"/>
                <a:ea typeface="+mn-ea"/>
              </a:rPr>
              <a:t>sizeof</a:t>
            </a:r>
            <a:r>
              <a:rPr lang="en-US" altLang="ko-KR" b="1" dirty="0">
                <a:latin typeface="+mn-ea"/>
                <a:ea typeface="+mn-ea"/>
              </a:rPr>
              <a:t>() </a:t>
            </a:r>
            <a:r>
              <a:rPr lang="ko-KR" altLang="en-US" b="1" dirty="0">
                <a:latin typeface="+mn-ea"/>
                <a:ea typeface="+mn-ea"/>
              </a:rPr>
              <a:t>함수를 </a:t>
            </a:r>
            <a:r>
              <a:rPr lang="ko-KR" altLang="en-US" b="1" dirty="0" smtClean="0">
                <a:latin typeface="+mn-ea"/>
                <a:ea typeface="+mn-ea"/>
              </a:rPr>
              <a:t>사용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malloc</a:t>
            </a:r>
            <a:r>
              <a:rPr lang="en-US" altLang="ko-KR" b="1" dirty="0">
                <a:latin typeface="+mn-ea"/>
                <a:ea typeface="+mn-ea"/>
              </a:rPr>
              <a:t>() </a:t>
            </a:r>
            <a:r>
              <a:rPr lang="ko-KR" altLang="en-US" b="1" dirty="0">
                <a:latin typeface="+mn-ea"/>
                <a:ea typeface="+mn-ea"/>
              </a:rPr>
              <a:t>함수 사용 종료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n-ea"/>
                <a:ea typeface="+mn-ea"/>
              </a:rPr>
              <a:t>free() </a:t>
            </a:r>
            <a:r>
              <a:rPr lang="ko-KR" altLang="en-US" b="1" dirty="0">
                <a:latin typeface="+mn-ea"/>
                <a:ea typeface="+mn-ea"/>
              </a:rPr>
              <a:t>함수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사용한 메모리를 반납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포인터 변수에 널</a:t>
            </a:r>
            <a:r>
              <a:rPr lang="en-US" altLang="ko-KR" b="1" dirty="0">
                <a:latin typeface="+mn-ea"/>
                <a:ea typeface="+mn-ea"/>
              </a:rPr>
              <a:t>(null) </a:t>
            </a:r>
            <a:r>
              <a:rPr lang="ko-KR" altLang="en-US" b="1" dirty="0">
                <a:latin typeface="+mn-ea"/>
                <a:ea typeface="+mn-ea"/>
              </a:rPr>
              <a:t>값을 넣는다는 의미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포인터 변수는 아무것도 가리키지 않으므로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이 공간을 운영체제에 반납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6" y="1268761"/>
            <a:ext cx="8640960" cy="49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01" y="2655093"/>
            <a:ext cx="4440587" cy="52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01" y="3573016"/>
            <a:ext cx="4708149" cy="58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6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메모리 할당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09" y="765176"/>
            <a:ext cx="8031904" cy="57915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61593" y="1095822"/>
            <a:ext cx="462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메모리 관련 함수를 사용할 때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mallo.h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추가함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1897" y="1844824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정수형 포인터를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673" y="2907170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입력할 숫자의 개수를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26901" y="3248862"/>
            <a:ext cx="3273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입력한 개수만큼 메모리를 확보함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9745" y="4293096"/>
            <a:ext cx="4390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공간이 확보된 포인터 변수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p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입력 받은 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숫자를 입력함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.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배열처럼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&amp;p[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i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로 입력해도 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75303" y="4941168"/>
            <a:ext cx="3400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메모리의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실제값을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합계에 누적함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. </a:t>
            </a:r>
          </a:p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배열처럼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P[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i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라고 입력해도 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3561" y="5754742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메모리를 해제함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43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메모리 할당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45331"/>
            <a:ext cx="7992368" cy="30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메모리 할당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c</a:t>
            </a:r>
            <a:r>
              <a:rPr lang="en-US" altLang="ko-KR" b="1" dirty="0" err="1" smtClean="0">
                <a:latin typeface="+mn-ea"/>
                <a:ea typeface="+mn-ea"/>
              </a:rPr>
              <a:t>alloc</a:t>
            </a:r>
            <a:r>
              <a:rPr lang="en-US" altLang="ko-KR" b="1" dirty="0" smtClean="0">
                <a:latin typeface="+mn-ea"/>
                <a:ea typeface="+mn-ea"/>
              </a:rPr>
              <a:t>() : </a:t>
            </a:r>
            <a:r>
              <a:rPr lang="ko-KR" altLang="en-US" b="1" dirty="0" smtClean="0">
                <a:latin typeface="+mn-ea"/>
                <a:ea typeface="+mn-ea"/>
              </a:rPr>
              <a:t>처음부터 </a:t>
            </a:r>
            <a:r>
              <a:rPr lang="en-US" altLang="ko-KR" b="1" dirty="0" smtClean="0">
                <a:latin typeface="+mn-ea"/>
                <a:ea typeface="+mn-ea"/>
              </a:rPr>
              <a:t>0</a:t>
            </a:r>
            <a:r>
              <a:rPr lang="ko-KR" altLang="en-US" b="1" dirty="0" smtClean="0">
                <a:latin typeface="+mn-ea"/>
                <a:ea typeface="+mn-ea"/>
              </a:rPr>
              <a:t>으로 초기화된 메모리를 확보함</a:t>
            </a:r>
            <a:r>
              <a:rPr lang="en-US" altLang="ko-KR" b="1" dirty="0" smtClean="0">
                <a:latin typeface="+mn-ea"/>
                <a:ea typeface="+mn-ea"/>
              </a:rPr>
              <a:t>. </a:t>
            </a:r>
            <a:r>
              <a:rPr lang="ko-KR" altLang="en-US" b="1" dirty="0" smtClean="0">
                <a:latin typeface="+mn-ea"/>
                <a:ea typeface="+mn-ea"/>
              </a:rPr>
              <a:t>사용 형식은 </a:t>
            </a:r>
            <a:r>
              <a:rPr lang="en-US" altLang="ko-KR" b="1" dirty="0" err="1" smtClean="0">
                <a:latin typeface="+mn-ea"/>
                <a:ea typeface="+mn-ea"/>
              </a:rPr>
              <a:t>malloc</a:t>
            </a:r>
            <a:r>
              <a:rPr lang="en-US" altLang="ko-KR" b="1" dirty="0" smtClean="0">
                <a:latin typeface="+mn-ea"/>
                <a:ea typeface="+mn-ea"/>
              </a:rPr>
              <a:t>() </a:t>
            </a:r>
            <a:r>
              <a:rPr lang="ko-KR" altLang="en-US" b="1" dirty="0" smtClean="0">
                <a:latin typeface="+mn-ea"/>
                <a:ea typeface="+mn-ea"/>
              </a:rPr>
              <a:t>함수와 동일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45342"/>
            <a:ext cx="7992368" cy="49986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33601" y="2696080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정수형 포인터를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77531" y="3491332"/>
            <a:ext cx="4323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FFC000"/>
                </a:solidFill>
                <a:latin typeface="+mn-ea"/>
                <a:ea typeface="+mn-ea"/>
              </a:rPr>
              <a:t>m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alloc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()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함수로 정수형 메모리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3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개를 할당함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3641" y="4386590"/>
            <a:ext cx="4644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포인터 변수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p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가 가리키는 곳의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실제값을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1833" y="5013176"/>
            <a:ext cx="4233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calloc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()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함수로 정수형 메모리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3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개를 할당함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3957" y="5898758"/>
            <a:ext cx="4610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포인터 변수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s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가 가리키는 곳의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실제값을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06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메모리 할당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80613"/>
            <a:ext cx="7992368" cy="39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메모리 할당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263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realloc</a:t>
            </a:r>
            <a:r>
              <a:rPr lang="en-US" altLang="ko-KR" b="1" dirty="0">
                <a:latin typeface="+mn-ea"/>
                <a:ea typeface="+mn-ea"/>
              </a:rPr>
              <a:t>() : </a:t>
            </a:r>
            <a:r>
              <a:rPr lang="ko-KR" altLang="en-US" b="1" dirty="0">
                <a:latin typeface="+mn-ea"/>
                <a:ea typeface="+mn-ea"/>
              </a:rPr>
              <a:t>메모리의 크기를 실시간으로 변경하는 </a:t>
            </a:r>
            <a:r>
              <a:rPr lang="ko-KR" altLang="en-US" b="1" dirty="0" smtClean="0">
                <a:latin typeface="+mn-ea"/>
                <a:ea typeface="+mn-ea"/>
              </a:rPr>
              <a:t>함수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  예</a:t>
            </a:r>
            <a:r>
              <a:rPr lang="en-US" altLang="ko-KR" b="1" dirty="0">
                <a:latin typeface="+mn-ea"/>
                <a:ea typeface="+mn-ea"/>
              </a:rPr>
              <a:t>) p</a:t>
            </a:r>
            <a:r>
              <a:rPr lang="ko-KR" altLang="en-US" b="1" dirty="0">
                <a:latin typeface="+mn-ea"/>
                <a:ea typeface="+mn-ea"/>
              </a:rPr>
              <a:t>의 크기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개수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를 </a:t>
            </a:r>
            <a:r>
              <a:rPr lang="en-US" altLang="ko-KR" b="1" dirty="0">
                <a:latin typeface="+mn-ea"/>
                <a:ea typeface="+mn-ea"/>
              </a:rPr>
              <a:t>10</a:t>
            </a:r>
            <a:r>
              <a:rPr lang="ko-KR" altLang="en-US" b="1" dirty="0">
                <a:latin typeface="+mn-ea"/>
                <a:ea typeface="+mn-ea"/>
              </a:rPr>
              <a:t>으로 </a:t>
            </a:r>
            <a:r>
              <a:rPr lang="ko-KR" altLang="en-US" b="1" dirty="0" smtClean="0">
                <a:latin typeface="+mn-ea"/>
                <a:ea typeface="+mn-ea"/>
              </a:rPr>
              <a:t>변경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4" y="1242782"/>
            <a:ext cx="9095745" cy="530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69" y="2129029"/>
            <a:ext cx="8332774" cy="52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4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메모리 할당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670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필요에 </a:t>
            </a:r>
            <a:r>
              <a:rPr lang="ko-KR" altLang="en-US" b="1" dirty="0">
                <a:latin typeface="+mn-ea"/>
                <a:ea typeface="+mn-ea"/>
              </a:rPr>
              <a:t>따라서 메모리의 크기를 실시간으로 변경하는 프로그램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70843"/>
            <a:ext cx="6768752" cy="55816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33601" y="3162454"/>
            <a:ext cx="4778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첫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번째 값을 입력 받고 데이터 개수를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증가시킴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1753" y="3938430"/>
            <a:ext cx="300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두 번째 값부터 계속 입력 받음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9665" y="4716433"/>
            <a:ext cx="483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입력된 값이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0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이 아니면 메모리를 한 </a:t>
            </a:r>
            <a:r>
              <a:rPr lang="ko-KR" altLang="en-US" sz="1600" b="1" dirty="0">
                <a:solidFill>
                  <a:srgbClr val="FFC000"/>
                </a:solidFill>
                <a:latin typeface="+mn-ea"/>
                <a:ea typeface="+mn-ea"/>
              </a:rPr>
              <a:t>칸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추가하고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</a:t>
            </a:r>
          </a:p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0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이면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for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문을 빠져 나감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91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메모리 할당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299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메모리 할당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90" y="756049"/>
            <a:ext cx="4824536" cy="4855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그 외 메모리 관련 함수의 활용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처음에 </a:t>
            </a:r>
            <a:r>
              <a:rPr lang="en-US" altLang="ko-KR" b="1" dirty="0" err="1">
                <a:latin typeface="+mn-ea"/>
                <a:ea typeface="+mn-ea"/>
              </a:rPr>
              <a:t>malloc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함수로 메모리 한 칸을 확보하고 사용자가 입력한 값을 넣음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이때 입력한 값이 </a:t>
            </a:r>
            <a:r>
              <a:rPr lang="en-US" altLang="ko-KR" b="1" dirty="0">
                <a:latin typeface="+mn-ea"/>
                <a:ea typeface="+mn-ea"/>
              </a:rPr>
              <a:t>0</a:t>
            </a:r>
            <a:r>
              <a:rPr lang="ko-KR" altLang="en-US" b="1" dirty="0">
                <a:latin typeface="+mn-ea"/>
                <a:ea typeface="+mn-ea"/>
              </a:rPr>
              <a:t>이 아니면 </a:t>
            </a:r>
            <a:r>
              <a:rPr lang="en-US" altLang="ko-KR" b="1" dirty="0" err="1">
                <a:latin typeface="+mn-ea"/>
                <a:ea typeface="+mn-ea"/>
              </a:rPr>
              <a:t>realloc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함수를 사용하여 크기를 </a:t>
            </a:r>
            <a:r>
              <a:rPr lang="ko-KR" altLang="en-US" b="1" dirty="0" err="1">
                <a:latin typeface="+mn-ea"/>
                <a:ea typeface="+mn-ea"/>
              </a:rPr>
              <a:t>늘려감</a:t>
            </a:r>
            <a:endParaRPr lang="ko-KR" altLang="en-US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사용자가 </a:t>
            </a:r>
            <a:r>
              <a:rPr lang="en-US" altLang="ko-KR" b="1" dirty="0">
                <a:latin typeface="+mn-ea"/>
                <a:ea typeface="+mn-ea"/>
              </a:rPr>
              <a:t>0</a:t>
            </a:r>
            <a:r>
              <a:rPr lang="ko-KR" altLang="en-US" b="1" dirty="0">
                <a:latin typeface="+mn-ea"/>
                <a:ea typeface="+mn-ea"/>
              </a:rPr>
              <a:t>을 입력하면 필요한 작업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여기서는 값을 모두 합 하는 작업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을 한 후 </a:t>
            </a:r>
            <a:r>
              <a:rPr lang="en-US" altLang="ko-KR" b="1" dirty="0">
                <a:latin typeface="+mn-ea"/>
                <a:ea typeface="+mn-ea"/>
              </a:rPr>
              <a:t>free( ) </a:t>
            </a:r>
            <a:r>
              <a:rPr lang="ko-KR" altLang="en-US" b="1" dirty="0">
                <a:latin typeface="+mn-ea"/>
                <a:ea typeface="+mn-ea"/>
              </a:rPr>
              <a:t>함수를 사용하여 메모리를 해제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445" y="756050"/>
            <a:ext cx="4808957" cy="54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메모리 할당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0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메모리와 관련된 포인터의 기본 내용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컴퓨터의 </a:t>
            </a:r>
            <a:r>
              <a:rPr lang="ko-KR" altLang="en-US" b="1" dirty="0">
                <a:latin typeface="+mn-ea"/>
                <a:ea typeface="+mn-ea"/>
              </a:rPr>
              <a:t>모든 메모리에는 주소</a:t>
            </a:r>
            <a:r>
              <a:rPr lang="en-US" altLang="ko-KR" b="1" dirty="0">
                <a:latin typeface="+mn-ea"/>
                <a:ea typeface="+mn-ea"/>
              </a:rPr>
              <a:t>(Address)</a:t>
            </a:r>
            <a:r>
              <a:rPr lang="ko-KR" altLang="en-US" b="1" dirty="0">
                <a:latin typeface="+mn-ea"/>
                <a:ea typeface="+mn-ea"/>
              </a:rPr>
              <a:t>가 지정되어 </a:t>
            </a:r>
            <a:r>
              <a:rPr lang="ko-KR" altLang="en-US" b="1" dirty="0" smtClean="0">
                <a:latin typeface="+mn-ea"/>
                <a:ea typeface="+mn-ea"/>
              </a:rPr>
              <a:t>있음</a:t>
            </a: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int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aa[3];</a:t>
            </a:r>
            <a:r>
              <a:rPr lang="ko-KR" altLang="en-US" b="1" dirty="0">
                <a:latin typeface="+mn-ea"/>
                <a:ea typeface="+mn-ea"/>
              </a:rPr>
              <a:t>과 같이 배열을 선언하면 배열 </a:t>
            </a:r>
            <a:r>
              <a:rPr lang="en-US" altLang="ko-KR" b="1" dirty="0">
                <a:latin typeface="+mn-ea"/>
                <a:ea typeface="+mn-ea"/>
              </a:rPr>
              <a:t>aa</a:t>
            </a:r>
            <a:r>
              <a:rPr lang="ko-KR" altLang="en-US" b="1" dirty="0">
                <a:latin typeface="+mn-ea"/>
                <a:ea typeface="+mn-ea"/>
              </a:rPr>
              <a:t>는 변수가 아닌 메모리의 </a:t>
            </a:r>
            <a:r>
              <a:rPr lang="ko-KR" altLang="en-US" b="1" dirty="0" err="1" smtClean="0">
                <a:latin typeface="+mn-ea"/>
                <a:ea typeface="+mn-ea"/>
              </a:rPr>
              <a:t>주소값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그 자체를 의미하고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이를 ‘포인터 </a:t>
            </a:r>
            <a:r>
              <a:rPr lang="ko-KR" altLang="en-US" b="1" dirty="0" err="1">
                <a:latin typeface="+mn-ea"/>
                <a:ea typeface="+mn-ea"/>
              </a:rPr>
              <a:t>상수’라고도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함</a:t>
            </a: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포인터 </a:t>
            </a:r>
            <a:r>
              <a:rPr lang="ko-KR" altLang="en-US" b="1" dirty="0">
                <a:latin typeface="+mn-ea"/>
                <a:ea typeface="+mn-ea"/>
              </a:rPr>
              <a:t>변수란 “주소를 담는 그릇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변수</a:t>
            </a:r>
            <a:r>
              <a:rPr lang="en-US" altLang="ko-KR" b="1" dirty="0">
                <a:latin typeface="+mn-ea"/>
                <a:ea typeface="+mn-ea"/>
              </a:rPr>
              <a:t>)”</a:t>
            </a:r>
            <a:r>
              <a:rPr lang="ko-KR" altLang="en-US" b="1" dirty="0">
                <a:latin typeface="+mn-ea"/>
                <a:ea typeface="+mn-ea"/>
              </a:rPr>
              <a:t>이고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포인터 변수를 선언할 때에는 </a:t>
            </a:r>
            <a:r>
              <a:rPr lang="en-US" altLang="ko-KR" b="1" dirty="0" err="1">
                <a:latin typeface="+mn-ea"/>
                <a:ea typeface="+mn-ea"/>
              </a:rPr>
              <a:t>int</a:t>
            </a:r>
            <a:r>
              <a:rPr lang="en-US" altLang="ko-KR" b="1" dirty="0">
                <a:latin typeface="+mn-ea"/>
                <a:ea typeface="+mn-ea"/>
              </a:rPr>
              <a:t> *p; </a:t>
            </a:r>
            <a:r>
              <a:rPr lang="ko-KR" altLang="en-US" b="1" dirty="0">
                <a:latin typeface="+mn-ea"/>
                <a:ea typeface="+mn-ea"/>
              </a:rPr>
              <a:t>또는 </a:t>
            </a:r>
            <a:r>
              <a:rPr lang="en-US" altLang="ko-KR" b="1" dirty="0">
                <a:latin typeface="+mn-ea"/>
                <a:ea typeface="+mn-ea"/>
              </a:rPr>
              <a:t>char *p;</a:t>
            </a:r>
            <a:r>
              <a:rPr lang="ko-KR" altLang="en-US" b="1" dirty="0">
                <a:latin typeface="+mn-ea"/>
                <a:ea typeface="+mn-ea"/>
              </a:rPr>
              <a:t>와 같이 ‘*’를 붙여서 </a:t>
            </a:r>
            <a:r>
              <a:rPr lang="ko-KR" altLang="en-US" b="1" dirty="0" smtClean="0">
                <a:latin typeface="+mn-ea"/>
                <a:ea typeface="+mn-ea"/>
              </a:rPr>
              <a:t>선언</a:t>
            </a: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포인터 </a:t>
            </a:r>
            <a:r>
              <a:rPr lang="ko-KR" altLang="en-US" b="1" dirty="0">
                <a:latin typeface="+mn-ea"/>
                <a:ea typeface="+mn-ea"/>
              </a:rPr>
              <a:t>변수에는 주소만 대입해야 하는데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이는 변수 앞에 ‘</a:t>
            </a:r>
            <a:r>
              <a:rPr lang="en-US" altLang="ko-KR" b="1" dirty="0">
                <a:latin typeface="+mn-ea"/>
                <a:ea typeface="+mn-ea"/>
              </a:rPr>
              <a:t>&amp;’</a:t>
            </a:r>
            <a:r>
              <a:rPr lang="ko-KR" altLang="en-US" b="1" dirty="0">
                <a:latin typeface="+mn-ea"/>
                <a:ea typeface="+mn-ea"/>
              </a:rPr>
              <a:t>를 붙이면 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74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포인터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931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여러 줄의 문자열을 처리 </a:t>
            </a:r>
            <a:r>
              <a:rPr lang="en-US" altLang="ko-KR" b="1" dirty="0">
                <a:latin typeface="+mn-ea"/>
                <a:ea typeface="+mn-ea"/>
              </a:rPr>
              <a:t>: 2</a:t>
            </a:r>
            <a:r>
              <a:rPr lang="ko-KR" altLang="en-US" b="1" dirty="0">
                <a:latin typeface="+mn-ea"/>
                <a:ea typeface="+mn-ea"/>
              </a:rPr>
              <a:t>차원 배열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문자 하나만 저장 </a:t>
            </a:r>
            <a:r>
              <a:rPr lang="en-US" altLang="ko-KR" b="1" dirty="0">
                <a:latin typeface="+mn-ea"/>
                <a:ea typeface="+mn-ea"/>
              </a:rPr>
              <a:t>: char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한 줄의 문자열 저장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배열 또는 포인터 변수 사용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여러 줄의 문자열을 저장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다차원 배열</a:t>
            </a:r>
          </a:p>
        </p:txBody>
      </p:sp>
    </p:spTree>
    <p:extLst>
      <p:ext uri="{BB962C8B-B14F-4D97-AF65-F5344CB8AC3E}">
        <p14:creationId xmlns:p14="http://schemas.microsoft.com/office/powerpoint/2010/main" val="8929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포인터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2</a:t>
            </a:r>
            <a:r>
              <a:rPr lang="ko-KR" altLang="en-US" b="1" dirty="0" smtClean="0">
                <a:latin typeface="+mn-ea"/>
                <a:ea typeface="+mn-ea"/>
              </a:rPr>
              <a:t>차원 배열 사용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46009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30735" y="2348880"/>
            <a:ext cx="332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FFC000"/>
                </a:solidFill>
                <a:latin typeface="+mn-ea"/>
                <a:ea typeface="+mn-ea"/>
              </a:rPr>
              <a:t>3</a:t>
            </a:r>
            <a:r>
              <a:rPr lang="ko-KR" altLang="en-US" sz="1600" b="1" dirty="0">
                <a:solidFill>
                  <a:srgbClr val="FFC000"/>
                </a:solidFill>
                <a:latin typeface="+mn-ea"/>
                <a:ea typeface="+mn-ea"/>
              </a:rPr>
              <a:t>행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100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열의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2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차원 배열을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4791" y="3666510"/>
            <a:ext cx="3655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각 행에 최대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99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자의 문자열을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7577" y="5373216"/>
            <a:ext cx="4365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2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행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1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행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0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행의 순서로 마지막 행부터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09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포인터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7992368" cy="367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포인터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2398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여러 줄의 문자열을 처리 </a:t>
            </a:r>
            <a:r>
              <a:rPr lang="en-US" altLang="ko-KR" b="1" dirty="0">
                <a:latin typeface="+mn-ea"/>
                <a:ea typeface="+mn-ea"/>
              </a:rPr>
              <a:t>: 2</a:t>
            </a:r>
            <a:r>
              <a:rPr lang="ko-KR" altLang="en-US" b="1" dirty="0">
                <a:latin typeface="+mn-ea"/>
                <a:ea typeface="+mn-ea"/>
              </a:rPr>
              <a:t>차원 배열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15~18</a:t>
            </a:r>
            <a:r>
              <a:rPr lang="ko-KR" altLang="en-US" b="1" dirty="0">
                <a:latin typeface="+mn-ea"/>
                <a:ea typeface="+mn-ea"/>
              </a:rPr>
              <a:t>행에서는 가장 최근에 입력된 </a:t>
            </a:r>
            <a:r>
              <a:rPr lang="en-US" altLang="ko-KR" b="1" dirty="0">
                <a:latin typeface="+mn-ea"/>
                <a:ea typeface="+mn-ea"/>
              </a:rPr>
              <a:t>3</a:t>
            </a:r>
            <a:r>
              <a:rPr lang="ko-KR" altLang="en-US" b="1" dirty="0">
                <a:latin typeface="+mn-ea"/>
                <a:ea typeface="+mn-ea"/>
              </a:rPr>
              <a:t>행부터 출력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즉 </a:t>
            </a:r>
            <a:r>
              <a:rPr lang="en-US" altLang="ko-KR" b="1" dirty="0">
                <a:latin typeface="+mn-ea"/>
                <a:ea typeface="+mn-ea"/>
              </a:rPr>
              <a:t>data[2], data[1], data[0]</a:t>
            </a:r>
            <a:r>
              <a:rPr lang="ko-KR" altLang="en-US" b="1" dirty="0">
                <a:latin typeface="+mn-ea"/>
                <a:ea typeface="+mn-ea"/>
              </a:rPr>
              <a:t>의 순서로 출력</a:t>
            </a: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위의 그림에서 </a:t>
            </a:r>
            <a:r>
              <a:rPr lang="ko-KR" altLang="en-US" b="1" dirty="0">
                <a:latin typeface="+mn-ea"/>
                <a:ea typeface="+mn-ea"/>
              </a:rPr>
              <a:t>보듯이 사용자가 입력한 글자가 </a:t>
            </a:r>
            <a:r>
              <a:rPr lang="en-US" altLang="ko-KR" b="1" dirty="0">
                <a:latin typeface="+mn-ea"/>
                <a:ea typeface="+mn-ea"/>
              </a:rPr>
              <a:t>100</a:t>
            </a:r>
            <a:r>
              <a:rPr lang="ko-KR" altLang="en-US" b="1" dirty="0">
                <a:latin typeface="+mn-ea"/>
                <a:ea typeface="+mn-ea"/>
              </a:rPr>
              <a:t>자가 되지 않으면 낭비되는 </a:t>
            </a:r>
            <a:r>
              <a:rPr lang="ko-KR" altLang="en-US" b="1" dirty="0" smtClean="0">
                <a:latin typeface="+mn-ea"/>
                <a:ea typeface="+mn-ea"/>
              </a:rPr>
              <a:t>공간이  </a:t>
            </a:r>
            <a:r>
              <a:rPr lang="ko-KR" altLang="en-US" b="1" dirty="0" smtClean="0">
                <a:latin typeface="+mn-ea"/>
                <a:ea typeface="+mn-ea"/>
              </a:rPr>
              <a:t>너무 </a:t>
            </a:r>
            <a:r>
              <a:rPr lang="ko-KR" altLang="en-US" b="1" dirty="0">
                <a:latin typeface="+mn-ea"/>
                <a:ea typeface="+mn-ea"/>
              </a:rPr>
              <a:t>많음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포인터 배열은 이런 공간 낭비의 단점을 극복하기 위한 것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4" y="2276872"/>
            <a:ext cx="7920360" cy="21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50" y="2176636"/>
            <a:ext cx="7496175" cy="247650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포인터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65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포인터 배열의 활용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포인터 배열 </a:t>
            </a:r>
            <a:r>
              <a:rPr lang="en-US" altLang="ko-KR" b="1" dirty="0">
                <a:latin typeface="+mn-ea"/>
                <a:ea typeface="+mn-ea"/>
              </a:rPr>
              <a:t>char* p[3] </a:t>
            </a:r>
            <a:r>
              <a:rPr lang="ko-KR" altLang="en-US" b="1" dirty="0">
                <a:latin typeface="+mn-ea"/>
                <a:ea typeface="+mn-ea"/>
              </a:rPr>
              <a:t>선언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일반 배열처럼 </a:t>
            </a:r>
            <a:r>
              <a:rPr lang="en-US" altLang="ko-KR" b="1" dirty="0">
                <a:latin typeface="+mn-ea"/>
                <a:ea typeface="+mn-ea"/>
              </a:rPr>
              <a:t>p[0], p[1], p[2] </a:t>
            </a:r>
            <a:r>
              <a:rPr lang="ko-KR" altLang="en-US" b="1" dirty="0">
                <a:latin typeface="+mn-ea"/>
                <a:ea typeface="+mn-ea"/>
              </a:rPr>
              <a:t>생성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그 안에 주소 저장</a:t>
            </a: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일반 배열과 포인터 배열의 차이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일반 배열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정수 또는 문자가 들어감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포인터 배열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 err="1" smtClean="0">
                <a:latin typeface="+mn-ea"/>
                <a:ea typeface="+mn-ea"/>
              </a:rPr>
              <a:t>주</a:t>
            </a:r>
            <a:r>
              <a:rPr lang="ko-KR" altLang="en-US" b="1" dirty="0" err="1">
                <a:latin typeface="+mn-ea"/>
                <a:ea typeface="+mn-ea"/>
              </a:rPr>
              <a:t>소</a:t>
            </a:r>
            <a:r>
              <a:rPr lang="ko-KR" altLang="en-US" b="1" dirty="0" err="1" smtClean="0">
                <a:latin typeface="+mn-ea"/>
                <a:ea typeface="+mn-ea"/>
              </a:rPr>
              <a:t>값이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들어감 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 err="1" smtClean="0">
                <a:latin typeface="+mn-ea"/>
                <a:ea typeface="+mn-ea"/>
              </a:rPr>
              <a:t>주소값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예로 </a:t>
            </a:r>
            <a:r>
              <a:rPr lang="en-US" altLang="ko-KR" b="1" dirty="0">
                <a:latin typeface="+mn-ea"/>
                <a:ea typeface="+mn-ea"/>
              </a:rPr>
              <a:t>1000</a:t>
            </a:r>
            <a:r>
              <a:rPr lang="ko-KR" altLang="en-US" b="1" dirty="0">
                <a:latin typeface="+mn-ea"/>
                <a:ea typeface="+mn-ea"/>
              </a:rPr>
              <a:t>번지</a:t>
            </a:r>
            <a:r>
              <a:rPr lang="en-US" altLang="ko-KR" b="1" dirty="0">
                <a:latin typeface="+mn-ea"/>
                <a:ea typeface="+mn-ea"/>
              </a:rPr>
              <a:t>) </a:t>
            </a:r>
            <a:r>
              <a:rPr lang="ko-KR" altLang="en-US" b="1" dirty="0">
                <a:latin typeface="+mn-ea"/>
                <a:ea typeface="+mn-ea"/>
              </a:rPr>
              <a:t>자체가 의미 있는 것이 아니라 그 </a:t>
            </a:r>
            <a:r>
              <a:rPr lang="ko-KR" altLang="en-US" b="1" dirty="0" err="1" smtClean="0">
                <a:latin typeface="+mn-ea"/>
                <a:ea typeface="+mn-ea"/>
              </a:rPr>
              <a:t>주소값이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가리키는 곳의 값이 중요함</a:t>
            </a:r>
            <a:r>
              <a:rPr lang="en-US" altLang="ko-KR" b="1" dirty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28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포인터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일반 배열과 포인터 배열의 비교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91" y="1294513"/>
            <a:ext cx="5713986" cy="546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6624736" cy="560114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포인터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포인터 배열 사용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2109" y="1628800"/>
            <a:ext cx="5891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메모리 관련 함수와 문자열 관련 함수를 사용하기 위해 필요함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61593" y="2370366"/>
            <a:ext cx="300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세 칸의 포인터 </a:t>
            </a:r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배열을 선언함 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21633" y="2658398"/>
            <a:ext cx="3345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입력값을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저장할 임시 공간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배열임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76245" y="3738518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임시 공간에 </a:t>
            </a:r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문자열을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093" y="414908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입력한 길이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+ 1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크기의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메모리를 확보함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01753" y="4644425"/>
            <a:ext cx="4033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입력한 문자열의 내용을 메모리를 확보한 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공간에 복사함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37857" y="5632326"/>
            <a:ext cx="3756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포인터 배열에 저장된 문자열을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41941" y="6381328"/>
            <a:ext cx="4079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할당했던 메모리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3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개를 운영체제에 반납함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58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포인터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369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포인터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3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+mn-ea"/>
                <a:ea typeface="+mn-ea"/>
              </a:rPr>
              <a:t>Quiz </a:t>
            </a:r>
            <a:r>
              <a:rPr lang="en-US" altLang="ko-KR" b="1" dirty="0" smtClean="0">
                <a:latin typeface="+mn-ea"/>
                <a:ea typeface="+mn-ea"/>
              </a:rPr>
              <a:t>12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smtClean="0">
                <a:latin typeface="+mn-ea"/>
                <a:ea typeface="+mn-ea"/>
              </a:rPr>
              <a:t>12-8.c</a:t>
            </a: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사용자가 입력한 여러 숫자 중에서 짝수의 합계를 출력하는 </a:t>
            </a:r>
            <a:r>
              <a:rPr lang="ko-KR" altLang="en-US" b="1" dirty="0">
                <a:latin typeface="+mn-ea"/>
                <a:ea typeface="+mn-ea"/>
              </a:rPr>
              <a:t>프로그램을 작성하시오</a:t>
            </a:r>
            <a:r>
              <a:rPr lang="en-US" altLang="ko-KR" b="1" dirty="0">
                <a:latin typeface="+mn-ea"/>
                <a:ea typeface="+mn-ea"/>
              </a:rPr>
              <a:t>.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실행 결과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2169577"/>
            <a:ext cx="7992368" cy="32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메모리 할당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74000"/>
            <a:ext cx="7992368" cy="49835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9665" y="1794302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정수형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배열을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2065" y="2039126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정수형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포인터 변수를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5261" y="3437381"/>
            <a:ext cx="2571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배열에 숫자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3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개를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33601" y="4019350"/>
            <a:ext cx="3847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포인터 변수에 배열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aa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주소를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3841" y="4581128"/>
            <a:ext cx="2688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a[0]~aa[2]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합계를 구함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52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메모리 할당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7992368" cy="271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메모리 할당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80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5</a:t>
            </a:r>
            <a:r>
              <a:rPr lang="ko-KR" altLang="en-US" b="1" dirty="0">
                <a:latin typeface="+mn-ea"/>
                <a:ea typeface="+mn-ea"/>
              </a:rPr>
              <a:t>행에서 정수형 배열 </a:t>
            </a:r>
            <a:r>
              <a:rPr lang="en-US" altLang="ko-KR" b="1" dirty="0">
                <a:latin typeface="+mn-ea"/>
                <a:ea typeface="+mn-ea"/>
              </a:rPr>
              <a:t>aa[3]</a:t>
            </a:r>
            <a:r>
              <a:rPr lang="ko-KR" altLang="en-US" b="1" dirty="0">
                <a:latin typeface="+mn-ea"/>
                <a:ea typeface="+mn-ea"/>
              </a:rPr>
              <a:t>을 선언하면 </a:t>
            </a:r>
            <a:r>
              <a:rPr lang="en-US" altLang="ko-KR" b="1" dirty="0">
                <a:latin typeface="+mn-ea"/>
                <a:ea typeface="+mn-ea"/>
              </a:rPr>
              <a:t>1031~1042</a:t>
            </a:r>
            <a:r>
              <a:rPr lang="ko-KR" altLang="en-US" b="1" dirty="0">
                <a:latin typeface="+mn-ea"/>
                <a:ea typeface="+mn-ea"/>
              </a:rPr>
              <a:t>번지에 </a:t>
            </a:r>
            <a:r>
              <a:rPr lang="en-US" altLang="ko-KR" b="1" dirty="0">
                <a:latin typeface="+mn-ea"/>
                <a:ea typeface="+mn-ea"/>
              </a:rPr>
              <a:t>4</a:t>
            </a:r>
            <a:r>
              <a:rPr lang="ko-KR" altLang="en-US" b="1" dirty="0">
                <a:latin typeface="+mn-ea"/>
                <a:ea typeface="+mn-ea"/>
              </a:rPr>
              <a:t>바이트</a:t>
            </a:r>
            <a:r>
              <a:rPr lang="en-US" altLang="ko-KR" b="1" dirty="0">
                <a:latin typeface="+mn-ea"/>
                <a:ea typeface="+mn-ea"/>
              </a:rPr>
              <a:t>×3=12</a:t>
            </a:r>
            <a:r>
              <a:rPr lang="ko-KR" altLang="en-US" b="1" dirty="0">
                <a:latin typeface="+mn-ea"/>
                <a:ea typeface="+mn-ea"/>
              </a:rPr>
              <a:t>바이트의 메모리 확보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배열 </a:t>
            </a:r>
            <a:r>
              <a:rPr lang="en-US" altLang="ko-KR" b="1" dirty="0">
                <a:latin typeface="+mn-ea"/>
                <a:ea typeface="+mn-ea"/>
              </a:rPr>
              <a:t>aa</a:t>
            </a:r>
            <a:r>
              <a:rPr lang="ko-KR" altLang="en-US" b="1" dirty="0">
                <a:latin typeface="+mn-ea"/>
                <a:ea typeface="+mn-ea"/>
              </a:rPr>
              <a:t>는 </a:t>
            </a:r>
            <a:r>
              <a:rPr lang="en-US" altLang="ko-KR" b="1" dirty="0">
                <a:latin typeface="+mn-ea"/>
                <a:ea typeface="+mn-ea"/>
              </a:rPr>
              <a:t>1031</a:t>
            </a:r>
            <a:r>
              <a:rPr lang="ko-KR" altLang="en-US" b="1" dirty="0">
                <a:latin typeface="+mn-ea"/>
                <a:ea typeface="+mn-ea"/>
              </a:rPr>
              <a:t>번지 그 자체를 의미하는 포인터 상수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4704"/>
            <a:ext cx="82391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메모리 할당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523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동적 메모리 확보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err="1">
                <a:latin typeface="+mn-ea"/>
                <a:ea typeface="+mn-ea"/>
              </a:rPr>
              <a:t>malloc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동적 메모리 확보의 개념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프로그램 실행 시 필요한 메모리 크기가 고정되는 경우 </a:t>
            </a:r>
            <a:r>
              <a:rPr lang="ko-KR" altLang="en-US" b="1" dirty="0" smtClean="0">
                <a:latin typeface="+mn-ea"/>
                <a:ea typeface="+mn-ea"/>
              </a:rPr>
              <a:t>→ </a:t>
            </a:r>
            <a:r>
              <a:rPr lang="ko-KR" altLang="en-US" b="1" dirty="0">
                <a:latin typeface="+mn-ea"/>
                <a:ea typeface="+mn-ea"/>
              </a:rPr>
              <a:t>문제 없음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필요로 하는 메모리의 크기가 다른 경우 </a:t>
            </a:r>
            <a:r>
              <a:rPr lang="ko-KR" altLang="en-US" b="1" dirty="0">
                <a:latin typeface="+mn-ea"/>
              </a:rPr>
              <a:t>→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메모리 낭비 문제 발생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해결 방법 </a:t>
            </a:r>
            <a:r>
              <a:rPr lang="en-US" altLang="ko-KR" b="1" dirty="0">
                <a:latin typeface="+mn-ea"/>
                <a:ea typeface="+mn-ea"/>
              </a:rPr>
              <a:t>:  </a:t>
            </a:r>
            <a:r>
              <a:rPr lang="ko-KR" altLang="en-US" b="1" dirty="0">
                <a:latin typeface="+mn-ea"/>
                <a:ea typeface="+mn-ea"/>
              </a:rPr>
              <a:t>메모리를 미리 </a:t>
            </a:r>
            <a:r>
              <a:rPr lang="ko-KR" altLang="en-US" b="1" dirty="0" err="1">
                <a:latin typeface="+mn-ea"/>
                <a:ea typeface="+mn-ea"/>
              </a:rPr>
              <a:t>잡아두지</a:t>
            </a:r>
            <a:r>
              <a:rPr lang="ko-KR" altLang="en-US" b="1" dirty="0">
                <a:latin typeface="+mn-ea"/>
                <a:ea typeface="+mn-ea"/>
              </a:rPr>
              <a:t> 않고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필요할 때마다 </a:t>
            </a:r>
            <a:r>
              <a:rPr lang="ko-KR" altLang="en-US" b="1" dirty="0" smtClean="0">
                <a:latin typeface="+mn-ea"/>
                <a:ea typeface="+mn-ea"/>
              </a:rPr>
              <a:t>확보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  <a:r>
              <a:rPr lang="ko-KR" altLang="en-US" b="1" dirty="0" smtClean="0">
                <a:latin typeface="+mn-ea"/>
                <a:ea typeface="+mn-ea"/>
              </a:rPr>
              <a:t>            </a:t>
            </a:r>
            <a:r>
              <a:rPr lang="en-US" altLang="ko-KR" b="1" dirty="0" err="1">
                <a:latin typeface="+mn-ea"/>
                <a:ea typeface="+mn-ea"/>
              </a:rPr>
              <a:t>malloc</a:t>
            </a:r>
            <a:r>
              <a:rPr lang="en-US" altLang="ko-KR" b="1" dirty="0">
                <a:latin typeface="+mn-ea"/>
                <a:ea typeface="+mn-ea"/>
              </a:rPr>
              <a:t>() </a:t>
            </a:r>
            <a:r>
              <a:rPr lang="ko-KR" altLang="en-US" b="1" dirty="0">
                <a:latin typeface="+mn-ea"/>
                <a:ea typeface="+mn-ea"/>
              </a:rPr>
              <a:t>함수 사용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50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메모리 할당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고정된 크기의 배열로 인한 메모리 낭비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8034533" cy="558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9665" y="2197550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정수형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배열을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2065" y="2442374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정수형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포인터 변수를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4465" y="3450486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입력할 숫자의 개수를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9825" y="4517938"/>
            <a:ext cx="3756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입력한 개수만큼 배열에 숫자를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3561" y="5034662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포인터 </a:t>
            </a:r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변수에 주소를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6821" y="551723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합계를 누적함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49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메모리 할당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7992368" cy="294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메모리 할당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29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이상이 없어 보이지만 실제로는 다음과 같은 문제가 있을 수 있음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만약 </a:t>
            </a:r>
            <a:r>
              <a:rPr lang="en-US" altLang="ko-KR" b="1" dirty="0">
                <a:latin typeface="+mn-ea"/>
                <a:ea typeface="+mn-ea"/>
              </a:rPr>
              <a:t>10000</a:t>
            </a:r>
            <a:r>
              <a:rPr lang="ko-KR" altLang="en-US" b="1" dirty="0">
                <a:latin typeface="+mn-ea"/>
                <a:ea typeface="+mn-ea"/>
              </a:rPr>
              <a:t>개가 넘는 숫자를 더하고 싶을 때는 이 프로그램으로 계산할 수 없음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전체 배열 중 </a:t>
            </a:r>
            <a:r>
              <a:rPr lang="en-US" altLang="ko-KR" b="1" dirty="0">
                <a:latin typeface="+mn-ea"/>
                <a:ea typeface="+mn-ea"/>
              </a:rPr>
              <a:t>3</a:t>
            </a:r>
            <a:r>
              <a:rPr lang="ko-KR" altLang="en-US" b="1" dirty="0">
                <a:latin typeface="+mn-ea"/>
                <a:ea typeface="+mn-ea"/>
              </a:rPr>
              <a:t>개만 사용하고 </a:t>
            </a:r>
            <a:r>
              <a:rPr lang="ko-KR" altLang="en-US" b="1" dirty="0" err="1">
                <a:latin typeface="+mn-ea"/>
                <a:ea typeface="+mn-ea"/>
              </a:rPr>
              <a:t>종료했으므로</a:t>
            </a:r>
            <a:r>
              <a:rPr lang="ko-KR" altLang="en-US" b="1" dirty="0">
                <a:latin typeface="+mn-ea"/>
                <a:ea typeface="+mn-ea"/>
              </a:rPr>
              <a:t> 사용되지 않은 나머지 </a:t>
            </a:r>
            <a:r>
              <a:rPr lang="en-US" altLang="ko-KR" b="1" dirty="0">
                <a:latin typeface="+mn-ea"/>
                <a:ea typeface="+mn-ea"/>
              </a:rPr>
              <a:t>9997</a:t>
            </a:r>
            <a:r>
              <a:rPr lang="ko-KR" altLang="en-US" b="1" dirty="0" smtClean="0">
                <a:latin typeface="+mn-ea"/>
                <a:ea typeface="+mn-ea"/>
              </a:rPr>
              <a:t>개의     </a:t>
            </a:r>
            <a:r>
              <a:rPr lang="ko-KR" altLang="en-US" b="1" dirty="0">
                <a:latin typeface="+mn-ea"/>
                <a:ea typeface="+mn-ea"/>
              </a:rPr>
              <a:t>메모리는 낭비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02528" y="139032"/>
            <a:ext cx="16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포인터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2" y="2709862"/>
            <a:ext cx="77057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13378</TotalTime>
  <Words>1082</Words>
  <Application>Microsoft Office PowerPoint</Application>
  <PresentationFormat>사용자 지정</PresentationFormat>
  <Paragraphs>216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1009</cp:revision>
  <cp:lastPrinted>2013-10-01T01:40:38Z</cp:lastPrinted>
  <dcterms:created xsi:type="dcterms:W3CDTF">2010-01-22T01:09:25Z</dcterms:created>
  <dcterms:modified xsi:type="dcterms:W3CDTF">2023-05-22T02:19:43Z</dcterms:modified>
</cp:coreProperties>
</file>