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5431" userDrawn="1">
          <p15:clr>
            <a:srgbClr val="A4A3A4"/>
          </p15:clr>
        </p15:guide>
        <p15:guide id="4" orient="horz" pos="4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45" d="100"/>
          <a:sy n="145" d="100"/>
        </p:scale>
        <p:origin x="306" y="114"/>
      </p:cViewPr>
      <p:guideLst>
        <p:guide orient="horz" pos="2160"/>
        <p:guide pos="3118"/>
        <p:guide pos="5431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latin typeface="+mn-ea"/>
              </a:rPr>
              <a:t>C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프로그래밍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 XIII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구조체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2400" dirty="0" err="1" smtClean="0">
                <a:solidFill>
                  <a:schemeClr val="tx2"/>
                </a:solidFill>
                <a:latin typeface="+mn-ea"/>
              </a:rPr>
              <a:t>공용체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2400" dirty="0" err="1" smtClean="0">
                <a:solidFill>
                  <a:schemeClr val="tx2"/>
                </a:solidFill>
                <a:latin typeface="+mn-ea"/>
              </a:rPr>
              <a:t>열거체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구조체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2788" y="139032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구조체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공용체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열거체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7992368" cy="368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7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79701"/>
            <a:ext cx="6984776" cy="5608987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구조체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구조체를 사용하여 변경한 프로그램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2788" y="139032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구조체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공용체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열거체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9620" y="2060848"/>
            <a:ext cx="4033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구조체형을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선언한 후 멤버 변수를 선언함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9665" y="3284984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구조체 변수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s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를 선언함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59645" y="3810526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학생 이름을 입력함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1502" y="4365104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FFC000"/>
                </a:solidFill>
                <a:latin typeface="+mn-ea"/>
                <a:ea typeface="+mn-ea"/>
              </a:rPr>
              <a:t>국어 점수를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입력함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1502" y="4890646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rgbClr val="FFC000"/>
                </a:solidFill>
                <a:latin typeface="+mn-ea"/>
                <a:ea typeface="+mn-ea"/>
              </a:rPr>
              <a:t>영</a:t>
            </a:r>
            <a:r>
              <a:rPr lang="ko-KR" altLang="en-US" sz="1600" b="1" smtClean="0">
                <a:solidFill>
                  <a:srgbClr val="FFC000"/>
                </a:solidFill>
                <a:latin typeface="+mn-ea"/>
                <a:ea typeface="+mn-ea"/>
              </a:rPr>
              <a:t>어 점수를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입력함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19574" y="5229200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평균 점수를 계산함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79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구조체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2788" y="139032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구조체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공용체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열거체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84867"/>
            <a:ext cx="7992368" cy="394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구조체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2398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구조체 변수의 </a:t>
            </a:r>
            <a:r>
              <a:rPr lang="ko-KR" altLang="en-US" b="1" dirty="0" smtClean="0">
                <a:latin typeface="+mn-ea"/>
                <a:ea typeface="+mn-ea"/>
              </a:rPr>
              <a:t>초기값 대입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구조체 변수를 초기화할 때는 중괄호</a:t>
            </a:r>
            <a:r>
              <a:rPr lang="en-US" altLang="ko-KR" b="1" dirty="0">
                <a:latin typeface="+mn-ea"/>
                <a:ea typeface="+mn-ea"/>
              </a:rPr>
              <a:t>({ }) </a:t>
            </a:r>
            <a:r>
              <a:rPr lang="ko-KR" altLang="en-US" b="1" dirty="0">
                <a:latin typeface="+mn-ea"/>
                <a:ea typeface="+mn-ea"/>
              </a:rPr>
              <a:t>안의 </a:t>
            </a:r>
            <a:r>
              <a:rPr lang="ko-KR" altLang="en-US" b="1" dirty="0" smtClean="0">
                <a:latin typeface="+mn-ea"/>
                <a:ea typeface="+mn-ea"/>
              </a:rPr>
              <a:t>초기값을 </a:t>
            </a:r>
            <a:r>
              <a:rPr lang="ko-KR" altLang="en-US" b="1" dirty="0">
                <a:latin typeface="+mn-ea"/>
                <a:ea typeface="+mn-ea"/>
              </a:rPr>
              <a:t>콤마</a:t>
            </a:r>
            <a:r>
              <a:rPr lang="en-US" altLang="ko-KR" b="1" dirty="0">
                <a:latin typeface="+mn-ea"/>
                <a:ea typeface="+mn-ea"/>
              </a:rPr>
              <a:t>(,)</a:t>
            </a:r>
            <a:r>
              <a:rPr lang="ko-KR" altLang="en-US" b="1" dirty="0">
                <a:latin typeface="+mn-ea"/>
                <a:ea typeface="+mn-ea"/>
              </a:rPr>
              <a:t>로 분리해서 </a:t>
            </a:r>
            <a:r>
              <a:rPr lang="ko-KR" altLang="en-US" b="1" dirty="0" smtClean="0">
                <a:latin typeface="+mn-ea"/>
                <a:ea typeface="+mn-ea"/>
              </a:rPr>
              <a:t>       대입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2788" y="139032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구조체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공용체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열거체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0"/>
            <a:ext cx="8856984" cy="356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7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구조체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8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구조체 </a:t>
            </a:r>
            <a:r>
              <a:rPr lang="ko-KR" altLang="en-US" b="1" dirty="0" smtClean="0">
                <a:latin typeface="+mn-ea"/>
                <a:ea typeface="+mn-ea"/>
              </a:rPr>
              <a:t>배열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구조체 배열을 사용하지 않은 프로그램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2788" y="139032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구조체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공용체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열거체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743499"/>
            <a:ext cx="6120680" cy="50779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16549" y="2493079"/>
            <a:ext cx="5511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학생 이름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국어 점수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영어 점수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평균 점수 배열을 선언함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8780" y="3429000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첫 번째 학생의 정보를 입력함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7617" y="4098558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C000"/>
                </a:solidFill>
                <a:latin typeface="+mn-ea"/>
                <a:ea typeface="+mn-ea"/>
              </a:rPr>
              <a:t>두</a:t>
            </a:r>
            <a:r>
              <a:rPr lang="ko-KR" altLang="en-US" sz="1600" b="1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번째 학생의 정보를 입력함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77617" y="4818638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세 번째 학생의 정보를 입력함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61593" y="5466710"/>
            <a:ext cx="362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세 번 반복해서 배열의 내용을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433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구조체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2788" y="139032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구조체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공용체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열거체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1"/>
            <a:ext cx="7632848" cy="503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9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구조체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아래 그림과 </a:t>
            </a:r>
            <a:r>
              <a:rPr lang="ko-KR" altLang="en-US" b="1" dirty="0">
                <a:latin typeface="+mn-ea"/>
                <a:ea typeface="+mn-ea"/>
              </a:rPr>
              <a:t>같이 구조체 배열로 변환하면 훨씬 논리적으로 표현할 수 있음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72788" y="139032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구조체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공용체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열거체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317915"/>
            <a:ext cx="7620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9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구조체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구조체 배열을 사용한 프로그램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2788" y="139032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구조체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공용체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열거체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7007757" cy="55892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16549" y="1988840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구조체형을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선언함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68949" y="2874422"/>
            <a:ext cx="2813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구조체형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배열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s[3]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을 선언함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6192" y="3429000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첫 번째 학생의 정보를 대입함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5029" y="4098558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C000"/>
                </a:solidFill>
                <a:latin typeface="+mn-ea"/>
                <a:ea typeface="+mn-ea"/>
              </a:rPr>
              <a:t>두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번째 학생의 정보를 대입함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35029" y="4818638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세 번째 학생의 정보를 대입함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1673" y="5445224"/>
            <a:ext cx="362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세 번 반복해서 배열의 내용을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736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구조체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2788" y="139032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구조체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공용체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열거체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7560840" cy="501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구조체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855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구조체 포인터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구조체 포인터 변수도 구조체의 주소를 가지고 있음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일반 </a:t>
            </a:r>
            <a:r>
              <a:rPr lang="ko-KR" altLang="en-US" b="1" dirty="0">
                <a:latin typeface="+mn-ea"/>
                <a:ea typeface="+mn-ea"/>
              </a:rPr>
              <a:t>포인터 변수와 구조체 포인터 변수를 사용하는 경우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2788" y="139032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구조체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공용체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열거체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340769"/>
            <a:ext cx="7920879" cy="16437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6" y="3645025"/>
            <a:ext cx="5040559" cy="31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구조체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65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구조체의 개념</a:t>
            </a: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비빔밥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별도의 재료들을 하나의 그릇에 담음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구조체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서로 다른 변수의 형태를 하나의 블록으로 묶음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비빔밥에 들어 있는 당근을 ‘비빔밥 안에 있는 </a:t>
            </a:r>
            <a:r>
              <a:rPr lang="ko-KR" altLang="en-US" b="1" dirty="0" err="1">
                <a:latin typeface="+mn-ea"/>
                <a:ea typeface="+mn-ea"/>
              </a:rPr>
              <a:t>당근’이라고</a:t>
            </a:r>
            <a:r>
              <a:rPr lang="ko-KR" altLang="en-US" b="1" dirty="0">
                <a:latin typeface="+mn-ea"/>
                <a:ea typeface="+mn-ea"/>
              </a:rPr>
              <a:t> 부를 수 있듯이 구조체 안에 있는 변수도 ‘구조체 안에 있는 </a:t>
            </a:r>
            <a:r>
              <a:rPr lang="ko-KR" altLang="en-US" b="1" dirty="0" err="1">
                <a:latin typeface="+mn-ea"/>
                <a:ea typeface="+mn-ea"/>
              </a:rPr>
              <a:t>변수’라고</a:t>
            </a:r>
            <a:r>
              <a:rPr lang="ko-KR" altLang="en-US" b="1" dirty="0">
                <a:latin typeface="+mn-ea"/>
                <a:ea typeface="+mn-ea"/>
              </a:rPr>
              <a:t> 표현할 수 있음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이를 코드 형태로 표현하면 ‘구조체 이름</a:t>
            </a:r>
            <a:r>
              <a:rPr lang="en-US" altLang="ko-KR" b="1" dirty="0">
                <a:latin typeface="+mn-ea"/>
                <a:ea typeface="+mn-ea"/>
              </a:rPr>
              <a:t>.</a:t>
            </a:r>
            <a:r>
              <a:rPr lang="ko-KR" altLang="en-US" b="1" dirty="0">
                <a:latin typeface="+mn-ea"/>
                <a:ea typeface="+mn-ea"/>
              </a:rPr>
              <a:t>변수 이름’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72788" y="139032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구조체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공용체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열거체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7" y="1196752"/>
            <a:ext cx="7560840" cy="284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구조체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구조체 포인터 사용 프로그램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2788" y="139032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구조체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공용체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열거체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0"/>
            <a:ext cx="6984776" cy="55515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79540" y="1988840"/>
            <a:ext cx="4033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구조체형을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선언한 후 멤버 변수를 선언함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1940" y="3018438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구조체 변수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s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를 선언함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1573" y="3306470"/>
            <a:ext cx="3063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구조체 포인터 변수 </a:t>
            </a:r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p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를 선언함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1513" y="3594502"/>
            <a:ext cx="3435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포인터 변수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p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에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s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의 주소를 대입함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8485" y="402655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이름을 입력함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61917" y="4530606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국어 점수를 입력함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69070" y="4969854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C000"/>
                </a:solidFill>
                <a:latin typeface="+mn-ea"/>
                <a:ea typeface="+mn-ea"/>
              </a:rPr>
              <a:t>영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어 점수를 입력함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73761" y="5322694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평균 점수를 계산함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23630" y="5682734"/>
            <a:ext cx="3243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학생 이름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국어 점수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영어 점수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, </a:t>
            </a:r>
          </a:p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평균 점수를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85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구조체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2788" y="139032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구조체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공용체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열거체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53967"/>
            <a:ext cx="7992368" cy="397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8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err="1" smtClean="0">
                <a:latin typeface="+mn-ea"/>
              </a:rPr>
              <a:t>공용체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33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>
                <a:latin typeface="+mn-ea"/>
                <a:ea typeface="+mn-ea"/>
              </a:rPr>
              <a:t>공용체의</a:t>
            </a:r>
            <a:r>
              <a:rPr lang="ko-KR" altLang="en-US" b="1" dirty="0">
                <a:latin typeface="+mn-ea"/>
                <a:ea typeface="+mn-ea"/>
              </a:rPr>
              <a:t> 개념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>
                <a:latin typeface="+mn-ea"/>
                <a:ea typeface="+mn-ea"/>
              </a:rPr>
              <a:t>공용체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하나의 공간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메모리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r>
              <a:rPr lang="ko-KR" altLang="en-US" b="1" dirty="0">
                <a:latin typeface="+mn-ea"/>
                <a:ea typeface="+mn-ea"/>
              </a:rPr>
              <a:t>을 서로 다른 두 변수가 같이 사용하는 것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72788" y="139032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구조체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공용체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열거체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772816"/>
            <a:ext cx="71056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6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err="1" smtClean="0">
                <a:latin typeface="+mn-ea"/>
              </a:rPr>
              <a:t>공용체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29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>
                <a:latin typeface="+mn-ea"/>
                <a:ea typeface="+mn-ea"/>
              </a:rPr>
              <a:t>공용체의</a:t>
            </a:r>
            <a:r>
              <a:rPr lang="ko-KR" altLang="en-US" b="1" dirty="0">
                <a:latin typeface="+mn-ea"/>
                <a:ea typeface="+mn-ea"/>
              </a:rPr>
              <a:t> 문법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>
                <a:latin typeface="+mn-ea"/>
                <a:ea typeface="+mn-ea"/>
              </a:rPr>
              <a:t>공용체를</a:t>
            </a:r>
            <a:r>
              <a:rPr lang="ko-KR" altLang="en-US" b="1" dirty="0">
                <a:latin typeface="+mn-ea"/>
                <a:ea typeface="+mn-ea"/>
              </a:rPr>
              <a:t> 사용하는 방법은 구조체와 거의 비슷한데 </a:t>
            </a:r>
            <a:r>
              <a:rPr lang="en-US" altLang="ko-KR" b="1" dirty="0" err="1">
                <a:latin typeface="+mn-ea"/>
                <a:ea typeface="+mn-ea"/>
              </a:rPr>
              <a:t>struct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대신 </a:t>
            </a:r>
            <a:r>
              <a:rPr lang="en-US" altLang="ko-KR" b="1" dirty="0">
                <a:latin typeface="+mn-ea"/>
                <a:ea typeface="+mn-ea"/>
              </a:rPr>
              <a:t>union</a:t>
            </a:r>
            <a:r>
              <a:rPr lang="ko-KR" altLang="en-US" b="1" dirty="0">
                <a:latin typeface="+mn-ea"/>
                <a:ea typeface="+mn-ea"/>
              </a:rPr>
              <a:t>을 사용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차이점은 구조체의 경우 멤버 변수 각각에 별도의 공간을 할당하는 반면 공용체에서는 멤버 변수가 공간을 공유한다는 것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72788" y="139032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구조체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공용체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열거체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4" y="2636912"/>
            <a:ext cx="437691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6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err="1" smtClean="0">
                <a:latin typeface="+mn-ea"/>
              </a:rPr>
              <a:t>공용체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공용체</a:t>
            </a:r>
            <a:r>
              <a:rPr lang="ko-KR" altLang="en-US" b="1" dirty="0" smtClean="0">
                <a:latin typeface="+mn-ea"/>
                <a:ea typeface="+mn-ea"/>
              </a:rPr>
              <a:t> 사용 프로그램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2788" y="139032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구조체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공용체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열거체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36067"/>
            <a:ext cx="7992368" cy="47529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64160" y="2348880"/>
            <a:ext cx="2712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공용체형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student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를 선언함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01753" y="3573016"/>
            <a:ext cx="2372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공용체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변수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u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를 선언함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05252" y="4149080"/>
            <a:ext cx="3828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공용체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변수의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멤버 변수를 값에 대입함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8077" y="4797152"/>
            <a:ext cx="3550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공용체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변수의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멤버 </a:t>
            </a:r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변수값을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403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err="1" smtClean="0">
                <a:latin typeface="+mn-ea"/>
              </a:rPr>
              <a:t>공용체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2788" y="139032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구조체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공용체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열거체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7992368" cy="28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8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err="1" smtClean="0">
                <a:latin typeface="+mn-ea"/>
              </a:rPr>
              <a:t>공용체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029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5</a:t>
            </a:r>
            <a:r>
              <a:rPr lang="ko-KR" altLang="en-US" b="1" dirty="0">
                <a:latin typeface="+mn-ea"/>
                <a:ea typeface="+mn-ea"/>
              </a:rPr>
              <a:t>행에서 </a:t>
            </a:r>
            <a:r>
              <a:rPr lang="en-US" altLang="ko-KR" b="1" dirty="0">
                <a:latin typeface="+mn-ea"/>
                <a:ea typeface="+mn-ea"/>
              </a:rPr>
              <a:t>union </a:t>
            </a:r>
            <a:r>
              <a:rPr lang="ko-KR" altLang="en-US" b="1" dirty="0" err="1">
                <a:latin typeface="+mn-ea"/>
                <a:ea typeface="+mn-ea"/>
              </a:rPr>
              <a:t>예약어를</a:t>
            </a:r>
            <a:r>
              <a:rPr lang="ko-KR" altLang="en-US" b="1" dirty="0">
                <a:latin typeface="+mn-ea"/>
                <a:ea typeface="+mn-ea"/>
              </a:rPr>
              <a:t> 사용하여 </a:t>
            </a:r>
            <a:r>
              <a:rPr lang="ko-KR" altLang="en-US" b="1" dirty="0" err="1">
                <a:latin typeface="+mn-ea"/>
                <a:ea typeface="+mn-ea"/>
              </a:rPr>
              <a:t>공용체를</a:t>
            </a:r>
            <a:r>
              <a:rPr lang="ko-KR" altLang="en-US" b="1" dirty="0">
                <a:latin typeface="+mn-ea"/>
                <a:ea typeface="+mn-ea"/>
              </a:rPr>
              <a:t> 선언하고 </a:t>
            </a:r>
            <a:r>
              <a:rPr lang="en-US" altLang="ko-KR" b="1" dirty="0">
                <a:latin typeface="+mn-ea"/>
                <a:ea typeface="+mn-ea"/>
              </a:rPr>
              <a:t>10</a:t>
            </a:r>
            <a:r>
              <a:rPr lang="ko-KR" altLang="en-US" b="1" dirty="0">
                <a:latin typeface="+mn-ea"/>
                <a:ea typeface="+mn-ea"/>
              </a:rPr>
              <a:t>행에서 </a:t>
            </a:r>
            <a:r>
              <a:rPr lang="ko-KR" altLang="en-US" b="1" dirty="0" err="1">
                <a:latin typeface="+mn-ea"/>
                <a:ea typeface="+mn-ea"/>
              </a:rPr>
              <a:t>공용체</a:t>
            </a:r>
            <a:r>
              <a:rPr lang="ko-KR" altLang="en-US" b="1" dirty="0">
                <a:latin typeface="+mn-ea"/>
                <a:ea typeface="+mn-ea"/>
              </a:rPr>
              <a:t> 변수를 선언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12</a:t>
            </a:r>
            <a:r>
              <a:rPr lang="ko-KR" altLang="en-US" b="1" dirty="0">
                <a:latin typeface="+mn-ea"/>
                <a:ea typeface="+mn-ea"/>
              </a:rPr>
              <a:t>행과 </a:t>
            </a:r>
            <a:r>
              <a:rPr lang="en-US" altLang="ko-KR" b="1" dirty="0">
                <a:latin typeface="+mn-ea"/>
                <a:ea typeface="+mn-ea"/>
              </a:rPr>
              <a:t>13</a:t>
            </a:r>
            <a:r>
              <a:rPr lang="ko-KR" altLang="en-US" b="1" dirty="0">
                <a:latin typeface="+mn-ea"/>
                <a:ea typeface="+mn-ea"/>
              </a:rPr>
              <a:t>행에서 각각 ‘</a:t>
            </a:r>
            <a:r>
              <a:rPr lang="en-US" altLang="ko-KR" b="1" dirty="0">
                <a:latin typeface="+mn-ea"/>
                <a:ea typeface="+mn-ea"/>
              </a:rPr>
              <a:t>300’</a:t>
            </a:r>
            <a:r>
              <a:rPr lang="ko-KR" altLang="en-US" b="1" dirty="0">
                <a:latin typeface="+mn-ea"/>
                <a:ea typeface="+mn-ea"/>
              </a:rPr>
              <a:t>과 ‘</a:t>
            </a:r>
            <a:r>
              <a:rPr lang="en-US" altLang="ko-KR" b="1" dirty="0">
                <a:latin typeface="+mn-ea"/>
                <a:ea typeface="+mn-ea"/>
              </a:rPr>
              <a:t>A’</a:t>
            </a:r>
            <a:r>
              <a:rPr lang="ko-KR" altLang="en-US" b="1" dirty="0">
                <a:latin typeface="+mn-ea"/>
                <a:ea typeface="+mn-ea"/>
              </a:rPr>
              <a:t>라는 데이터를 입력하고 </a:t>
            </a:r>
            <a:r>
              <a:rPr lang="en-US" altLang="ko-KR" b="1" dirty="0">
                <a:latin typeface="+mn-ea"/>
                <a:ea typeface="+mn-ea"/>
              </a:rPr>
              <a:t>16~17</a:t>
            </a:r>
            <a:r>
              <a:rPr lang="ko-KR" altLang="en-US" b="1" dirty="0">
                <a:latin typeface="+mn-ea"/>
                <a:ea typeface="+mn-ea"/>
              </a:rPr>
              <a:t>행에서 입력된 </a:t>
            </a:r>
            <a:r>
              <a:rPr lang="ko-KR" altLang="en-US" b="1" dirty="0" smtClean="0">
                <a:latin typeface="+mn-ea"/>
                <a:ea typeface="+mn-ea"/>
              </a:rPr>
              <a:t>      데이터를 </a:t>
            </a:r>
            <a:r>
              <a:rPr lang="ko-KR" altLang="en-US" b="1" dirty="0">
                <a:latin typeface="+mn-ea"/>
                <a:ea typeface="+mn-ea"/>
              </a:rPr>
              <a:t>출력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72788" y="139032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구조체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공용체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열거체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064057"/>
            <a:ext cx="6768752" cy="475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4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err="1" smtClean="0">
                <a:latin typeface="+mn-ea"/>
              </a:rPr>
              <a:t>공용체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80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>
                <a:latin typeface="+mn-ea"/>
                <a:ea typeface="+mn-ea"/>
              </a:rPr>
              <a:t>공용체</a:t>
            </a:r>
            <a:r>
              <a:rPr lang="ko-KR" altLang="en-US" b="1" dirty="0">
                <a:latin typeface="+mn-ea"/>
                <a:ea typeface="+mn-ea"/>
              </a:rPr>
              <a:t> 멤버 변수가 여러 개일 때는 그중 가장 큰 저장 공간이 </a:t>
            </a:r>
            <a:r>
              <a:rPr lang="ko-KR" altLang="en-US" b="1" dirty="0" err="1">
                <a:latin typeface="+mn-ea"/>
                <a:ea typeface="+mn-ea"/>
              </a:rPr>
              <a:t>공용체의</a:t>
            </a:r>
            <a:r>
              <a:rPr lang="ko-KR" altLang="en-US" b="1" dirty="0">
                <a:latin typeface="+mn-ea"/>
                <a:ea typeface="+mn-ea"/>
              </a:rPr>
              <a:t> 크기가 </a:t>
            </a:r>
            <a:r>
              <a:rPr lang="ko-KR" altLang="en-US" b="1" dirty="0" smtClean="0">
                <a:latin typeface="+mn-ea"/>
                <a:ea typeface="+mn-ea"/>
              </a:rPr>
              <a:t>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300</a:t>
            </a:r>
            <a:r>
              <a:rPr lang="ko-KR" altLang="en-US" b="1" dirty="0" smtClean="0">
                <a:latin typeface="+mn-ea"/>
                <a:ea typeface="+mn-ea"/>
              </a:rPr>
              <a:t>이 들어간 </a:t>
            </a:r>
            <a:r>
              <a:rPr lang="en-US" altLang="ko-KR" b="1" dirty="0" smtClean="0">
                <a:latin typeface="+mn-ea"/>
                <a:ea typeface="+mn-ea"/>
              </a:rPr>
              <a:t>4</a:t>
            </a:r>
            <a:r>
              <a:rPr lang="ko-KR" altLang="en-US" b="1" dirty="0" smtClean="0">
                <a:latin typeface="+mn-ea"/>
                <a:ea typeface="+mn-ea"/>
              </a:rPr>
              <a:t>바이트 중 첫번째 바이트에 </a:t>
            </a:r>
            <a:r>
              <a:rPr lang="en-US" altLang="ko-KR" b="1" dirty="0" smtClean="0">
                <a:latin typeface="+mn-ea"/>
                <a:ea typeface="+mn-ea"/>
              </a:rPr>
              <a:t>A(</a:t>
            </a:r>
            <a:r>
              <a:rPr lang="ko-KR" altLang="en-US" b="1" dirty="0" err="1" smtClean="0">
                <a:latin typeface="+mn-ea"/>
                <a:ea typeface="+mn-ea"/>
              </a:rPr>
              <a:t>아스키코드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65)</a:t>
            </a:r>
            <a:r>
              <a:rPr lang="ko-KR" altLang="en-US" b="1" dirty="0" smtClean="0">
                <a:latin typeface="+mn-ea"/>
                <a:ea typeface="+mn-ea"/>
              </a:rPr>
              <a:t>가 들어가 이상한 값이 출력</a:t>
            </a:r>
            <a:r>
              <a:rPr lang="ko-KR" altLang="en-US" b="1" dirty="0" smtClean="0">
                <a:latin typeface="+mn-ea"/>
                <a:ea typeface="+mn-ea"/>
              </a:rPr>
              <a:t>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2788" y="139032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구조체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공용체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열거체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6192688" cy="282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err="1" smtClean="0">
                <a:latin typeface="+mn-ea"/>
              </a:rPr>
              <a:t>열거체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8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>
                <a:latin typeface="+mn-ea"/>
                <a:ea typeface="+mn-ea"/>
              </a:rPr>
              <a:t>열거형의</a:t>
            </a:r>
            <a:r>
              <a:rPr lang="ko-KR" altLang="en-US" b="1" dirty="0">
                <a:latin typeface="+mn-ea"/>
                <a:ea typeface="+mn-ea"/>
              </a:rPr>
              <a:t> 형식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단순히 </a:t>
            </a:r>
            <a:r>
              <a:rPr lang="en-US" altLang="ko-KR" b="1" dirty="0">
                <a:latin typeface="+mn-ea"/>
                <a:ea typeface="+mn-ea"/>
              </a:rPr>
              <a:t>1, 2, 3, 4, … </a:t>
            </a:r>
            <a:r>
              <a:rPr lang="ko-KR" altLang="en-US" b="1" dirty="0">
                <a:latin typeface="+mn-ea"/>
                <a:ea typeface="+mn-ea"/>
              </a:rPr>
              <a:t>와 같은 </a:t>
            </a:r>
            <a:r>
              <a:rPr lang="ko-KR" altLang="en-US" b="1" dirty="0" smtClean="0">
                <a:latin typeface="+mn-ea"/>
                <a:ea typeface="+mn-ea"/>
              </a:rPr>
              <a:t>숫자를 기호를 </a:t>
            </a:r>
            <a:r>
              <a:rPr lang="ko-KR" altLang="en-US" b="1" dirty="0">
                <a:latin typeface="+mn-ea"/>
                <a:ea typeface="+mn-ea"/>
              </a:rPr>
              <a:t>써서 표현함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72788" y="139032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구조체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공용체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열거체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1748759"/>
            <a:ext cx="4680520" cy="301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4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err="1" smtClean="0">
                <a:latin typeface="+mn-ea"/>
              </a:rPr>
              <a:t>열거체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670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요일을 </a:t>
            </a:r>
            <a:r>
              <a:rPr lang="ko-KR" altLang="en-US" b="1" dirty="0" err="1">
                <a:latin typeface="+mn-ea"/>
                <a:ea typeface="+mn-ea"/>
              </a:rPr>
              <a:t>열거형으로</a:t>
            </a:r>
            <a:r>
              <a:rPr lang="ko-KR" altLang="en-US" b="1" dirty="0">
                <a:latin typeface="+mn-ea"/>
                <a:ea typeface="+mn-ea"/>
              </a:rPr>
              <a:t> 표현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latin typeface="+mn-ea"/>
                <a:ea typeface="+mn-ea"/>
              </a:rPr>
              <a:t>0</a:t>
            </a:r>
            <a:r>
              <a:rPr lang="ko-KR" altLang="en-US" b="1" dirty="0">
                <a:latin typeface="+mn-ea"/>
                <a:ea typeface="+mn-ea"/>
              </a:rPr>
              <a:t>은 </a:t>
            </a:r>
            <a:r>
              <a:rPr lang="en-US" altLang="ko-KR" b="1" dirty="0">
                <a:latin typeface="+mn-ea"/>
                <a:ea typeface="+mn-ea"/>
              </a:rPr>
              <a:t>sun, 1</a:t>
            </a:r>
            <a:r>
              <a:rPr lang="ko-KR" altLang="en-US" b="1" dirty="0">
                <a:latin typeface="+mn-ea"/>
                <a:ea typeface="+mn-ea"/>
              </a:rPr>
              <a:t>은 </a:t>
            </a:r>
            <a:r>
              <a:rPr lang="en-US" altLang="ko-KR" b="1" dirty="0">
                <a:latin typeface="+mn-ea"/>
                <a:ea typeface="+mn-ea"/>
              </a:rPr>
              <a:t>mon, 2</a:t>
            </a:r>
            <a:r>
              <a:rPr lang="ko-KR" altLang="en-US" b="1" dirty="0">
                <a:latin typeface="+mn-ea"/>
                <a:ea typeface="+mn-ea"/>
              </a:rPr>
              <a:t>는 </a:t>
            </a:r>
            <a:r>
              <a:rPr lang="en-US" altLang="ko-KR" b="1" dirty="0" err="1">
                <a:latin typeface="+mn-ea"/>
                <a:ea typeface="+mn-ea"/>
              </a:rPr>
              <a:t>tue</a:t>
            </a:r>
            <a:r>
              <a:rPr lang="en-US" altLang="ko-KR" b="1" dirty="0">
                <a:latin typeface="+mn-ea"/>
                <a:ea typeface="+mn-ea"/>
              </a:rPr>
              <a:t>, … </a:t>
            </a:r>
            <a:r>
              <a:rPr lang="ko-KR" altLang="en-US" b="1" dirty="0" smtClean="0">
                <a:latin typeface="+mn-ea"/>
                <a:ea typeface="+mn-ea"/>
              </a:rPr>
              <a:t>등과 </a:t>
            </a:r>
            <a:r>
              <a:rPr lang="ko-KR" altLang="en-US" b="1" dirty="0">
                <a:latin typeface="+mn-ea"/>
                <a:ea typeface="+mn-ea"/>
              </a:rPr>
              <a:t>같이 의미가 좀더 </a:t>
            </a:r>
            <a:r>
              <a:rPr lang="ko-KR" altLang="en-US" b="1" dirty="0" err="1">
                <a:latin typeface="+mn-ea"/>
                <a:ea typeface="+mn-ea"/>
              </a:rPr>
              <a:t>명확해짐</a:t>
            </a:r>
            <a:endParaRPr lang="ko-KR" altLang="en-US" b="1" dirty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나열한 데이터의 값은 </a:t>
            </a:r>
            <a:r>
              <a:rPr lang="en-US" altLang="ko-KR" b="1" dirty="0">
                <a:latin typeface="+mn-ea"/>
                <a:ea typeface="+mn-ea"/>
              </a:rPr>
              <a:t>0</a:t>
            </a:r>
            <a:r>
              <a:rPr lang="ko-KR" altLang="en-US" b="1" dirty="0">
                <a:latin typeface="+mn-ea"/>
                <a:ea typeface="+mn-ea"/>
              </a:rPr>
              <a:t>에서부터 </a:t>
            </a:r>
            <a:r>
              <a:rPr lang="en-US" altLang="ko-KR" b="1" dirty="0" smtClean="0">
                <a:latin typeface="+mn-ea"/>
                <a:ea typeface="+mn-ea"/>
              </a:rPr>
              <a:t>1</a:t>
            </a:r>
            <a:r>
              <a:rPr lang="ko-KR" altLang="en-US" b="1" dirty="0">
                <a:latin typeface="+mn-ea"/>
                <a:ea typeface="+mn-ea"/>
              </a:rPr>
              <a:t>씩 차례대로 증가함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72788" y="139032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구조체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공용체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열거체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2223117"/>
            <a:ext cx="43338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구조체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구조체 만들기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2788" y="139032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구조체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공용체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열거체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0"/>
            <a:ext cx="7222184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err="1" smtClean="0">
                <a:latin typeface="+mn-ea"/>
              </a:rPr>
              <a:t>열거체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요일을 </a:t>
            </a:r>
            <a:r>
              <a:rPr lang="ko-KR" altLang="en-US" b="1" dirty="0" err="1">
                <a:latin typeface="+mn-ea"/>
                <a:ea typeface="+mn-ea"/>
              </a:rPr>
              <a:t>열거형으로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표현한 프로그램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2788" y="139032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구조체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공용체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열거체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7992368" cy="36135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21833" y="2132856"/>
            <a:ext cx="2412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0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부터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6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까지의 </a:t>
            </a:r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열거형임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3681" y="2708920"/>
            <a:ext cx="2574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열거형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변수 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ww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를 선언함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67169" y="2996952"/>
            <a:ext cx="2369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변수 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ww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에 값을 대입함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7697" y="3378478"/>
            <a:ext cx="524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ww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가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sun(0)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인지 아닌지의 여부에 따라 문장을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095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err="1" smtClean="0">
                <a:latin typeface="+mn-ea"/>
              </a:rPr>
              <a:t>열거체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2788" y="139032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구조체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공용체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열거체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0"/>
            <a:ext cx="7992368" cy="207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err="1" smtClean="0">
                <a:latin typeface="+mn-ea"/>
              </a:rPr>
              <a:t>열거체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2788" y="139032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구조체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공용체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열거체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83454"/>
            <a:ext cx="72580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8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err="1" smtClean="0">
                <a:latin typeface="+mn-ea"/>
              </a:rPr>
              <a:t>열거체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825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latin typeface="+mn-ea"/>
                <a:ea typeface="+mn-ea"/>
              </a:rPr>
              <a:t>Quiz </a:t>
            </a:r>
            <a:r>
              <a:rPr lang="en-US" altLang="ko-KR" b="1" dirty="0" smtClean="0">
                <a:latin typeface="+mn-ea"/>
                <a:ea typeface="+mn-ea"/>
              </a:rPr>
              <a:t>13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en-US" altLang="ko-KR" b="1" dirty="0" smtClean="0">
                <a:latin typeface="+mn-ea"/>
                <a:ea typeface="+mn-ea"/>
              </a:rPr>
              <a:t>13-9.c</a:t>
            </a: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구조체 포인터와 메모리 할당 </a:t>
            </a:r>
            <a:r>
              <a:rPr lang="ko-KR" altLang="en-US" b="1" dirty="0" smtClean="0">
                <a:latin typeface="+mn-ea"/>
                <a:ea typeface="+mn-ea"/>
              </a:rPr>
              <a:t>함수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en-US" altLang="ko-KR" b="1" dirty="0" err="1" smtClean="0">
                <a:latin typeface="+mn-ea"/>
                <a:ea typeface="+mn-ea"/>
              </a:rPr>
              <a:t>malloc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r>
              <a:rPr lang="ko-KR" altLang="en-US" b="1" dirty="0" smtClean="0">
                <a:latin typeface="+mn-ea"/>
                <a:ea typeface="+mn-ea"/>
              </a:rPr>
              <a:t>를 </a:t>
            </a:r>
            <a:r>
              <a:rPr lang="ko-KR" altLang="en-US" b="1" dirty="0" smtClean="0">
                <a:latin typeface="+mn-ea"/>
                <a:ea typeface="+mn-ea"/>
              </a:rPr>
              <a:t>이용하여 학생의 이름과 나이를 입력 받아 </a:t>
            </a:r>
            <a:r>
              <a:rPr lang="ko-KR" altLang="en-US" b="1" dirty="0" smtClean="0">
                <a:latin typeface="+mn-ea"/>
                <a:ea typeface="+mn-ea"/>
              </a:rPr>
              <a:t>출력하는 </a:t>
            </a:r>
            <a:r>
              <a:rPr lang="ko-KR" altLang="en-US" b="1" dirty="0">
                <a:latin typeface="+mn-ea"/>
                <a:ea typeface="+mn-ea"/>
              </a:rPr>
              <a:t>프로그램을 작성하시오</a:t>
            </a:r>
            <a:r>
              <a:rPr lang="en-US" altLang="ko-KR" b="1" dirty="0">
                <a:latin typeface="+mn-ea"/>
                <a:ea typeface="+mn-ea"/>
              </a:rPr>
              <a:t>.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실행 결과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72788" y="139032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구조체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공용체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열거체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564904"/>
            <a:ext cx="7992368" cy="412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196752"/>
            <a:ext cx="5616624" cy="3858183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구조체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7195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구조체로 표현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➊에서는 비빔밥 재료를 준비해서 이 재료들로 비빔밥 세 그릇을 만드는 </a:t>
            </a:r>
            <a:r>
              <a:rPr lang="ko-KR" altLang="en-US" b="1" dirty="0" smtClean="0">
                <a:latin typeface="+mn-ea"/>
                <a:ea typeface="+mn-ea"/>
              </a:rPr>
              <a:t>것을        </a:t>
            </a:r>
            <a:r>
              <a:rPr lang="ko-KR" altLang="en-US" b="1" dirty="0">
                <a:latin typeface="+mn-ea"/>
                <a:ea typeface="+mn-ea"/>
              </a:rPr>
              <a:t>보여줌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➋</a:t>
            </a:r>
            <a:r>
              <a:rPr lang="ko-KR" altLang="en-US" b="1" dirty="0">
                <a:latin typeface="+mn-ea"/>
                <a:ea typeface="+mn-ea"/>
              </a:rPr>
              <a:t>에서도 </a:t>
            </a:r>
            <a:r>
              <a:rPr lang="en-US" altLang="ko-KR" b="1" dirty="0" err="1">
                <a:latin typeface="+mn-ea"/>
                <a:ea typeface="+mn-ea"/>
              </a:rPr>
              <a:t>bibim</a:t>
            </a:r>
            <a:r>
              <a:rPr lang="ko-KR" altLang="en-US" b="1" dirty="0">
                <a:latin typeface="+mn-ea"/>
                <a:ea typeface="+mn-ea"/>
              </a:rPr>
              <a:t>이라는 </a:t>
            </a:r>
            <a:r>
              <a:rPr lang="ko-KR" altLang="en-US" b="1" dirty="0" err="1">
                <a:latin typeface="+mn-ea"/>
                <a:ea typeface="+mn-ea"/>
              </a:rPr>
              <a:t>구조체형을</a:t>
            </a:r>
            <a:r>
              <a:rPr lang="ko-KR" altLang="en-US" b="1" dirty="0">
                <a:latin typeface="+mn-ea"/>
                <a:ea typeface="+mn-ea"/>
              </a:rPr>
              <a:t> 선언한 후 구조체 변수 세 개를 </a:t>
            </a:r>
            <a:r>
              <a:rPr lang="ko-KR" altLang="en-US" b="1" dirty="0" smtClean="0">
                <a:latin typeface="+mn-ea"/>
                <a:ea typeface="+mn-ea"/>
              </a:rPr>
              <a:t>생성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2788" y="139032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구조체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공용체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열거체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277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구조체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494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구조체의 문법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멤버 변수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구조체 안에서 정의된 변수를 뜻하며 일반적인 변수 선언과 동일한 방법으로 선언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72788" y="139032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구조체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공용체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열거체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7" y="2105457"/>
            <a:ext cx="4608512" cy="260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0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구조체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구조체 사용 프로그램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2788" y="139032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구조체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공용체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열거체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1"/>
            <a:ext cx="7848872" cy="55659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29188" y="2492896"/>
            <a:ext cx="4717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구조체형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bibim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을 선언함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.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아직 저장 공간이 없음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69705" y="4026550"/>
            <a:ext cx="4406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구조체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b1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을 선언함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.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실제 저장 공간을 확보함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5257" y="4458598"/>
            <a:ext cx="3828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FFC000"/>
                </a:solidFill>
                <a:latin typeface="+mn-ea"/>
                <a:ea typeface="+mn-ea"/>
              </a:rPr>
              <a:t>구조체 변수의 멤버 변수에 값을 대입함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81873" y="5554291"/>
            <a:ext cx="3550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구조체 변수의 멤버 </a:t>
            </a:r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변수값을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55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구조체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2788" y="139032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구조체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공용체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열거체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0"/>
            <a:ext cx="8064896" cy="281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3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구조체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2788" y="139032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구조체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공용체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열거체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88" y="764704"/>
            <a:ext cx="7977025" cy="597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8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690470"/>
            <a:ext cx="6768752" cy="5132350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구조체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8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구조체의 기본 활용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구조체를 사용하지 않은 프로그램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2788" y="139032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XIII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구조체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공용체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err="1" smtClean="0">
                <a:latin typeface="+mn-ea"/>
                <a:ea typeface="+mn-ea"/>
              </a:rPr>
              <a:t>열거체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77617" y="2593904"/>
            <a:ext cx="5511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학생 이름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국어 점수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영어 점수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평균 점수 변수를 선언함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6138" y="3738518"/>
            <a:ext cx="4556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학생 이름을 입력함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.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최대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9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자를 입력할 수 있음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23228" y="4293096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국어 점수를 입력함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673" y="4869160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C000"/>
                </a:solidFill>
                <a:latin typeface="+mn-ea"/>
                <a:ea typeface="+mn-ea"/>
              </a:rPr>
              <a:t>영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어 점수를 입력함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31542" y="5229200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평균 점수를 계산함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849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13834</TotalTime>
  <Words>959</Words>
  <Application>Microsoft Office PowerPoint</Application>
  <PresentationFormat>사용자 지정</PresentationFormat>
  <Paragraphs>227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1030</cp:revision>
  <cp:lastPrinted>2013-10-01T01:40:38Z</cp:lastPrinted>
  <dcterms:created xsi:type="dcterms:W3CDTF">2010-01-22T01:09:25Z</dcterms:created>
  <dcterms:modified xsi:type="dcterms:W3CDTF">2023-05-31T01:02:30Z</dcterms:modified>
</cp:coreProperties>
</file>