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6" r:id="rId14"/>
    <p:sldId id="276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7" r:id="rId38"/>
    <p:sldId id="289" r:id="rId39"/>
    <p:sldId id="288" r:id="rId40"/>
    <p:sldId id="290" r:id="rId41"/>
    <p:sldId id="292" r:id="rId42"/>
    <p:sldId id="291" r:id="rId43"/>
    <p:sldId id="293" r:id="rId44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5431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32"/>
      </p:cViewPr>
      <p:guideLst>
        <p:guide orient="horz" pos="2160"/>
        <p:guide pos="3118"/>
        <p:guide pos="5431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gnuwin32.sourceforge.net/packages/make.htm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</a:t>
            </a:r>
            <a:r>
              <a:rPr lang="en-US" altLang="ko-KR" sz="2400" dirty="0" err="1" smtClean="0">
                <a:solidFill>
                  <a:schemeClr val="tx2"/>
                </a:solidFill>
                <a:latin typeface="+mn-ea"/>
              </a:rPr>
              <a:t>XⅣ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고급 프로그램을 만들기 위한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C -</a:t>
            </a:r>
            <a:endParaRPr lang="en-US" altLang="ko-KR" sz="2400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40845"/>
            <a:ext cx="7992368" cy="19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하나의 파일을 여러 개의 파일로 분리하기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5760640" cy="50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66912"/>
            <a:ext cx="7992368" cy="1350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2794955"/>
            <a:ext cx="7992368" cy="221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65176"/>
            <a:ext cx="7992368" cy="22044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3453689"/>
            <a:ext cx="7992367" cy="19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2" y="1210341"/>
            <a:ext cx="7992368" cy="277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82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Window</a:t>
            </a:r>
            <a:r>
              <a:rPr lang="ko-KR" altLang="en-US" b="1" dirty="0" smtClean="0">
                <a:latin typeface="+mn-ea"/>
                <a:ea typeface="+mn-ea"/>
              </a:rPr>
              <a:t>용 </a:t>
            </a:r>
            <a:r>
              <a:rPr lang="en-US" altLang="ko-KR" b="1" dirty="0" err="1" smtClean="0">
                <a:latin typeface="+mn-ea"/>
                <a:ea typeface="+mn-ea"/>
              </a:rPr>
              <a:t>Makefile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설치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b="1" dirty="0" smtClean="0">
                <a:latin typeface="+mn-ea"/>
                <a:ea typeface="+mn-ea"/>
                <a:hlinkClick r:id="rId2"/>
              </a:rPr>
              <a:t>gnuwin32.sourceforge.net/packages/make.htm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접속하여 </a:t>
            </a:r>
            <a:r>
              <a:rPr lang="en-US" altLang="ko-KR" b="1" dirty="0" smtClean="0">
                <a:latin typeface="+mn-ea"/>
                <a:ea typeface="+mn-ea"/>
              </a:rPr>
              <a:t>Complete package except sources</a:t>
            </a:r>
            <a:r>
              <a:rPr lang="ko-KR" altLang="en-US" b="1" dirty="0" smtClean="0">
                <a:latin typeface="+mn-ea"/>
                <a:ea typeface="+mn-ea"/>
              </a:rPr>
              <a:t>를 다운로드함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2173974"/>
            <a:ext cx="7920880" cy="46692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63929" y="3522608"/>
            <a:ext cx="360040" cy="22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55124"/>
            <a:ext cx="4752975" cy="368617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Next </a:t>
            </a:r>
            <a:r>
              <a:rPr lang="ko-KR" altLang="en-US" b="1" dirty="0" smtClean="0">
                <a:latin typeface="+mn-ea"/>
                <a:ea typeface="+mn-ea"/>
              </a:rPr>
              <a:t>아이콘을 클릭함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25689" y="458112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3988"/>
            <a:ext cx="4752975" cy="368617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‘I accept the agreement’ </a:t>
            </a:r>
            <a:r>
              <a:rPr lang="ko-KR" altLang="en-US" b="1" dirty="0" smtClean="0">
                <a:latin typeface="+mn-ea"/>
                <a:ea typeface="+mn-ea"/>
              </a:rPr>
              <a:t>선택 후 </a:t>
            </a:r>
            <a:r>
              <a:rPr lang="en-US" altLang="ko-KR" b="1" dirty="0">
                <a:latin typeface="+mn-ea"/>
                <a:ea typeface="+mn-ea"/>
              </a:rPr>
              <a:t>N</a:t>
            </a:r>
            <a:r>
              <a:rPr lang="en-US" altLang="ko-KR" b="1" dirty="0" smtClean="0">
                <a:latin typeface="+mn-ea"/>
                <a:ea typeface="+mn-ea"/>
              </a:rPr>
              <a:t>ext </a:t>
            </a:r>
            <a:r>
              <a:rPr lang="ko-KR" altLang="en-US" b="1" dirty="0" smtClean="0">
                <a:latin typeface="+mn-ea"/>
                <a:ea typeface="+mn-ea"/>
              </a:rPr>
              <a:t>아이콘을 클릭함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25689" y="458112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0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12776"/>
            <a:ext cx="4752975" cy="368617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폴더를 </a:t>
            </a:r>
            <a:r>
              <a:rPr lang="en-US" altLang="ko-KR" b="1" dirty="0" smtClean="0">
                <a:latin typeface="+mn-ea"/>
                <a:ea typeface="+mn-ea"/>
              </a:rPr>
              <a:t>C:\GnuWin32</a:t>
            </a:r>
            <a:r>
              <a:rPr lang="ko-KR" altLang="en-US" b="1" dirty="0" smtClean="0">
                <a:latin typeface="+mn-ea"/>
                <a:ea typeface="+mn-ea"/>
              </a:rPr>
              <a:t>로 변경 후 </a:t>
            </a:r>
            <a:r>
              <a:rPr lang="en-US" altLang="ko-KR" b="1" dirty="0" smtClean="0">
                <a:latin typeface="+mn-ea"/>
                <a:ea typeface="+mn-ea"/>
              </a:rPr>
              <a:t>Next </a:t>
            </a:r>
            <a:r>
              <a:rPr lang="ko-KR" altLang="en-US" b="1" dirty="0" smtClean="0">
                <a:latin typeface="+mn-ea"/>
                <a:ea typeface="+mn-ea"/>
              </a:rPr>
              <a:t>아이콘을 클릭함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25689" y="473234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9385" y="2927426"/>
            <a:ext cx="32403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87184"/>
            <a:ext cx="4752975" cy="368617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Next </a:t>
            </a:r>
            <a:r>
              <a:rPr lang="ko-KR" altLang="en-US" b="1" dirty="0" smtClean="0">
                <a:latin typeface="+mn-ea"/>
                <a:ea typeface="+mn-ea"/>
              </a:rPr>
              <a:t>아이콘을 클릭함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25689" y="4631536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m</a:t>
            </a:r>
            <a:r>
              <a:rPr lang="en-US" altLang="ko-KR" sz="2400" dirty="0" smtClean="0">
                <a:latin typeface="+mn-ea"/>
              </a:rPr>
              <a:t>ain() </a:t>
            </a:r>
            <a:r>
              <a:rPr lang="ko-KR" altLang="en-US" sz="2400" dirty="0" smtClean="0">
                <a:latin typeface="+mn-ea"/>
              </a:rPr>
              <a:t>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main( ) </a:t>
            </a:r>
            <a:r>
              <a:rPr lang="ko-KR" altLang="en-US" b="1" dirty="0">
                <a:latin typeface="+mn-ea"/>
                <a:ea typeface="+mn-ea"/>
              </a:rPr>
              <a:t>함수의 매개변수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매개변수를 받아서 </a:t>
            </a:r>
            <a:r>
              <a:rPr lang="en-US" altLang="ko-KR" b="1" dirty="0">
                <a:latin typeface="+mn-ea"/>
                <a:ea typeface="+mn-ea"/>
              </a:rPr>
              <a:t>main( ) </a:t>
            </a:r>
            <a:r>
              <a:rPr lang="ko-KR" altLang="en-US" b="1" dirty="0">
                <a:latin typeface="+mn-ea"/>
                <a:ea typeface="+mn-ea"/>
              </a:rPr>
              <a:t>함수를 만들고 빌드한 후 실행하는 형식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72816"/>
            <a:ext cx="7992368" cy="8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3880"/>
            <a:ext cx="4752975" cy="368617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Next </a:t>
            </a:r>
            <a:r>
              <a:rPr lang="ko-KR" altLang="en-US" b="1" dirty="0" smtClean="0">
                <a:latin typeface="+mn-ea"/>
                <a:ea typeface="+mn-ea"/>
              </a:rPr>
              <a:t>아이콘을 클릭함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25689" y="4602736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3880"/>
            <a:ext cx="4752975" cy="368617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Next </a:t>
            </a:r>
            <a:r>
              <a:rPr lang="ko-KR" altLang="en-US" b="1" dirty="0" smtClean="0">
                <a:latin typeface="+mn-ea"/>
                <a:ea typeface="+mn-ea"/>
              </a:rPr>
              <a:t>아이콘을 클릭함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25689" y="4602736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72816"/>
            <a:ext cx="4752975" cy="368617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Install </a:t>
            </a:r>
            <a:r>
              <a:rPr lang="ko-KR" altLang="en-US" b="1" dirty="0" smtClean="0">
                <a:latin typeface="+mn-ea"/>
                <a:ea typeface="+mn-ea"/>
              </a:rPr>
              <a:t>아이콘을 클릭함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25689" y="4602736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5600"/>
            <a:ext cx="4752975" cy="368617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Finish </a:t>
            </a:r>
            <a:r>
              <a:rPr lang="ko-KR" altLang="en-US" b="1" dirty="0" smtClean="0">
                <a:latin typeface="+mn-ea"/>
                <a:ea typeface="+mn-ea"/>
              </a:rPr>
              <a:t>아이콘을 클릭함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25689" y="4602736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6" y="1518118"/>
            <a:ext cx="4062257" cy="384534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환경 변수의 시스템 변수 </a:t>
            </a:r>
            <a:r>
              <a:rPr lang="en-US" altLang="ko-KR" b="1" dirty="0" smtClean="0">
                <a:latin typeface="+mn-ea"/>
                <a:ea typeface="+mn-ea"/>
              </a:rPr>
              <a:t>Path</a:t>
            </a:r>
            <a:r>
              <a:rPr lang="ko-KR" altLang="en-US" b="1" dirty="0" smtClean="0">
                <a:latin typeface="+mn-ea"/>
                <a:ea typeface="+mn-ea"/>
              </a:rPr>
              <a:t>에 </a:t>
            </a:r>
            <a:r>
              <a:rPr lang="en-US" altLang="ko-KR" b="1" dirty="0" smtClean="0">
                <a:latin typeface="+mn-ea"/>
                <a:ea typeface="+mn-ea"/>
              </a:rPr>
              <a:t>C:\GnuWin32\bin</a:t>
            </a:r>
            <a:r>
              <a:rPr lang="ko-KR" altLang="en-US" b="1" dirty="0" smtClean="0">
                <a:latin typeface="+mn-ea"/>
                <a:ea typeface="+mn-ea"/>
              </a:rPr>
              <a:t>을 추가함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41" y="1518117"/>
            <a:ext cx="4032448" cy="38335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3361" y="3573016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47306" y="4653136"/>
            <a:ext cx="114267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1" y="1340768"/>
            <a:ext cx="6483554" cy="427638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설치가 제대로 되었는지 확인함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84786" y="2132856"/>
            <a:ext cx="9088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Makefile</a:t>
            </a:r>
            <a:r>
              <a:rPr lang="ko-KR" altLang="en-US" b="1" dirty="0" smtClean="0">
                <a:latin typeface="+mn-ea"/>
                <a:ea typeface="+mn-ea"/>
              </a:rPr>
              <a:t>을 작성함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8" y="1504482"/>
            <a:ext cx="7992368" cy="30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09465"/>
            <a:ext cx="7992368" cy="32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80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전처리문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ko-KR" altLang="en-US" b="1" dirty="0" smtClean="0">
                <a:latin typeface="+mn-ea"/>
                <a:ea typeface="+mn-ea"/>
              </a:rPr>
              <a:t>실제 </a:t>
            </a:r>
            <a:r>
              <a:rPr lang="ko-KR" altLang="en-US" b="1" dirty="0">
                <a:latin typeface="+mn-ea"/>
                <a:ea typeface="+mn-ea"/>
              </a:rPr>
              <a:t>컴파일 전에 미리 처리되는 문장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기존의 방대한 소스를 건드리지 않은 상태에서 부분적인 컴파일 수행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소스의 시작부분에 위치하며</a:t>
            </a:r>
            <a:r>
              <a:rPr lang="en-US" altLang="ko-KR" b="1" dirty="0">
                <a:latin typeface="+mn-ea"/>
                <a:ea typeface="+mn-ea"/>
              </a:rPr>
              <a:t>, #</a:t>
            </a:r>
            <a:r>
              <a:rPr lang="ko-KR" altLang="en-US" b="1" dirty="0">
                <a:latin typeface="+mn-ea"/>
                <a:ea typeface="+mn-ea"/>
              </a:rPr>
              <a:t>으로 시작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#include, #define, #</a:t>
            </a:r>
            <a:r>
              <a:rPr lang="en-US" altLang="ko-KR" b="1" dirty="0" err="1">
                <a:latin typeface="+mn-ea"/>
                <a:ea typeface="+mn-ea"/>
              </a:rPr>
              <a:t>ifdef</a:t>
            </a:r>
            <a:r>
              <a:rPr lang="en-US" altLang="ko-KR" b="1" dirty="0">
                <a:latin typeface="+mn-ea"/>
                <a:ea typeface="+mn-ea"/>
              </a:rPr>
              <a:t>, #</a:t>
            </a:r>
            <a:r>
              <a:rPr lang="en-US" altLang="ko-KR" b="1" dirty="0" err="1">
                <a:latin typeface="+mn-ea"/>
                <a:ea typeface="+mn-ea"/>
              </a:rPr>
              <a:t>undef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등</a:t>
            </a: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#define </a:t>
            </a:r>
            <a:r>
              <a:rPr lang="ko-KR" altLang="en-US" b="1" dirty="0">
                <a:latin typeface="+mn-ea"/>
                <a:ea typeface="+mn-ea"/>
              </a:rPr>
              <a:t>문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소스 코드에 사용할 숫자나 문자열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함수의 이름이 너무 길거나 복잡할 때 한 눈에 파악하도록 쉬운 기호로 </a:t>
            </a:r>
            <a:r>
              <a:rPr lang="ko-KR" altLang="en-US" b="1" dirty="0" smtClean="0">
                <a:latin typeface="+mn-ea"/>
                <a:ea typeface="+mn-ea"/>
              </a:rPr>
              <a:t>표현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원주율 </a:t>
            </a:r>
            <a:r>
              <a:rPr lang="ko-KR" altLang="en-US" b="1" dirty="0">
                <a:latin typeface="+mn-ea"/>
                <a:ea typeface="+mn-ea"/>
              </a:rPr>
              <a:t>표시 </a:t>
            </a:r>
            <a:r>
              <a:rPr lang="en-US" altLang="ko-KR" b="1" dirty="0">
                <a:latin typeface="+mn-ea"/>
                <a:ea typeface="+mn-ea"/>
              </a:rPr>
              <a:t>- 3.1415926535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933056"/>
            <a:ext cx="592523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4" y="4941168"/>
            <a:ext cx="6807573" cy="191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4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#define</a:t>
            </a:r>
            <a:r>
              <a:rPr lang="ko-KR" altLang="en-US" b="1" dirty="0" smtClean="0">
                <a:latin typeface="+mn-ea"/>
                <a:ea typeface="+mn-ea"/>
              </a:rPr>
              <a:t>문 사용 프로그램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6825"/>
            <a:ext cx="7992368" cy="34459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69705" y="1794302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상수를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PI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로 정의함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1913" y="2010326"/>
            <a:ext cx="2340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문자열을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STR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로 정의함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384" y="2586390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END_MSG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로 정의함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7343" y="3480281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정의한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PI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사용함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93641" y="3574881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정의한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STR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사용함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93641" y="3954542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정의한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END_MSG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사용함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0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m</a:t>
            </a:r>
            <a:r>
              <a:rPr lang="en-US" altLang="ko-KR" sz="2400" dirty="0" smtClean="0">
                <a:latin typeface="+mn-ea"/>
              </a:rPr>
              <a:t>ain() </a:t>
            </a:r>
            <a:r>
              <a:rPr lang="ko-KR" altLang="en-US" sz="2400" dirty="0" smtClean="0">
                <a:latin typeface="+mn-ea"/>
              </a:rPr>
              <a:t>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main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 smtClean="0">
                <a:latin typeface="+mn-ea"/>
                <a:ea typeface="+mn-ea"/>
              </a:rPr>
              <a:t>함수에서의 매개변수 사용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59416"/>
            <a:ext cx="7992368" cy="29271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6363" y="1866310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매개 변수를 지정함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9814" y="2802414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매개 변수의 개수를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7577" y="3828162"/>
            <a:ext cx="5747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매개 변수의 개수만큼 반복하여 매개변수의 내용을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49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1289360"/>
            <a:ext cx="8136904" cy="43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4" y="2146012"/>
            <a:ext cx="7560841" cy="108884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80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latin typeface="+mn-ea"/>
                <a:ea typeface="+mn-ea"/>
              </a:rPr>
              <a:t>예약어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특별한 기능을 수행하도록 프로그래밍 언어에서 미리 정의한 것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변수나 함수 이름에 사용할 수 없음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latin typeface="+mn-ea"/>
                <a:ea typeface="+mn-ea"/>
              </a:rPr>
              <a:t>const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예약어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#define</a:t>
            </a:r>
            <a:r>
              <a:rPr lang="ko-KR" altLang="en-US" b="1" dirty="0">
                <a:latin typeface="+mn-ea"/>
                <a:ea typeface="+mn-ea"/>
              </a:rPr>
              <a:t>과 비슷한 기능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const</a:t>
            </a:r>
            <a:r>
              <a:rPr lang="ko-KR" altLang="en-US" b="1" dirty="0">
                <a:latin typeface="+mn-ea"/>
                <a:ea typeface="+mn-ea"/>
              </a:rPr>
              <a:t>로 변수를 선언하면 </a:t>
            </a:r>
            <a:r>
              <a:rPr lang="ko-KR" altLang="en-US" b="1" dirty="0" err="1">
                <a:latin typeface="+mn-ea"/>
                <a:ea typeface="+mn-ea"/>
              </a:rPr>
              <a:t>해당변수는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변수로서의</a:t>
            </a:r>
            <a:r>
              <a:rPr lang="ko-KR" altLang="en-US" b="1" dirty="0">
                <a:latin typeface="+mn-ea"/>
                <a:ea typeface="+mn-ea"/>
              </a:rPr>
              <a:t> 역할을 하는 것이 아니라 </a:t>
            </a:r>
            <a:r>
              <a:rPr lang="ko-KR" altLang="en-US" b="1" dirty="0" smtClean="0">
                <a:latin typeface="+mn-ea"/>
                <a:ea typeface="+mn-ea"/>
              </a:rPr>
              <a:t>상수      </a:t>
            </a:r>
            <a:r>
              <a:rPr lang="ko-KR" altLang="en-US" b="1" dirty="0">
                <a:latin typeface="+mn-ea"/>
                <a:ea typeface="+mn-ea"/>
              </a:rPr>
              <a:t>역할을 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90" y="5420628"/>
            <a:ext cx="4480453" cy="67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7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04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const</a:t>
            </a:r>
            <a:r>
              <a:rPr lang="ko-KR" altLang="en-US" b="1" dirty="0">
                <a:latin typeface="+mn-ea"/>
                <a:ea typeface="+mn-ea"/>
              </a:rPr>
              <a:t>의 사용 </a:t>
            </a:r>
            <a:r>
              <a:rPr lang="ko-KR" altLang="en-US" b="1" dirty="0" smtClean="0">
                <a:latin typeface="+mn-ea"/>
                <a:ea typeface="+mn-ea"/>
              </a:rPr>
              <a:t>방법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const</a:t>
            </a:r>
            <a:r>
              <a:rPr lang="ko-KR" altLang="en-US" b="1" dirty="0">
                <a:latin typeface="+mn-ea"/>
                <a:ea typeface="+mn-ea"/>
              </a:rPr>
              <a:t>를 사용한 위의 예를 </a:t>
            </a:r>
            <a:r>
              <a:rPr lang="en-US" altLang="ko-KR" b="1" dirty="0">
                <a:latin typeface="+mn-ea"/>
                <a:ea typeface="+mn-ea"/>
              </a:rPr>
              <a:t>#define</a:t>
            </a:r>
            <a:r>
              <a:rPr lang="ko-KR" altLang="en-US" b="1" dirty="0">
                <a:latin typeface="+mn-ea"/>
                <a:ea typeface="+mn-ea"/>
              </a:rPr>
              <a:t>으로 </a:t>
            </a:r>
            <a:r>
              <a:rPr lang="ko-KR" altLang="en-US" b="1" dirty="0" smtClean="0">
                <a:latin typeface="+mn-ea"/>
                <a:ea typeface="+mn-ea"/>
              </a:rPr>
              <a:t>바꿈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static </a:t>
            </a:r>
            <a:r>
              <a:rPr lang="ko-KR" altLang="en-US" b="1" dirty="0" err="1">
                <a:latin typeface="+mn-ea"/>
                <a:ea typeface="+mn-ea"/>
              </a:rPr>
              <a:t>예약어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처음 설정된 값을 초기화하지 않고 계속 유지하게 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4" y="1215486"/>
            <a:ext cx="7992369" cy="17388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5" y="3528396"/>
            <a:ext cx="7413744" cy="1605140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4" y="6015449"/>
            <a:ext cx="4104457" cy="52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3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static </a:t>
            </a:r>
            <a:r>
              <a:rPr lang="ko-KR" altLang="en-US" b="1" dirty="0" err="1" smtClean="0">
                <a:latin typeface="+mn-ea"/>
                <a:ea typeface="+mn-ea"/>
              </a:rPr>
              <a:t>예약어</a:t>
            </a:r>
            <a:r>
              <a:rPr lang="ko-KR" altLang="en-US" b="1" dirty="0" smtClean="0">
                <a:latin typeface="+mn-ea"/>
                <a:ea typeface="+mn-ea"/>
              </a:rPr>
              <a:t> 사용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85279"/>
            <a:ext cx="7992368" cy="45015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1593" y="1988840"/>
            <a:ext cx="2791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함수의 프로토타입을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6788" y="3090446"/>
            <a:ext cx="2989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C000"/>
                </a:solidFill>
                <a:latin typeface="+mn-ea"/>
                <a:ea typeface="+mn-ea"/>
              </a:rPr>
              <a:t>m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yfunc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()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함수를 두 번 호출함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3761" y="4314582"/>
            <a:ext cx="4269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s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tatic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예약어로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변수를 선언하고 초기화함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8554" y="4869160"/>
            <a:ext cx="299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100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을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증가시킨 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11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50117"/>
            <a:ext cx="7992368" cy="22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494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extern </a:t>
            </a:r>
            <a:r>
              <a:rPr lang="ko-KR" altLang="en-US" b="1" dirty="0" err="1">
                <a:latin typeface="+mn-ea"/>
                <a:ea typeface="+mn-ea"/>
              </a:rPr>
              <a:t>예약어</a:t>
            </a: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다른 소스 파일에 선언된 전역 변수를 현재의 소스 파일에 가져와서 사용하고 싶을 때 사용함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109891"/>
            <a:ext cx="3828793" cy="6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1" y="2833900"/>
            <a:ext cx="8189308" cy="32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extern </a:t>
            </a:r>
            <a:r>
              <a:rPr lang="ko-KR" altLang="en-US" b="1" dirty="0" err="1" smtClean="0">
                <a:latin typeface="+mn-ea"/>
                <a:ea typeface="+mn-ea"/>
              </a:rPr>
              <a:t>예약어</a:t>
            </a:r>
            <a:r>
              <a:rPr lang="ko-KR" altLang="en-US" b="1" dirty="0" smtClean="0">
                <a:latin typeface="+mn-ea"/>
                <a:ea typeface="+mn-ea"/>
              </a:rPr>
              <a:t> 사용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59887"/>
            <a:ext cx="7992368" cy="32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9" y="764124"/>
            <a:ext cx="8003143" cy="266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4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m</a:t>
            </a:r>
            <a:r>
              <a:rPr lang="en-US" altLang="ko-KR" sz="2400" dirty="0" smtClean="0">
                <a:latin typeface="+mn-ea"/>
              </a:rPr>
              <a:t>ain() </a:t>
            </a:r>
            <a:r>
              <a:rPr lang="ko-KR" altLang="en-US" sz="2400" dirty="0" smtClean="0">
                <a:latin typeface="+mn-ea"/>
              </a:rPr>
              <a:t>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43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4704"/>
            <a:ext cx="7992368" cy="46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5"/>
            <a:ext cx="7992368" cy="27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71753"/>
            <a:ext cx="7992368" cy="31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err="1" smtClean="0">
                <a:latin typeface="+mn-ea"/>
              </a:rPr>
              <a:t>전처리문과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예약어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82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Quiz </a:t>
            </a:r>
            <a:r>
              <a:rPr lang="en-US" altLang="ko-KR" b="1" dirty="0" smtClean="0">
                <a:latin typeface="+mn-ea"/>
                <a:ea typeface="+mn-ea"/>
              </a:rPr>
              <a:t>14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smtClean="0">
                <a:latin typeface="+mn-ea"/>
                <a:ea typeface="+mn-ea"/>
              </a:rPr>
              <a:t>14-9.c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도스 명령어 중 </a:t>
            </a:r>
            <a:r>
              <a:rPr lang="en-US" altLang="ko-KR" b="1" dirty="0" smtClean="0">
                <a:latin typeface="+mn-ea"/>
                <a:ea typeface="+mn-ea"/>
              </a:rPr>
              <a:t>copy </a:t>
            </a:r>
            <a:r>
              <a:rPr lang="ko-KR" altLang="en-US" b="1" dirty="0" smtClean="0">
                <a:latin typeface="+mn-ea"/>
                <a:ea typeface="+mn-ea"/>
              </a:rPr>
              <a:t>명령어와 동일하게 텍스트 파일을 복사하는 프로그램을 </a:t>
            </a:r>
            <a:r>
              <a:rPr lang="ko-KR" altLang="en-US" b="1" dirty="0">
                <a:latin typeface="+mn-ea"/>
                <a:ea typeface="+mn-ea"/>
              </a:rPr>
              <a:t>작성하시오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708921"/>
            <a:ext cx="6480720" cy="41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2" y="783938"/>
            <a:ext cx="8008092" cy="566747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m</a:t>
            </a:r>
            <a:r>
              <a:rPr lang="en-US" altLang="ko-KR" sz="2400" dirty="0" smtClean="0">
                <a:latin typeface="+mn-ea"/>
              </a:rPr>
              <a:t>ain() </a:t>
            </a:r>
            <a:r>
              <a:rPr lang="ko-KR" altLang="en-US" sz="2400" dirty="0" smtClean="0">
                <a:latin typeface="+mn-ea"/>
              </a:rPr>
              <a:t>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6612" y="2348880"/>
            <a:ext cx="6301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매개 변수가 하나가 아니면 메시지를 출력한 후 프로그램을 종료함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1711" y="3450486"/>
            <a:ext cx="4588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첫 번째 매개변수로 넘어온 것을 읽기 모드로 염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4111" y="4221088"/>
            <a:ext cx="300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파일의 내용을 한 줄 읽어 들임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6732" y="4602614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파일의 끝이면 무한 루프를 종료함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5320" y="5178678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읽을 내용을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37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m</a:t>
            </a:r>
            <a:r>
              <a:rPr lang="en-US" altLang="ko-KR" sz="2400" dirty="0" smtClean="0">
                <a:latin typeface="+mn-ea"/>
              </a:rPr>
              <a:t>ain() </a:t>
            </a:r>
            <a:r>
              <a:rPr lang="ko-KR" altLang="en-US" sz="2400" dirty="0" smtClean="0">
                <a:latin typeface="+mn-ea"/>
              </a:rPr>
              <a:t>함수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40781"/>
            <a:ext cx="7272808" cy="56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1931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헤더 파일의 이해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*</a:t>
            </a:r>
            <a:r>
              <a:rPr lang="en-US" altLang="ko-KR" b="1" dirty="0">
                <a:latin typeface="+mn-ea"/>
                <a:ea typeface="+mn-ea"/>
              </a:rPr>
              <a:t>.h</a:t>
            </a:r>
            <a:r>
              <a:rPr lang="ko-KR" altLang="en-US" b="1" dirty="0">
                <a:latin typeface="+mn-ea"/>
                <a:ea typeface="+mn-ea"/>
              </a:rPr>
              <a:t>라는 </a:t>
            </a:r>
            <a:r>
              <a:rPr lang="ko-KR" altLang="en-US" b="1" dirty="0" err="1">
                <a:latin typeface="+mn-ea"/>
                <a:ea typeface="+mn-ea"/>
              </a:rPr>
              <a:t>확장자를</a:t>
            </a:r>
            <a:r>
              <a:rPr lang="ko-KR" altLang="en-US" b="1" dirty="0">
                <a:latin typeface="+mn-ea"/>
                <a:ea typeface="+mn-ea"/>
              </a:rPr>
              <a:t> 사용하는 파일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파일에는 함수의 </a:t>
            </a:r>
            <a:r>
              <a:rPr lang="ko-KR" altLang="en-US" b="1" dirty="0" smtClean="0">
                <a:latin typeface="+mn-ea"/>
                <a:ea typeface="+mn-ea"/>
              </a:rPr>
              <a:t>프로토타입이 </a:t>
            </a:r>
            <a:r>
              <a:rPr lang="ko-KR" altLang="en-US" b="1" dirty="0">
                <a:latin typeface="+mn-ea"/>
                <a:ea typeface="+mn-ea"/>
              </a:rPr>
              <a:t>선언되어 있으며 구조체 등의 데이터 구조가 </a:t>
            </a:r>
            <a:r>
              <a:rPr lang="ko-KR" altLang="en-US" b="1" dirty="0" smtClean="0">
                <a:latin typeface="+mn-ea"/>
                <a:ea typeface="+mn-ea"/>
              </a:rPr>
              <a:t>     정의되어 </a:t>
            </a:r>
            <a:r>
              <a:rPr lang="ko-KR" altLang="en-US" b="1" dirty="0">
                <a:latin typeface="+mn-ea"/>
                <a:ea typeface="+mn-ea"/>
              </a:rPr>
              <a:t>있음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printf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프로그램의 맨 첫 줄에 “</a:t>
            </a:r>
            <a:r>
              <a:rPr lang="en-US" altLang="ko-KR" b="1" dirty="0">
                <a:latin typeface="+mn-ea"/>
                <a:ea typeface="+mn-ea"/>
              </a:rPr>
              <a:t>#include &lt;</a:t>
            </a:r>
            <a:r>
              <a:rPr lang="en-US" altLang="ko-KR" b="1" dirty="0" err="1">
                <a:latin typeface="+mn-ea"/>
                <a:ea typeface="+mn-ea"/>
              </a:rPr>
              <a:t>stdio.h</a:t>
            </a:r>
            <a:r>
              <a:rPr lang="en-US" altLang="ko-KR" b="1" dirty="0">
                <a:latin typeface="+mn-ea"/>
                <a:ea typeface="+mn-ea"/>
              </a:rPr>
              <a:t>&gt;”</a:t>
            </a:r>
            <a:r>
              <a:rPr lang="ko-KR" altLang="en-US" b="1" dirty="0">
                <a:latin typeface="+mn-ea"/>
                <a:ea typeface="+mn-ea"/>
              </a:rPr>
              <a:t>를 썼기 때문에 </a:t>
            </a:r>
            <a:r>
              <a:rPr lang="en-US" altLang="ko-KR" b="1" dirty="0" err="1">
                <a:latin typeface="+mn-ea"/>
                <a:ea typeface="+mn-ea"/>
              </a:rPr>
              <a:t>printf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함수를 만든 적이 없지만 화면에 무언가를 출력해주는 역할을 </a:t>
            </a:r>
            <a:r>
              <a:rPr lang="ko-KR" altLang="en-US" b="1" dirty="0" smtClean="0">
                <a:latin typeface="+mn-ea"/>
                <a:ea typeface="+mn-ea"/>
              </a:rPr>
              <a:t>수행      해옴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429000"/>
            <a:ext cx="8064895" cy="29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344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헤더 파일과 관련된 함수의 </a:t>
            </a:r>
            <a:r>
              <a:rPr lang="ko-KR" altLang="en-US" b="1" dirty="0" smtClean="0">
                <a:latin typeface="+mn-ea"/>
                <a:ea typeface="+mn-ea"/>
              </a:rPr>
              <a:t>종류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사용자가 </a:t>
            </a:r>
            <a:r>
              <a:rPr lang="ko-KR" altLang="en-US" b="1" dirty="0">
                <a:latin typeface="+mn-ea"/>
                <a:ea typeface="+mn-ea"/>
              </a:rPr>
              <a:t>만드는 헤더 파일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사용자가 만든 헤더 파일의 이름이 ‘</a:t>
            </a:r>
            <a:r>
              <a:rPr lang="en-US" altLang="ko-KR" b="1" dirty="0" err="1">
                <a:latin typeface="+mn-ea"/>
                <a:ea typeface="+mn-ea"/>
              </a:rPr>
              <a:t>myheader.h</a:t>
            </a:r>
            <a:r>
              <a:rPr lang="en-US" altLang="ko-KR" b="1" dirty="0">
                <a:latin typeface="+mn-ea"/>
                <a:ea typeface="+mn-ea"/>
              </a:rPr>
              <a:t>’ </a:t>
            </a:r>
            <a:r>
              <a:rPr lang="ko-KR" altLang="en-US" b="1" dirty="0">
                <a:latin typeface="+mn-ea"/>
                <a:ea typeface="+mn-ea"/>
              </a:rPr>
              <a:t>일 </a:t>
            </a:r>
            <a:r>
              <a:rPr lang="ko-KR" altLang="en-US" b="1" dirty="0" smtClean="0">
                <a:latin typeface="+mn-ea"/>
                <a:ea typeface="+mn-ea"/>
              </a:rPr>
              <a:t>경우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1196752"/>
            <a:ext cx="8856984" cy="2731345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7" y="5045328"/>
            <a:ext cx="3960995" cy="61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헤더 파일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46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헤더 </a:t>
            </a:r>
            <a:r>
              <a:rPr lang="ko-KR" altLang="en-US" b="1" dirty="0" smtClean="0">
                <a:latin typeface="+mn-ea"/>
                <a:ea typeface="+mn-ea"/>
              </a:rPr>
              <a:t>파일의 내용에 다음 한 줄을 입력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사용자 정의 헤더 파일 사용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481" y="139032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n-ea"/>
                <a:ea typeface="+mn-ea"/>
              </a:rPr>
              <a:t>XⅣ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고급 프로그램을 만들기 위한 </a:t>
            </a:r>
            <a:r>
              <a:rPr lang="en-US" altLang="ko-KR" sz="1400" b="1" dirty="0" smtClean="0">
                <a:latin typeface="+mn-ea"/>
                <a:ea typeface="+mn-ea"/>
              </a:rPr>
              <a:t>C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6992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2668801"/>
            <a:ext cx="7992368" cy="36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14022</TotalTime>
  <Words>941</Words>
  <Application>Microsoft Office PowerPoint</Application>
  <PresentationFormat>사용자 지정</PresentationFormat>
  <Paragraphs>226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1054</cp:revision>
  <cp:lastPrinted>2013-10-01T01:40:38Z</cp:lastPrinted>
  <dcterms:created xsi:type="dcterms:W3CDTF">2010-01-22T01:09:25Z</dcterms:created>
  <dcterms:modified xsi:type="dcterms:W3CDTF">2023-05-31T03:50:21Z</dcterms:modified>
</cp:coreProperties>
</file>