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5" r:id="rId9"/>
    <p:sldId id="263" r:id="rId10"/>
    <p:sldId id="264" r:id="rId11"/>
    <p:sldId id="296" r:id="rId12"/>
    <p:sldId id="265" r:id="rId13"/>
    <p:sldId id="267" r:id="rId14"/>
    <p:sldId id="268" r:id="rId15"/>
    <p:sldId id="269" r:id="rId16"/>
    <p:sldId id="270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92" r:id="rId30"/>
    <p:sldId id="294" r:id="rId31"/>
    <p:sldId id="297" r:id="rId32"/>
    <p:sldId id="298" r:id="rId33"/>
    <p:sldId id="299" r:id="rId34"/>
    <p:sldId id="300" r:id="rId35"/>
    <p:sldId id="301" r:id="rId36"/>
    <p:sldId id="302" r:id="rId37"/>
    <p:sldId id="303" r:id="rId38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45" d="100"/>
          <a:sy n="145" d="100"/>
        </p:scale>
        <p:origin x="312" y="126"/>
      </p:cViewPr>
      <p:guideLst>
        <p:guide orient="horz" pos="2160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>
                <a:latin typeface="+mn-ea"/>
              </a:rPr>
              <a:t>프로그램언어실습</a:t>
            </a:r>
            <a:endParaRPr lang="en-US" altLang="ko-KR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smtClean="0">
                <a:solidFill>
                  <a:schemeClr val="tx2"/>
                </a:solidFill>
                <a:latin typeface="+mn-ea"/>
              </a:rPr>
              <a:t>-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Ⅱ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. vi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에디터와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2400" dirty="0" err="1" smtClean="0">
                <a:solidFill>
                  <a:schemeClr val="tx2"/>
                </a:solidFill>
                <a:latin typeface="+mn-ea"/>
              </a:rPr>
              <a:t>scanf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()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함수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커서 이동하기 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39351"/>
              </p:ext>
            </p:extLst>
          </p:nvPr>
        </p:nvGraphicFramePr>
        <p:xfrm>
          <a:off x="629345" y="1268760"/>
          <a:ext cx="7200800" cy="25201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19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명령 </a:t>
                      </a:r>
                      <a:r>
                        <a:rPr lang="ko-KR" sz="1600" b="1" kern="100" spc="-25" dirty="0" smtClean="0">
                          <a:effectLst/>
                        </a:rPr>
                        <a:t>키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기능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spc="-25" dirty="0" smtClean="0">
                          <a:effectLst/>
                          <a:latin typeface="+mn-ea"/>
                          <a:ea typeface="+mn-ea"/>
                        </a:rPr>
                        <a:t>←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spc="-25" dirty="0">
                          <a:effectLst/>
                          <a:latin typeface="+mn-ea"/>
                          <a:ea typeface="+mn-ea"/>
                        </a:rPr>
                        <a:t>왼쪽으로 한 칸 </a:t>
                      </a:r>
                      <a:r>
                        <a:rPr lang="ko-KR" sz="1600" b="1" kern="100" spc="-25" dirty="0" smtClean="0">
                          <a:effectLst/>
                          <a:latin typeface="+mn-ea"/>
                          <a:ea typeface="+mn-ea"/>
                        </a:rPr>
                        <a:t>이동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spc="-25" dirty="0" smtClean="0">
                          <a:effectLst/>
                          <a:latin typeface="+mn-ea"/>
                          <a:ea typeface="+mn-ea"/>
                        </a:rPr>
                        <a:t>↓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spc="-25" dirty="0">
                          <a:effectLst/>
                          <a:latin typeface="+mn-ea"/>
                          <a:ea typeface="+mn-ea"/>
                        </a:rPr>
                        <a:t>아래로 한 줄 </a:t>
                      </a:r>
                      <a:r>
                        <a:rPr lang="ko-KR" sz="1600" b="1" kern="100" spc="-25" dirty="0" smtClean="0">
                          <a:effectLst/>
                          <a:latin typeface="+mn-ea"/>
                          <a:ea typeface="+mn-ea"/>
                        </a:rPr>
                        <a:t>이동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spc="-25" dirty="0" smtClean="0">
                          <a:effectLst/>
                          <a:latin typeface="+mn-ea"/>
                          <a:ea typeface="+mn-ea"/>
                        </a:rPr>
                        <a:t>↑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spc="-25" dirty="0">
                          <a:effectLst/>
                          <a:latin typeface="+mn-ea"/>
                          <a:ea typeface="+mn-ea"/>
                        </a:rPr>
                        <a:t>위로 한 줄 </a:t>
                      </a:r>
                      <a:r>
                        <a:rPr lang="ko-KR" sz="1600" b="1" kern="100" spc="-25" dirty="0" smtClean="0">
                          <a:effectLst/>
                          <a:latin typeface="+mn-ea"/>
                          <a:ea typeface="+mn-ea"/>
                        </a:rPr>
                        <a:t>이동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spc="-25" dirty="0" smtClean="0"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spc="-25" dirty="0">
                          <a:effectLst/>
                          <a:latin typeface="+mn-ea"/>
                          <a:ea typeface="+mn-ea"/>
                        </a:rPr>
                        <a:t>오른쪽으로 한 칸 </a:t>
                      </a:r>
                      <a:r>
                        <a:rPr lang="ko-KR" sz="1600" b="1" kern="100" spc="-25" dirty="0" smtClean="0">
                          <a:effectLst/>
                          <a:latin typeface="+mn-ea"/>
                          <a:ea typeface="+mn-ea"/>
                        </a:rPr>
                        <a:t>이동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현재 행의 처음으로 이동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506254"/>
                  </a:ext>
                </a:extLst>
              </a:tr>
              <a:tr h="349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$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현재 행의 마지막으로 이동</a:t>
                      </a:r>
                      <a:endParaRPr lang="ko-KR" altLang="ko-KR" sz="1600" b="1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563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5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커서 연습하기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vim exec.txt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15" y="1678285"/>
            <a:ext cx="8953500" cy="3190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87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vim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exec2.txt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3880"/>
            <a:ext cx="8640960" cy="14126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462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388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특정 행으로 이동하기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원하는 행으로 커서를 바로 이동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3(Enter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키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 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→ 3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행으로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이동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31424"/>
              </p:ext>
            </p:extLst>
          </p:nvPr>
        </p:nvGraphicFramePr>
        <p:xfrm>
          <a:off x="629345" y="2204864"/>
          <a:ext cx="7200800" cy="11755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명령 </a:t>
                      </a:r>
                      <a:r>
                        <a:rPr lang="ko-KR" sz="1600" b="1" kern="100" spc="-25" dirty="0" smtClean="0">
                          <a:effectLst/>
                        </a:rPr>
                        <a:t>키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기능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:</a:t>
                      </a:r>
                      <a:r>
                        <a:rPr lang="ko-KR" altLang="en-US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행 번호</a:t>
                      </a:r>
                      <a:endParaRPr lang="ko-KR" sz="1600" b="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지정한 행 번호로 이동</a:t>
                      </a:r>
                      <a:endParaRPr lang="ko-KR" altLang="ko-KR" sz="1600" b="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:$</a:t>
                      </a:r>
                      <a:endParaRPr lang="ko-KR" sz="1600" b="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파일의 마지막 행으로 이동</a:t>
                      </a:r>
                      <a:endParaRPr lang="ko-KR" altLang="ko-KR" sz="1600" b="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61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내용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수정하기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418"/>
              </p:ext>
            </p:extLst>
          </p:nvPr>
        </p:nvGraphicFramePr>
        <p:xfrm>
          <a:off x="629345" y="1340768"/>
          <a:ext cx="7200800" cy="1638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명령 </a:t>
                      </a:r>
                      <a:r>
                        <a:rPr lang="ko-KR" sz="1600" b="1" kern="100" spc="-25" dirty="0" smtClean="0">
                          <a:effectLst/>
                        </a:rPr>
                        <a:t>키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기능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커서가 위치한 글자를 다른 글자로 수정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cw</a:t>
                      </a:r>
                      <a:r>
                        <a:rPr lang="en-US" altLang="ko-KR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#</a:t>
                      </a:r>
                      <a:r>
                        <a:rPr lang="en-US" altLang="ko-KR" sz="1600" b="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cw</a:t>
                      </a:r>
                      <a:endParaRPr lang="ko-KR" sz="1600" b="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1150" indent="-28575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커서 위치부터 현재 단어의 끝까지 수정</a:t>
                      </a:r>
                      <a:endParaRPr lang="en-US" altLang="ko-KR" sz="1600" b="1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311150" indent="-28575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#</a:t>
                      </a:r>
                      <a:r>
                        <a:rPr lang="ko-KR" altLang="en-US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에는 수정할 단어의 수를 지정</a:t>
                      </a:r>
                      <a:endParaRPr lang="en-US" altLang="ko-KR" sz="1600" b="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311150" indent="-28575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3cw</a:t>
                      </a:r>
                      <a:r>
                        <a:rPr lang="ko-KR" altLang="en-US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는 커서 위치에서 세 단어를 수정</a:t>
                      </a:r>
                      <a:endParaRPr lang="ko-KR" sz="1600" b="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553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388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한 글자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수정하기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r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키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수정하려는 글자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위에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커서를 놓은 후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키를 먼저 입력하고 바꾸려는 새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글자를 입력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linux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→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winux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153048"/>
            <a:ext cx="8640960" cy="99985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79041" y="2420888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23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008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단어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수정하기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cw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키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한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단어를 바꿀 때는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cw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키를 사용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winux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→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editor)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수정 완료 후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700808"/>
            <a:ext cx="8640960" cy="99985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79041" y="1968648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6" y="3725577"/>
            <a:ext cx="8640960" cy="1138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568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내용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삭제하기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370896"/>
              </p:ext>
            </p:extLst>
          </p:nvPr>
        </p:nvGraphicFramePr>
        <p:xfrm>
          <a:off x="629345" y="1340768"/>
          <a:ext cx="7200800" cy="2446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명령 </a:t>
                      </a:r>
                      <a:r>
                        <a:rPr lang="ko-KR" sz="1600" b="1" kern="100" spc="-25" dirty="0" smtClean="0">
                          <a:effectLst/>
                        </a:rPr>
                        <a:t>키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기능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x</a:t>
                      </a:r>
                      <a:r>
                        <a:rPr lang="en-US" altLang="ko-KR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en-US" altLang="ko-KR" sz="1600" b="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#x</a:t>
                      </a:r>
                      <a:endParaRPr lang="ko-KR" sz="1600" b="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커서 위치의 글자를 삭제함</a:t>
                      </a:r>
                      <a:endParaRPr lang="en-US" altLang="ko-KR" sz="1600" b="1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254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#</a:t>
                      </a:r>
                      <a:r>
                        <a:rPr lang="ko-KR" altLang="en-US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에는 삭제할 글자 수를 지정함</a:t>
                      </a:r>
                      <a:endParaRPr lang="ko-KR" sz="1600" b="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dw</a:t>
                      </a:r>
                      <a:r>
                        <a:rPr lang="en-US" altLang="ko-KR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#</a:t>
                      </a:r>
                      <a:r>
                        <a:rPr lang="en-US" altLang="ko-KR" sz="1600" b="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dw</a:t>
                      </a:r>
                      <a:endParaRPr lang="ko-KR" sz="1600" b="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커서 위치의 단어를 삭제함</a:t>
                      </a:r>
                      <a:endParaRPr lang="en-US" altLang="ko-KR" sz="1600" b="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254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#</a:t>
                      </a:r>
                      <a:r>
                        <a:rPr lang="ko-KR" altLang="en-US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에는 삭제할 단어 수를 지정함</a:t>
                      </a:r>
                      <a:endParaRPr lang="ko-KR" sz="1600" b="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dd</a:t>
                      </a:r>
                      <a:r>
                        <a:rPr lang="en-US" altLang="ko-KR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#</a:t>
                      </a:r>
                      <a:r>
                        <a:rPr lang="en-US" altLang="ko-KR" sz="1600" b="1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dd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커서 위치의 행을 삭제함</a:t>
                      </a:r>
                      <a:endParaRPr lang="en-US" altLang="ko-KR" sz="1600" b="1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254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#</a:t>
                      </a: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에는 삭제할 행의 수를 지정함</a:t>
                      </a:r>
                      <a:endParaRPr lang="ko-KR" altLang="ko-KR" sz="1600" b="1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D</a:t>
                      </a:r>
                      <a:endParaRPr lang="ko-KR" sz="1600" b="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커서 위치부터 행의 끝까지 삭제함</a:t>
                      </a:r>
                      <a:endParaRPr lang="ko-KR" altLang="ko-KR" sz="1600" b="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397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글자 삭제하기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x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키로 현재 커서가 놓인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한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글자만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삭제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(editor →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edito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삭제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완료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후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46" y="3716115"/>
            <a:ext cx="8640960" cy="1009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1702755"/>
            <a:ext cx="8640960" cy="113866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161247" y="1968648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6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318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삭제하기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커서가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위치한 현재 행을 지우려면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dd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키를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입력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삭제 완료 후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3769715"/>
            <a:ext cx="8640960" cy="8834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46" y="1906527"/>
            <a:ext cx="8640960" cy="100902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493441" y="2204864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5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 smtClean="0"/>
              <a:t>vi </a:t>
            </a:r>
            <a:r>
              <a:rPr lang="ko-KR" altLang="en-US" sz="2400" dirty="0" smtClean="0"/>
              <a:t>사용법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입력모드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텍스트의 입력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삭제</a:t>
            </a: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편집모드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복사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자르기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붙이기 수행</a:t>
            </a: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명령모드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파일을 저장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종료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vi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에디터의 세 가지 모드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97697" y="3284984"/>
            <a:ext cx="1587007" cy="6480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 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49425" y="5271713"/>
            <a:ext cx="1587007" cy="6480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 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45969" y="5277612"/>
            <a:ext cx="1587007" cy="6480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명령 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꺾인 연결선 5"/>
          <p:cNvCxnSpPr>
            <a:stCxn id="4" idx="1"/>
            <a:endCxn id="8" idx="0"/>
          </p:cNvCxnSpPr>
          <p:nvPr/>
        </p:nvCxnSpPr>
        <p:spPr>
          <a:xfrm rot="10800000" flipV="1">
            <a:off x="2142929" y="3609019"/>
            <a:ext cx="1654768" cy="16626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3"/>
            <a:endCxn id="9" idx="1"/>
          </p:cNvCxnSpPr>
          <p:nvPr/>
        </p:nvCxnSpPr>
        <p:spPr>
          <a:xfrm>
            <a:off x="2936432" y="5595749"/>
            <a:ext cx="3309537" cy="5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9" idx="0"/>
            <a:endCxn id="4" idx="3"/>
          </p:cNvCxnSpPr>
          <p:nvPr/>
        </p:nvCxnSpPr>
        <p:spPr>
          <a:xfrm rot="16200000" flipV="1">
            <a:off x="5377793" y="3615931"/>
            <a:ext cx="1668592" cy="165476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42928" y="306896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입력모드에서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편집모드로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7681" y="3068960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명령이 종료되면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전환됨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45569" y="3645024"/>
            <a:ext cx="504056" cy="2069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ESC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7621" y="4058488"/>
            <a:ext cx="1261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편집모드에서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입력모드로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en-US" altLang="ko-KR" sz="1400" dirty="0" smtClean="0">
                <a:latin typeface="+mn-ea"/>
                <a:ea typeface="+mn-ea"/>
              </a:rPr>
              <a:t>I, o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en-US" altLang="ko-KR" sz="1400" dirty="0" smtClean="0">
                <a:latin typeface="+mn-ea"/>
                <a:ea typeface="+mn-ea"/>
              </a:rPr>
              <a:t>O, a, A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84467" y="4603793"/>
            <a:ext cx="504056" cy="2069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Shift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976555" y="4598751"/>
            <a:ext cx="216024" cy="2069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82624" y="4559138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+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38057" y="407707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편집모드에서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명령모드로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07890" y="3933056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vi </a:t>
            </a:r>
            <a:r>
              <a:rPr lang="ko-KR" altLang="en-US" sz="1400" dirty="0" smtClean="0">
                <a:latin typeface="+mn-ea"/>
                <a:ea typeface="+mn-ea"/>
              </a:rPr>
              <a:t>에디터를 처음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시작하면 편집 모드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13254" y="5589240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+mn-ea"/>
                <a:ea typeface="+mn-ea"/>
              </a:rPr>
              <a:t>명령이 종료되면 전환됨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25689" y="5373216"/>
            <a:ext cx="504056" cy="2069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ESC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19810" y="5330703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+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45769" y="5374593"/>
            <a:ext cx="504056" cy="2069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Shift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37857" y="5369551"/>
            <a:ext cx="216024" cy="2069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43926" y="5329938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+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01577" y="484999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입력모드에서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명령모드로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120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008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취소하기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키를 입력하면 앞의 예에서 삭제되었던 행이 복구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70279"/>
              </p:ext>
            </p:extLst>
          </p:nvPr>
        </p:nvGraphicFramePr>
        <p:xfrm>
          <a:off x="629345" y="1340768"/>
          <a:ext cx="7200800" cy="12436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명령 </a:t>
                      </a:r>
                      <a:r>
                        <a:rPr lang="ko-KR" sz="1600" b="1" kern="100" spc="-25" dirty="0" smtClean="0">
                          <a:effectLst/>
                        </a:rPr>
                        <a:t>키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기능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u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명령을 취소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U</a:t>
                      </a:r>
                      <a:endParaRPr lang="ko-KR" sz="1600" b="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해당 행에서 한 모든 명령을 취소</a:t>
                      </a:r>
                      <a:endParaRPr lang="ko-KR" sz="1600" b="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3356992"/>
            <a:ext cx="8640960" cy="11054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75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복사 또는 잘라서 붙이기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00616"/>
              </p:ext>
            </p:extLst>
          </p:nvPr>
        </p:nvGraphicFramePr>
        <p:xfrm>
          <a:off x="629345" y="1340768"/>
          <a:ext cx="7200800" cy="2456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명령 </a:t>
                      </a:r>
                      <a:r>
                        <a:rPr lang="ko-KR" sz="1600" b="1" kern="100" spc="-25" dirty="0" smtClean="0">
                          <a:effectLst/>
                        </a:rPr>
                        <a:t>키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기능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yy</a:t>
                      </a:r>
                      <a:r>
                        <a:rPr lang="en-US" altLang="ko-KR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#</a:t>
                      </a:r>
                      <a:r>
                        <a:rPr lang="en-US" altLang="ko-KR" sz="1600" b="1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yy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커서가 위치한 행을 복사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p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커서가 위치한 행의 아래쪽에 붙임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P(</a:t>
                      </a:r>
                      <a:r>
                        <a:rPr lang="ko-KR" altLang="en-US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대문자</a:t>
                      </a:r>
                      <a:r>
                        <a:rPr lang="en-US" altLang="ko-KR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600" b="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커서가 위치한 행의 위쪽에 붙임</a:t>
                      </a:r>
                      <a:endParaRPr lang="ko-KR" altLang="ko-KR" sz="1600" b="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dd</a:t>
                      </a:r>
                      <a:r>
                        <a:rPr lang="en-US" altLang="ko-KR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#</a:t>
                      </a:r>
                      <a:r>
                        <a:rPr lang="en-US" altLang="ko-KR" sz="1600" b="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dd</a:t>
                      </a:r>
                      <a:endParaRPr lang="ko-KR" sz="1600" b="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커서가 위치한 행을 </a:t>
                      </a:r>
                      <a:r>
                        <a:rPr lang="ko-KR" altLang="en-US" sz="1600" b="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잘라둠</a:t>
                      </a:r>
                      <a:endParaRPr lang="en-US" altLang="ko-KR" sz="1600" b="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254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삭제와 같은 기능</a:t>
                      </a:r>
                      <a:endParaRPr lang="en-US" altLang="ko-KR" sz="1600" b="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254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#</a:t>
                      </a:r>
                      <a:r>
                        <a:rPr lang="ko-KR" altLang="en-US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에는 잘라 둘 행의</a:t>
                      </a:r>
                      <a:r>
                        <a:rPr lang="ko-KR" altLang="en-US" sz="1600" b="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수를 지정</a:t>
                      </a:r>
                      <a:endParaRPr lang="ko-KR" altLang="ko-KR" sz="1600" b="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6529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64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008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복사해서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붙이기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현재 커서가 있는 행만 복사하려면 그냥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yy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키만 입력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행과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행을 함께 복사하려면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2yy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입력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2yy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키로 두 행을 모두 복사한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두번째 행으로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이동하여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키로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붙임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63" y="1265859"/>
            <a:ext cx="8647042" cy="95466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29345" y="1527984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63" y="3726633"/>
            <a:ext cx="8647042" cy="15114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29345" y="4257088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7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318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잘라내서 붙이기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dd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키는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삭제뿐만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아니라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잘라내기를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할 때도 사용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현재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위치인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3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행을 잘라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 위에 붙이기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→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dd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키를 입력한 다음 커서를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행으로 이동하여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키를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입력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잘라내서 붙이기 완료 후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4562686"/>
            <a:ext cx="8640960" cy="13865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63" y="2492896"/>
            <a:ext cx="8647042" cy="15114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29345" y="3356992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008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검색하기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검색하기 위해 마지막 행으로 이동할 때는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?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입력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494678"/>
              </p:ext>
            </p:extLst>
          </p:nvPr>
        </p:nvGraphicFramePr>
        <p:xfrm>
          <a:off x="629345" y="1799634"/>
          <a:ext cx="7200800" cy="20614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명령 </a:t>
                      </a:r>
                      <a:r>
                        <a:rPr lang="ko-KR" sz="1600" b="1" kern="100" spc="-25" dirty="0" smtClean="0">
                          <a:effectLst/>
                        </a:rPr>
                        <a:t>키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기능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문자열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문자열을 아래 방향으로 검색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?</a:t>
                      </a:r>
                      <a:r>
                        <a:rPr lang="ko-KR" altLang="en-US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문자열</a:t>
                      </a:r>
                      <a:endParaRPr lang="ko-KR" sz="1600" b="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문자열을 위 방향으로 검색</a:t>
                      </a:r>
                      <a:endParaRPr lang="ko-KR" altLang="ko-KR" sz="1600" b="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n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원래 찾던 방향으로 다음 문자열을 검색</a:t>
                      </a:r>
                      <a:endParaRPr lang="ko-KR" altLang="ko-KR" sz="1600" b="1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N</a:t>
                      </a:r>
                      <a:endParaRPr lang="ko-KR" sz="1600" b="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반대 방향으로 다음 문자열을 검색</a:t>
                      </a:r>
                      <a:endParaRPr lang="ko-KR" altLang="ko-KR" sz="1600" b="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6529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68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008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검색할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문자열인 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like’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입력하고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키를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누르면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like’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커서가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이동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412776"/>
            <a:ext cx="8650162" cy="1398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6" y="2924944"/>
            <a:ext cx="8640960" cy="7913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46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바꾸기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82558"/>
              </p:ext>
            </p:extLst>
          </p:nvPr>
        </p:nvGraphicFramePr>
        <p:xfrm>
          <a:off x="629345" y="1340768"/>
          <a:ext cx="8640960" cy="1394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5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명령 </a:t>
                      </a:r>
                      <a:r>
                        <a:rPr lang="ko-KR" sz="1600" b="1" kern="100" spc="-25" dirty="0" smtClean="0">
                          <a:effectLst/>
                        </a:rPr>
                        <a:t>키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기능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:s/</a:t>
                      </a: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문자열</a:t>
                      </a:r>
                      <a:r>
                        <a:rPr lang="en-US" altLang="ko-KR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1/</a:t>
                      </a: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문자열</a:t>
                      </a:r>
                      <a:r>
                        <a:rPr lang="en-US" altLang="ko-KR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커서가 위치한 행에서 첫 번째로 나오는 문자열</a:t>
                      </a:r>
                      <a:r>
                        <a:rPr lang="en-US" altLang="ko-KR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을 문자열</a:t>
                      </a:r>
                      <a:r>
                        <a:rPr lang="en-US" altLang="ko-KR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로      바꿈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:%s/</a:t>
                      </a: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문자열</a:t>
                      </a:r>
                      <a:r>
                        <a:rPr lang="en-US" altLang="ko-KR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1/</a:t>
                      </a: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문자열</a:t>
                      </a:r>
                      <a:r>
                        <a:rPr lang="en-US" altLang="ko-KR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2/g</a:t>
                      </a:r>
                      <a:endParaRPr lang="ko-KR" altLang="ko-KR" sz="1600" b="1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파일 전체에서 모든 문자열</a:t>
                      </a:r>
                      <a:r>
                        <a:rPr lang="en-US" altLang="ko-KR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을 문자열</a:t>
                      </a:r>
                      <a:r>
                        <a:rPr lang="en-US" altLang="ko-KR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로 바꿈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5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169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현재 커서가 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like’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 있으므로 이 단어를 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LIKE’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바꾸기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→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:s/like/LIKE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02" y="1280666"/>
            <a:ext cx="8673703" cy="154854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16569" y="2060848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64" y="2924944"/>
            <a:ext cx="8663342" cy="6076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09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전체를 바꿀 경우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:%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s/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linux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/Linux/g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또는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:1,$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s/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linux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/Linux/g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사용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450415"/>
            <a:ext cx="8640960" cy="14983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2996952"/>
            <a:ext cx="8640960" cy="5515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654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기타 명령 키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51498"/>
              </p:ext>
            </p:extLst>
          </p:nvPr>
        </p:nvGraphicFramePr>
        <p:xfrm>
          <a:off x="629345" y="1268760"/>
          <a:ext cx="7200800" cy="12436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명령 </a:t>
                      </a:r>
                      <a:r>
                        <a:rPr lang="ko-KR" sz="1600" b="1" kern="100" spc="-25" dirty="0" smtClean="0">
                          <a:effectLst/>
                        </a:rPr>
                        <a:t>키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기능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Shift + j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현재 행과 아래 행을 연결하여 한 행으로 만듦</a:t>
                      </a:r>
                      <a:endParaRPr lang="ko-KR" altLang="ko-KR" sz="1600" b="1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208445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b="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바로 직전에 했던 명령을 반복</a:t>
                      </a:r>
                      <a:endParaRPr lang="ko-KR" altLang="ko-KR" sz="1600" b="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951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083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318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시작과 종료하기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vi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시작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파일을 지정할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경우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해당 파일이 있으면 파일의 내용이 보이고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없는 파일이면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빈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파일이 열린다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.</a:t>
            </a: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파일을 지정하지 않을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경우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그냥 빈 파일이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열린다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628775" lvl="3" indent="-352425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파일명은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저장할 때 지정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가능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93" y="2390262"/>
            <a:ext cx="8208912" cy="9169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94" y="4595528"/>
            <a:ext cx="8208912" cy="9179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56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ko-KR" sz="2400" dirty="0"/>
              <a:t>v</a:t>
            </a:r>
            <a:r>
              <a:rPr lang="en-US" altLang="ko-KR" sz="2400" dirty="0" smtClean="0"/>
              <a:t>i </a:t>
            </a:r>
            <a:r>
              <a:rPr lang="ko-KR" altLang="en-US" sz="2400" dirty="0" smtClean="0"/>
              <a:t>환경 설정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번호 표시하기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set nu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 번호는 사용자의 편의를 위해 보이는 것으로 파일에 저장되지는 않음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:set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nonu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입력하면 행 번호가 없어짐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5085184"/>
            <a:ext cx="8640960" cy="6165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5" y="2060849"/>
            <a:ext cx="8637791" cy="29738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3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84" y="1743499"/>
            <a:ext cx="7965229" cy="4734577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err="1">
                <a:latin typeface="+mn-ea"/>
              </a:rPr>
              <a:t>s</a:t>
            </a:r>
            <a:r>
              <a:rPr lang="en-US" altLang="ko-KR" sz="2400" dirty="0" err="1" smtClean="0">
                <a:latin typeface="+mn-ea"/>
              </a:rPr>
              <a:t>canf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printf</a:t>
            </a:r>
            <a:r>
              <a:rPr lang="en-US" altLang="ko-KR" b="1" dirty="0" smtClean="0">
                <a:latin typeface="+mn-ea"/>
                <a:ea typeface="+mn-ea"/>
              </a:rPr>
              <a:t>()</a:t>
            </a:r>
            <a:r>
              <a:rPr lang="ko-KR" altLang="en-US" b="1" dirty="0" smtClean="0">
                <a:latin typeface="+mn-ea"/>
                <a:ea typeface="+mn-ea"/>
              </a:rPr>
              <a:t>는 괄호 안의 내용을 모니터에 출력하라는 의미임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%d</a:t>
            </a:r>
            <a:r>
              <a:rPr lang="ko-KR" altLang="en-US" b="1" dirty="0" smtClean="0">
                <a:latin typeface="+mn-ea"/>
                <a:ea typeface="+mn-ea"/>
              </a:rPr>
              <a:t>는 정수</a:t>
            </a:r>
            <a:r>
              <a:rPr lang="en-US" altLang="ko-KR" b="1" dirty="0" smtClean="0">
                <a:latin typeface="+mn-ea"/>
                <a:ea typeface="+mn-ea"/>
              </a:rPr>
              <a:t>, \n</a:t>
            </a:r>
            <a:r>
              <a:rPr lang="ko-KR" altLang="en-US" b="1" dirty="0" smtClean="0">
                <a:latin typeface="+mn-ea"/>
                <a:ea typeface="+mn-ea"/>
              </a:rPr>
              <a:t>은 다음 줄로 넘기라는 의미임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89523" y="4026664"/>
            <a:ext cx="3009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모니터에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a, b, result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05281" y="2766528"/>
            <a:ext cx="5572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계산할 두 수를 저장할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a, b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와 결과를 넣을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result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선언함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03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992367" cy="2865993"/>
          </a:xfrm>
          <a:prstGeom prst="rect">
            <a:avLst/>
          </a:prstGeom>
        </p:spPr>
      </p:pic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err="1">
                <a:latin typeface="+mn-ea"/>
              </a:rPr>
              <a:t>s</a:t>
            </a:r>
            <a:r>
              <a:rPr lang="en-US" altLang="ko-KR" sz="2400" dirty="0" err="1" smtClean="0">
                <a:latin typeface="+mn-ea"/>
              </a:rPr>
              <a:t>canf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1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22" y="1297274"/>
            <a:ext cx="8008092" cy="486875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키보드로 값을 입력 받는 </a:t>
            </a:r>
            <a:r>
              <a:rPr lang="en-US" altLang="ko-KR" b="1" dirty="0" err="1" smtClean="0">
                <a:latin typeface="+mn-ea"/>
                <a:ea typeface="+mn-ea"/>
              </a:rPr>
              <a:t>scanf</a:t>
            </a:r>
            <a:r>
              <a:rPr lang="en-US" altLang="ko-KR" b="1" dirty="0" smtClean="0">
                <a:latin typeface="+mn-ea"/>
                <a:ea typeface="+mn-ea"/>
              </a:rPr>
              <a:t>() </a:t>
            </a:r>
            <a:r>
              <a:rPr lang="ko-KR" altLang="en-US" b="1" dirty="0" smtClean="0">
                <a:latin typeface="+mn-ea"/>
                <a:ea typeface="+mn-ea"/>
              </a:rPr>
              <a:t>함수 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8388" y="2903222"/>
            <a:ext cx="3935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키보드로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와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b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들어갈 값을 입력 받음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err="1">
                <a:latin typeface="+mn-ea"/>
              </a:rPr>
              <a:t>s</a:t>
            </a:r>
            <a:r>
              <a:rPr lang="en-US" altLang="ko-KR" sz="2400" dirty="0" err="1" smtClean="0">
                <a:latin typeface="+mn-ea"/>
              </a:rPr>
              <a:t>canf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94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1"/>
            <a:ext cx="7992368" cy="3349992"/>
          </a:xfrm>
          <a:prstGeom prst="rect">
            <a:avLst/>
          </a:prstGeom>
        </p:spPr>
      </p:pic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err="1">
                <a:latin typeface="+mn-ea"/>
              </a:rPr>
              <a:t>s</a:t>
            </a:r>
            <a:r>
              <a:rPr lang="en-US" altLang="ko-KR" sz="2400" dirty="0" err="1" smtClean="0">
                <a:latin typeface="+mn-ea"/>
              </a:rPr>
              <a:t>canf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928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1"/>
            <a:ext cx="7992368" cy="500686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화면에 도움말 출력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29945" y="2701606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도움말을 화면에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err="1">
                <a:latin typeface="+mn-ea"/>
              </a:rPr>
              <a:t>s</a:t>
            </a:r>
            <a:r>
              <a:rPr lang="en-US" altLang="ko-KR" sz="2400" dirty="0" err="1" smtClean="0">
                <a:latin typeface="+mn-ea"/>
              </a:rPr>
              <a:t>canf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87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4649"/>
            <a:ext cx="7992368" cy="3269991"/>
          </a:xfrm>
          <a:prstGeom prst="rect">
            <a:avLst/>
          </a:prstGeom>
        </p:spPr>
      </p:pic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err="1">
                <a:latin typeface="+mn-ea"/>
              </a:rPr>
              <a:t>s</a:t>
            </a:r>
            <a:r>
              <a:rPr lang="en-US" altLang="ko-KR" sz="2400" dirty="0" err="1" smtClean="0">
                <a:latin typeface="+mn-ea"/>
              </a:rPr>
              <a:t>canf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31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3447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Quiz 1 : 2-4.c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숫자 </a:t>
            </a:r>
            <a:r>
              <a:rPr lang="en-US" altLang="ko-KR" b="1" dirty="0" smtClean="0">
                <a:latin typeface="+mn-ea"/>
                <a:ea typeface="+mn-ea"/>
              </a:rPr>
              <a:t>4</a:t>
            </a:r>
            <a:r>
              <a:rPr lang="ko-KR" altLang="en-US" b="1" dirty="0" smtClean="0">
                <a:latin typeface="+mn-ea"/>
                <a:ea typeface="+mn-ea"/>
              </a:rPr>
              <a:t>개를 입력 받아 그 합을 구하는 프로그램을 작성하시오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 </a:t>
            </a:r>
            <a:r>
              <a:rPr lang="ko-KR" altLang="en-US" b="1" dirty="0" smtClean="0">
                <a:latin typeface="+mn-ea"/>
                <a:ea typeface="+mn-ea"/>
              </a:rPr>
              <a:t>첫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번째 계산할 값을 입력하세요 </a:t>
            </a:r>
            <a:r>
              <a:rPr lang="en-US" altLang="ko-KR" b="1" dirty="0" smtClean="0">
                <a:latin typeface="+mn-ea"/>
                <a:ea typeface="+mn-ea"/>
              </a:rPr>
              <a:t>==&gt; 100</a:t>
            </a:r>
          </a:p>
          <a:p>
            <a:pPr lvl="1">
              <a:lnSpc>
                <a:spcPct val="150000"/>
              </a:lnSpc>
              <a:spcBef>
                <a:spcPts val="500"/>
              </a:spcBef>
              <a:defRPr/>
            </a:pPr>
            <a:r>
              <a:rPr lang="ko-KR" altLang="en-US" b="1" dirty="0" smtClean="0">
                <a:latin typeface="+mn-ea"/>
                <a:ea typeface="+mn-ea"/>
              </a:rPr>
              <a:t>     두 </a:t>
            </a:r>
            <a:r>
              <a:rPr lang="ko-KR" altLang="en-US" b="1" dirty="0">
                <a:latin typeface="+mn-ea"/>
                <a:ea typeface="+mn-ea"/>
              </a:rPr>
              <a:t>번째 계산할 값을 입력하세요 </a:t>
            </a:r>
            <a:r>
              <a:rPr lang="en-US" altLang="ko-KR" b="1" dirty="0">
                <a:latin typeface="+mn-ea"/>
                <a:ea typeface="+mn-ea"/>
              </a:rPr>
              <a:t>==&gt; 2</a:t>
            </a:r>
            <a:r>
              <a:rPr lang="en-US" altLang="ko-KR" b="1" dirty="0" smtClean="0">
                <a:latin typeface="+mn-ea"/>
                <a:ea typeface="+mn-ea"/>
              </a:rPr>
              <a:t>00</a:t>
            </a:r>
          </a:p>
          <a:p>
            <a:pPr lvl="1">
              <a:lnSpc>
                <a:spcPct val="150000"/>
              </a:lnSpc>
              <a:spcBef>
                <a:spcPts val="500"/>
              </a:spcBef>
              <a:defRPr/>
            </a:pPr>
            <a:r>
              <a:rPr lang="en-US" altLang="ko-KR" b="1" dirty="0" smtClean="0">
                <a:latin typeface="+mn-ea"/>
                <a:ea typeface="+mn-ea"/>
              </a:rPr>
              <a:t>     </a:t>
            </a:r>
            <a:r>
              <a:rPr lang="ko-KR" altLang="en-US" b="1" dirty="0" smtClean="0">
                <a:latin typeface="+mn-ea"/>
                <a:ea typeface="+mn-ea"/>
              </a:rPr>
              <a:t>세 </a:t>
            </a:r>
            <a:r>
              <a:rPr lang="ko-KR" altLang="en-US" b="1" dirty="0">
                <a:latin typeface="+mn-ea"/>
                <a:ea typeface="+mn-ea"/>
              </a:rPr>
              <a:t>번째 계산할 값을 입력하세요 </a:t>
            </a:r>
            <a:r>
              <a:rPr lang="en-US" altLang="ko-KR" b="1" dirty="0">
                <a:latin typeface="+mn-ea"/>
                <a:ea typeface="+mn-ea"/>
              </a:rPr>
              <a:t>==&gt; </a:t>
            </a:r>
            <a:r>
              <a:rPr lang="en-US" altLang="ko-KR" b="1" dirty="0" smtClean="0">
                <a:latin typeface="+mn-ea"/>
                <a:ea typeface="+mn-ea"/>
              </a:rPr>
              <a:t>300</a:t>
            </a:r>
            <a:endParaRPr lang="en-US" altLang="ko-KR" b="1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  <a:defRPr/>
            </a:pPr>
            <a:r>
              <a:rPr lang="en-US" altLang="ko-KR" b="1" dirty="0" smtClean="0">
                <a:latin typeface="+mn-ea"/>
                <a:ea typeface="+mn-ea"/>
              </a:rPr>
              <a:t>     </a:t>
            </a:r>
            <a:r>
              <a:rPr lang="ko-KR" altLang="en-US" b="1" dirty="0" smtClean="0">
                <a:latin typeface="+mn-ea"/>
                <a:ea typeface="+mn-ea"/>
              </a:rPr>
              <a:t>네 </a:t>
            </a:r>
            <a:r>
              <a:rPr lang="ko-KR" altLang="en-US" b="1" dirty="0">
                <a:latin typeface="+mn-ea"/>
                <a:ea typeface="+mn-ea"/>
              </a:rPr>
              <a:t>번째 계산할 값을 입력하세요 </a:t>
            </a:r>
            <a:r>
              <a:rPr lang="en-US" altLang="ko-KR" b="1" dirty="0">
                <a:latin typeface="+mn-ea"/>
                <a:ea typeface="+mn-ea"/>
              </a:rPr>
              <a:t>==&gt; </a:t>
            </a:r>
            <a:r>
              <a:rPr lang="en-US" altLang="ko-KR" b="1" dirty="0" smtClean="0">
                <a:latin typeface="+mn-ea"/>
                <a:ea typeface="+mn-ea"/>
              </a:rPr>
              <a:t>400</a:t>
            </a:r>
            <a:endParaRPr lang="en-US" altLang="ko-KR" b="1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  <a:defRPr/>
            </a:pPr>
            <a:r>
              <a:rPr lang="en-US" altLang="ko-KR" b="1" dirty="0" smtClean="0">
                <a:latin typeface="+mn-ea"/>
                <a:ea typeface="+mn-ea"/>
              </a:rPr>
              <a:t>     100 + 200 + 300 + 400 = 1000</a:t>
            </a:r>
          </a:p>
          <a:p>
            <a:pPr lvl="1">
              <a:lnSpc>
                <a:spcPct val="150000"/>
              </a:lnSpc>
              <a:spcBef>
                <a:spcPts val="500"/>
              </a:spcBef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err="1">
                <a:latin typeface="+mn-ea"/>
              </a:rPr>
              <a:t>s</a:t>
            </a:r>
            <a:r>
              <a:rPr lang="en-US" altLang="ko-KR" sz="2400" dirty="0" err="1" smtClean="0">
                <a:latin typeface="+mn-ea"/>
              </a:rPr>
              <a:t>canf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14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저장하고 종료하기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모드나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마지막 행 모드에서 저장하고 종료 가능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ko-KR" altLang="en-US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124269"/>
              </p:ext>
            </p:extLst>
          </p:nvPr>
        </p:nvGraphicFramePr>
        <p:xfrm>
          <a:off x="629345" y="1700808"/>
          <a:ext cx="8352928" cy="2361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8450658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16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smtClean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맑은 고딕"/>
                          <a:cs typeface="Times New Roman"/>
                        </a:rPr>
                        <a:t>모드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명령 </a:t>
                      </a:r>
                      <a:r>
                        <a:rPr lang="ko-KR" sz="1600" b="1" kern="100" spc="-25" dirty="0" smtClean="0">
                          <a:effectLst/>
                        </a:rPr>
                        <a:t>키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기능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75">
                <a:tc rowSpan="4"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마지막 행 모드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:q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작업한 것이 없을 때 그냥 종료함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75">
                <a:tc vMerge="1"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:q!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작업한 내용을 저장하지 않고 종료함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75">
                <a:tc vMerge="1"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:w</a:t>
                      </a:r>
                      <a:r>
                        <a:rPr lang="en-US" altLang="ko-KR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[</a:t>
                      </a:r>
                      <a:r>
                        <a:rPr lang="ko-KR" altLang="en-US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파일명</a:t>
                      </a:r>
                      <a:r>
                        <a:rPr lang="en-US" altLang="ko-KR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작업한 내용을 저장만 함</a:t>
                      </a:r>
                      <a:endParaRPr lang="en-US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파일명을 지정하면 새 파일로 저장함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75">
                <a:tc vMerge="1"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:</a:t>
                      </a: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wq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en-US" altLang="ko-KR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:</a:t>
                      </a: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wq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!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작업한 내용을 저장하고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vi</a:t>
                      </a:r>
                      <a:r>
                        <a:rPr lang="ko-KR" altLang="en-US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를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종료함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15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입력 모드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전환하기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12407"/>
              </p:ext>
            </p:extLst>
          </p:nvPr>
        </p:nvGraphicFramePr>
        <p:xfrm>
          <a:off x="629345" y="1268760"/>
          <a:ext cx="7200800" cy="3015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명령 </a:t>
                      </a:r>
                      <a:r>
                        <a:rPr lang="ko-KR" sz="1600" b="1" kern="100" spc="-25" dirty="0" smtClean="0">
                          <a:effectLst/>
                        </a:rPr>
                        <a:t>키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기능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25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spc="-25" dirty="0">
                          <a:effectLst/>
                          <a:latin typeface="+mn-ea"/>
                          <a:ea typeface="+mn-ea"/>
                        </a:rPr>
                        <a:t>커서가 위치한 다음 칸부터 입력 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ko-KR" sz="1600" kern="100" spc="-25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커서가 위치한 행의 끝부터 입력 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25" dirty="0" err="1">
                          <a:effectLst/>
                          <a:latin typeface="+mn-ea"/>
                          <a:ea typeface="+mn-ea"/>
                        </a:rPr>
                        <a:t>i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spc="-25" dirty="0">
                          <a:effectLst/>
                          <a:latin typeface="+mn-ea"/>
                          <a:ea typeface="+mn-ea"/>
                        </a:rPr>
                        <a:t>커서가 위치한 칸부터 입력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720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>
                          <a:effectLst/>
                          <a:latin typeface="+mn-ea"/>
                          <a:ea typeface="+mn-ea"/>
                        </a:rPr>
                        <a:t>I</a:t>
                      </a:r>
                      <a:endParaRPr lang="ko-KR" sz="1600" kern="100" spc="-25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커서가 위치한 행의 처음부터 입력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25" dirty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spc="-25" dirty="0">
                          <a:effectLst/>
                          <a:latin typeface="+mn-ea"/>
                          <a:ea typeface="+mn-ea"/>
                        </a:rPr>
                        <a:t>커서가 위치한 행의 아래에 행을 만들어 입력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289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sz="1600" kern="100" spc="-25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커서가 위치한 행의 위에 행을 만들어 입력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05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493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키를 사용해 입력 모드로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전환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vi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실행한 뒤 명령 모드에서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키를 입력하고 나서 다음 내용을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입력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입력 모드에서 다시 편집 모드로 전환하기 위해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Esc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키를 누름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3" y="2716759"/>
            <a:ext cx="8208912" cy="25844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62" y="1694942"/>
            <a:ext cx="8208912" cy="9169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093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키의 차이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키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커서 앞에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a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커서 뒤에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입력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커서가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두 번째 줄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linux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 마지막 글자인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x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자 위에 있는 상태에서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입력하고 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Space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Bar+ubuntu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’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입력한 후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Esc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키를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누름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98" y="2564904"/>
            <a:ext cx="8630007" cy="19126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33601" y="3081660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커서가 마지막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글자인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자 위에 있는 상태에서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입력하고 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Space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Bar+linu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’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입력한 후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Esc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키를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누름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772816"/>
            <a:ext cx="8640960" cy="18234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89585" y="2348880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61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080765"/>
            <a:ext cx="8640960" cy="1204219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400" dirty="0"/>
              <a:t>vi </a:t>
            </a:r>
            <a:r>
              <a:rPr lang="ko-KR" altLang="en-US" sz="2400" dirty="0"/>
              <a:t>사용법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o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키를 사용해 입력 모드로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전환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커서가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마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지막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글자인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x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자 위에 있는 상태에서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o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을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입력 후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“study”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글자를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입력</a:t>
            </a: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81673" y="2636912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27904" y="139032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>
                <a:latin typeface="+mn-ea"/>
                <a:ea typeface="+mn-ea"/>
              </a:rPr>
              <a:t>v</a:t>
            </a:r>
            <a:r>
              <a:rPr lang="en-US" altLang="ko-KR" sz="1400" b="1" dirty="0" smtClean="0"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latin typeface="+mn-ea"/>
                <a:ea typeface="+mn-ea"/>
              </a:rPr>
              <a:t>에디터와 </a:t>
            </a:r>
            <a:r>
              <a:rPr lang="en-US" altLang="ko-KR" sz="1400" b="1" dirty="0" err="1" smtClean="0">
                <a:latin typeface="+mn-ea"/>
                <a:ea typeface="+mn-ea"/>
              </a:rPr>
              <a:t>scanf</a:t>
            </a:r>
            <a:r>
              <a:rPr lang="en-US" altLang="ko-KR" sz="1400" b="1" dirty="0" smtClean="0">
                <a:latin typeface="+mn-ea"/>
                <a:ea typeface="+mn-ea"/>
              </a:rPr>
              <a:t>()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17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10723</TotalTime>
  <Words>1440</Words>
  <Application>Microsoft Office PowerPoint</Application>
  <PresentationFormat>사용자 지정</PresentationFormat>
  <Paragraphs>383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Helvetica75</vt:lpstr>
      <vt:lpstr>HY견고딕</vt:lpstr>
      <vt:lpstr>굴림</vt:lpstr>
      <vt:lpstr>맑은 고딕</vt:lpstr>
      <vt:lpstr>한양중고딕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716</cp:revision>
  <cp:lastPrinted>2013-10-01T01:40:38Z</cp:lastPrinted>
  <dcterms:created xsi:type="dcterms:W3CDTF">2010-01-22T01:09:25Z</dcterms:created>
  <dcterms:modified xsi:type="dcterms:W3CDTF">2023-03-07T07:28:55Z</dcterms:modified>
</cp:coreProperties>
</file>