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8" r:id="rId14"/>
    <p:sldId id="276" r:id="rId15"/>
    <p:sldId id="275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09" r:id="rId47"/>
    <p:sldId id="311" r:id="rId48"/>
    <p:sldId id="312" r:id="rId49"/>
    <p:sldId id="313" r:id="rId50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26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Ⅲ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en-US" altLang="ko-KR" sz="2400" dirty="0" err="1">
                <a:solidFill>
                  <a:schemeClr val="tx2"/>
                </a:solidFill>
                <a:latin typeface="+mn-ea"/>
              </a:rPr>
              <a:t>p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</a:rPr>
              <a:t>rintf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()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함수와 데이터 형식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Quiz </a:t>
            </a:r>
            <a:r>
              <a:rPr lang="en-US" altLang="ko-KR" b="1" dirty="0" smtClean="0">
                <a:latin typeface="+mn-ea"/>
              </a:rPr>
              <a:t>2 : 3-4.c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p</a:t>
            </a:r>
            <a:r>
              <a:rPr lang="en-US" altLang="ko-KR" b="1" dirty="0" err="1" smtClean="0">
                <a:latin typeface="+mn-ea"/>
                <a:ea typeface="+mn-ea"/>
              </a:rPr>
              <a:t>rintf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함수의 서식을 응용하여 출력하는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345" y="1772816"/>
            <a:ext cx="684104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#include &lt;</a:t>
            </a:r>
            <a:r>
              <a:rPr lang="en-US" altLang="ko-KR" sz="2000" b="1" dirty="0" err="1" smtClean="0">
                <a:latin typeface="+mn-ea"/>
                <a:ea typeface="+mn-ea"/>
              </a:rPr>
              <a:t>stdio.h</a:t>
            </a:r>
            <a:r>
              <a:rPr lang="en-US" altLang="ko-KR" sz="2000" b="1" dirty="0" smtClean="0">
                <a:latin typeface="+mn-ea"/>
                <a:ea typeface="+mn-ea"/>
              </a:rPr>
              <a:t>&gt;</a:t>
            </a:r>
            <a:endParaRPr lang="en-US" altLang="ko-KR" sz="2000" b="1" dirty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en-US" altLang="ko-KR" sz="2000" b="1" dirty="0">
                <a:latin typeface="+mn-ea"/>
                <a:ea typeface="+mn-ea"/>
              </a:rPr>
              <a:t>void main()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{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           </a:t>
            </a:r>
            <a:r>
              <a:rPr lang="en-US" altLang="ko-KR" sz="2000" b="1" dirty="0" err="1">
                <a:latin typeface="+mn-ea"/>
                <a:ea typeface="+mn-ea"/>
              </a:rPr>
              <a:t>printf</a:t>
            </a:r>
            <a:r>
              <a:rPr lang="en-US" altLang="ko-KR" sz="2000" b="1" dirty="0">
                <a:latin typeface="+mn-ea"/>
                <a:ea typeface="+mn-ea"/>
              </a:rPr>
              <a:t>("%d / </a:t>
            </a:r>
            <a:r>
              <a:rPr lang="en-US" altLang="ko-KR" sz="2000" b="1" dirty="0" smtClean="0">
                <a:latin typeface="+mn-ea"/>
                <a:ea typeface="+mn-ea"/>
              </a:rPr>
              <a:t>[ 1 ] </a:t>
            </a:r>
            <a:r>
              <a:rPr lang="en-US" altLang="ko-KR" sz="2000" b="1" dirty="0">
                <a:latin typeface="+mn-ea"/>
                <a:ea typeface="+mn-ea"/>
              </a:rPr>
              <a:t>=  </a:t>
            </a:r>
            <a:r>
              <a:rPr lang="en-US" altLang="ko-KR" sz="2000" b="1" dirty="0" smtClean="0">
                <a:latin typeface="+mn-ea"/>
                <a:ea typeface="+mn-ea"/>
              </a:rPr>
              <a:t>[ 2 ]  </a:t>
            </a:r>
            <a:r>
              <a:rPr lang="en-US" altLang="ko-KR" sz="2000" b="1" dirty="0">
                <a:latin typeface="+mn-ea"/>
                <a:ea typeface="+mn-ea"/>
              </a:rPr>
              <a:t>\n", 100, 200, 0.5) ;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           </a:t>
            </a:r>
            <a:r>
              <a:rPr lang="en-US" altLang="ko-KR" sz="2000" b="1" dirty="0" err="1">
                <a:latin typeface="+mn-ea"/>
                <a:ea typeface="+mn-ea"/>
              </a:rPr>
              <a:t>printf</a:t>
            </a:r>
            <a:r>
              <a:rPr lang="en-US" altLang="ko-KR" sz="2000" b="1" dirty="0" smtClean="0">
                <a:latin typeface="+mn-ea"/>
                <a:ea typeface="+mn-ea"/>
              </a:rPr>
              <a:t>(“[ 3 ] </a:t>
            </a:r>
            <a:r>
              <a:rPr lang="en-US" altLang="ko-KR" sz="2000" b="1" dirty="0">
                <a:latin typeface="+mn-ea"/>
                <a:ea typeface="+mn-ea"/>
              </a:rPr>
              <a:t>%c  \n", 'a', 'K') ;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           </a:t>
            </a:r>
            <a:r>
              <a:rPr lang="en-US" altLang="ko-KR" sz="2000" b="1" dirty="0" err="1">
                <a:latin typeface="+mn-ea"/>
                <a:ea typeface="+mn-ea"/>
              </a:rPr>
              <a:t>printf</a:t>
            </a:r>
            <a:r>
              <a:rPr lang="en-US" altLang="ko-KR" sz="2000" b="1" dirty="0">
                <a:latin typeface="+mn-ea"/>
                <a:ea typeface="+mn-ea"/>
              </a:rPr>
              <a:t>("%s %s  \n", "</a:t>
            </a:r>
            <a:r>
              <a:rPr lang="ko-KR" altLang="en-US" sz="2000" b="1" dirty="0">
                <a:latin typeface="+mn-ea"/>
                <a:ea typeface="+mn-ea"/>
              </a:rPr>
              <a:t>안녕</a:t>
            </a:r>
            <a:r>
              <a:rPr lang="en-US" altLang="ko-KR" sz="2000" b="1" dirty="0">
                <a:latin typeface="+mn-ea"/>
                <a:ea typeface="+mn-ea"/>
              </a:rPr>
              <a:t>", "C </a:t>
            </a:r>
            <a:r>
              <a:rPr lang="ko-KR" altLang="en-US" sz="2000" b="1" dirty="0">
                <a:latin typeface="+mn-ea"/>
                <a:ea typeface="+mn-ea"/>
              </a:rPr>
              <a:t>언어</a:t>
            </a:r>
            <a:r>
              <a:rPr lang="en-US" altLang="ko-KR" sz="2000" b="1" dirty="0">
                <a:latin typeface="+mn-ea"/>
                <a:ea typeface="+mn-ea"/>
              </a:rPr>
              <a:t>");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6" y="4365104"/>
            <a:ext cx="7982087" cy="2044296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4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서식의 한 종류인 자릿수를 맞추는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정수형 데이터를 출력하기 </a:t>
            </a:r>
            <a:r>
              <a:rPr lang="ko-KR" altLang="en-US" b="1" dirty="0" smtClean="0">
                <a:latin typeface="+mn-ea"/>
                <a:ea typeface="+mn-ea"/>
              </a:rPr>
              <a:t>위한 서식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43499"/>
            <a:ext cx="8673253" cy="31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실수형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데이터를 출력하기 </a:t>
            </a:r>
            <a:r>
              <a:rPr lang="ko-KR" altLang="en-US" b="1" dirty="0" smtClean="0">
                <a:latin typeface="+mn-ea"/>
                <a:ea typeface="+mn-ea"/>
              </a:rPr>
              <a:t>위한 서식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%</a:t>
            </a:r>
            <a:r>
              <a:rPr lang="en-US" altLang="ko-KR" b="1" dirty="0">
                <a:latin typeface="+mn-ea"/>
                <a:ea typeface="+mn-ea"/>
              </a:rPr>
              <a:t>7.1f</a:t>
            </a:r>
            <a:r>
              <a:rPr lang="ko-KR" altLang="en-US" b="1" dirty="0">
                <a:latin typeface="+mn-ea"/>
                <a:ea typeface="+mn-ea"/>
              </a:rPr>
              <a:t>는 소수점을 </a:t>
            </a:r>
            <a:r>
              <a:rPr lang="ko-KR" altLang="en-US" b="1" dirty="0" smtClean="0">
                <a:latin typeface="+mn-ea"/>
                <a:ea typeface="+mn-ea"/>
              </a:rPr>
              <a:t>포함한 </a:t>
            </a:r>
            <a:r>
              <a:rPr lang="ko-KR" altLang="en-US" b="1" dirty="0">
                <a:latin typeface="+mn-ea"/>
                <a:ea typeface="+mn-ea"/>
              </a:rPr>
              <a:t>전체 </a:t>
            </a:r>
            <a:r>
              <a:rPr lang="ko-KR" altLang="en-US" b="1" dirty="0" smtClean="0">
                <a:latin typeface="+mn-ea"/>
                <a:ea typeface="+mn-ea"/>
              </a:rPr>
              <a:t>일곱 </a:t>
            </a:r>
            <a:r>
              <a:rPr lang="ko-KR" altLang="en-US" b="1" dirty="0">
                <a:latin typeface="+mn-ea"/>
                <a:ea typeface="+mn-ea"/>
              </a:rPr>
              <a:t>자리를 확보한 후에 소수점 아래는 한 자리만 차지한다는 의미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그러므로 소수점 위 정수 부분은 다섯 </a:t>
            </a:r>
            <a:r>
              <a:rPr lang="ko-KR" altLang="en-US" b="1" dirty="0" smtClean="0">
                <a:latin typeface="+mn-ea"/>
                <a:ea typeface="+mn-ea"/>
              </a:rPr>
              <a:t>자리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708920"/>
            <a:ext cx="8784976" cy="31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문자열형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데이터를 출력하기 </a:t>
            </a:r>
            <a:r>
              <a:rPr lang="ko-KR" altLang="en-US" b="1" dirty="0" smtClean="0">
                <a:latin typeface="+mn-ea"/>
                <a:ea typeface="+mn-ea"/>
              </a:rPr>
              <a:t>위한 서식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>
                <a:latin typeface="+mn-ea"/>
                <a:ea typeface="+mn-ea"/>
              </a:rPr>
              <a:t>문자열형</a:t>
            </a:r>
            <a:r>
              <a:rPr lang="ko-KR" altLang="en-US" b="1" dirty="0">
                <a:latin typeface="+mn-ea"/>
                <a:ea typeface="+mn-ea"/>
              </a:rPr>
              <a:t> 데이터의 서식도 오른쪽에 맞춰서 </a:t>
            </a:r>
            <a:r>
              <a:rPr lang="ko-KR" altLang="en-US" b="1" dirty="0" smtClean="0">
                <a:latin typeface="+mn-ea"/>
                <a:ea typeface="+mn-ea"/>
              </a:rPr>
              <a:t>출력함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984295"/>
            <a:ext cx="8712968" cy="19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23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서식의 한 종류인 자릿수를 맞추는 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411084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081838" y="130163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23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71235"/>
            <a:ext cx="7992368" cy="38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다양한 기능의 서식 문자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서식 문자의 특징은 </a:t>
            </a:r>
            <a:r>
              <a:rPr lang="en-US" altLang="ko-KR" b="1" dirty="0" smtClean="0">
                <a:latin typeface="+mn-ea"/>
                <a:ea typeface="+mn-ea"/>
              </a:rPr>
              <a:t>‘\’ </a:t>
            </a:r>
            <a:r>
              <a:rPr lang="ko-KR" altLang="en-US" b="1" dirty="0" smtClean="0">
                <a:latin typeface="+mn-ea"/>
                <a:ea typeface="+mn-ea"/>
              </a:rPr>
              <a:t>기호가 붙는다는 것인데</a:t>
            </a:r>
            <a:r>
              <a:rPr lang="en-US" altLang="ko-KR" b="1" dirty="0" smtClean="0">
                <a:latin typeface="+mn-ea"/>
                <a:ea typeface="+mn-ea"/>
              </a:rPr>
              <a:t>,</a:t>
            </a:r>
            <a:r>
              <a:rPr lang="ko-KR" altLang="en-US" b="1" dirty="0" smtClean="0">
                <a:latin typeface="+mn-ea"/>
                <a:ea typeface="+mn-ea"/>
              </a:rPr>
              <a:t> 이런 문자를 탈출</a:t>
            </a:r>
            <a:r>
              <a:rPr lang="en-US" altLang="ko-KR" b="1" dirty="0" smtClean="0">
                <a:latin typeface="+mn-ea"/>
                <a:ea typeface="+mn-ea"/>
              </a:rPr>
              <a:t>(escape) </a:t>
            </a:r>
            <a:r>
              <a:rPr lang="ko-KR" altLang="en-US" b="1" dirty="0" smtClean="0">
                <a:latin typeface="+mn-ea"/>
                <a:ea typeface="+mn-ea"/>
              </a:rPr>
              <a:t>문자라고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57860"/>
              </p:ext>
            </p:extLst>
          </p:nvPr>
        </p:nvGraphicFramePr>
        <p:xfrm>
          <a:off x="624746" y="2276872"/>
          <a:ext cx="6408712" cy="33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서식 문자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줄로 이동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탭으로 이동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\b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 한 칸 이동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줄의 맨 앞으로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\a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삑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소리를 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004027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\\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출력함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86865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출력함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74372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\”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출력함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3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7</a:t>
            </a:r>
            <a:r>
              <a:rPr lang="ko-KR" altLang="en-US" b="1" dirty="0" smtClean="0">
                <a:latin typeface="+mn-ea"/>
                <a:ea typeface="+mn-ea"/>
              </a:rPr>
              <a:t>행에서는 </a:t>
            </a:r>
            <a:r>
              <a:rPr lang="en-US" altLang="ko-KR" b="1" dirty="0" smtClean="0">
                <a:latin typeface="+mn-ea"/>
                <a:ea typeface="+mn-ea"/>
              </a:rPr>
              <a:t>‘</a:t>
            </a:r>
            <a:r>
              <a:rPr lang="ko-KR" altLang="en-US" b="1" dirty="0" smtClean="0">
                <a:latin typeface="+mn-ea"/>
                <a:ea typeface="+mn-ea"/>
              </a:rPr>
              <a:t>이것을</a:t>
            </a:r>
            <a:r>
              <a:rPr lang="en-US" altLang="ko-KR" b="1" dirty="0" smtClean="0">
                <a:latin typeface="+mn-ea"/>
                <a:ea typeface="+mn-ea"/>
              </a:rPr>
              <a:t>＇</a:t>
            </a:r>
            <a:r>
              <a:rPr lang="ko-KR" altLang="en-US" b="1" dirty="0" smtClean="0">
                <a:latin typeface="+mn-ea"/>
                <a:ea typeface="+mn-ea"/>
              </a:rPr>
              <a:t>이라는 문구를 출력했다가 </a:t>
            </a:r>
            <a:r>
              <a:rPr lang="en-US" altLang="ko-KR" b="1" dirty="0" smtClean="0">
                <a:latin typeface="+mn-ea"/>
                <a:ea typeface="+mn-ea"/>
              </a:rPr>
              <a:t>\r</a:t>
            </a:r>
            <a:r>
              <a:rPr lang="ko-KR" altLang="en-US" b="1" dirty="0" smtClean="0">
                <a:latin typeface="+mn-ea"/>
                <a:ea typeface="+mn-ea"/>
              </a:rPr>
              <a:t>을 만나서 처음 위치로 돌아가  </a:t>
            </a:r>
            <a:r>
              <a:rPr lang="en-US" altLang="ko-KR" b="1" dirty="0" smtClean="0">
                <a:latin typeface="+mn-ea"/>
                <a:ea typeface="+mn-ea"/>
              </a:rPr>
              <a:t>‘</a:t>
            </a:r>
            <a:r>
              <a:rPr lang="ko-KR" altLang="en-US" b="1" dirty="0" smtClean="0">
                <a:latin typeface="+mn-ea"/>
                <a:ea typeface="+mn-ea"/>
              </a:rPr>
              <a:t>덮어씁니다</a:t>
            </a:r>
            <a:r>
              <a:rPr lang="en-US" altLang="ko-KR" b="1" dirty="0" smtClean="0">
                <a:latin typeface="+mn-ea"/>
                <a:ea typeface="+mn-ea"/>
              </a:rPr>
              <a:t>’</a:t>
            </a:r>
            <a:r>
              <a:rPr lang="ko-KR" altLang="en-US" b="1" dirty="0" smtClean="0">
                <a:latin typeface="+mn-ea"/>
                <a:ea typeface="+mn-ea"/>
              </a:rPr>
              <a:t>를 출력함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74031"/>
            <a:ext cx="7992367" cy="34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서식 지정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5875"/>
            <a:ext cx="7992368" cy="38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1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변수 선언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C </a:t>
            </a:r>
            <a:r>
              <a:rPr lang="ko-KR" altLang="en-US" b="1" dirty="0">
                <a:latin typeface="+mn-ea"/>
                <a:ea typeface="+mn-ea"/>
              </a:rPr>
              <a:t>프로그램을 작성하려면 변수 선언을 먼저 </a:t>
            </a:r>
            <a:r>
              <a:rPr lang="ko-KR" altLang="en-US" b="1" dirty="0" smtClean="0">
                <a:latin typeface="+mn-ea"/>
                <a:ea typeface="+mn-ea"/>
              </a:rPr>
              <a:t>수행함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정수형 변수와 </a:t>
            </a:r>
            <a:r>
              <a:rPr lang="ko-KR" altLang="en-US" b="1" dirty="0" err="1" smtClean="0">
                <a:latin typeface="+mn-ea"/>
                <a:ea typeface="+mn-ea"/>
              </a:rPr>
              <a:t>실수형</a:t>
            </a:r>
            <a:r>
              <a:rPr lang="ko-KR" altLang="en-US" b="1" dirty="0" smtClean="0">
                <a:latin typeface="+mn-ea"/>
                <a:ea typeface="+mn-ea"/>
              </a:rPr>
              <a:t> 변수의 선언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spcBef>
                <a:spcPts val="500"/>
              </a:spcBef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변수를 선언하는 방식은 다양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만약 정수형 변수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b</a:t>
            </a:r>
            <a:r>
              <a:rPr lang="ko-KR" altLang="en-US" b="1" dirty="0">
                <a:latin typeface="+mn-ea"/>
                <a:ea typeface="+mn-ea"/>
              </a:rPr>
              <a:t>를 선언하고 싶다면 다음과 같은 방식을 사용할 수 있음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즉 변수의 종류가 같을 때는 변수를 개별적으로 선언해도 되고 콤마</a:t>
            </a:r>
            <a:r>
              <a:rPr lang="en-US" altLang="ko-KR" b="1" dirty="0">
                <a:latin typeface="+mn-ea"/>
                <a:ea typeface="+mn-ea"/>
              </a:rPr>
              <a:t>(,)</a:t>
            </a:r>
            <a:r>
              <a:rPr lang="ko-KR" altLang="en-US" b="1" dirty="0">
                <a:latin typeface="+mn-ea"/>
                <a:ea typeface="+mn-ea"/>
              </a:rPr>
              <a:t>를 사용하여 </a:t>
            </a:r>
            <a:r>
              <a:rPr lang="ko-KR" altLang="en-US" b="1" dirty="0" smtClean="0">
                <a:latin typeface="+mn-ea"/>
                <a:ea typeface="+mn-ea"/>
              </a:rPr>
              <a:t> 연속해서 </a:t>
            </a:r>
            <a:r>
              <a:rPr lang="ko-KR" altLang="en-US" b="1" dirty="0">
                <a:latin typeface="+mn-ea"/>
                <a:ea typeface="+mn-ea"/>
              </a:rPr>
              <a:t>선언해도 됨</a:t>
            </a:r>
          </a:p>
          <a:p>
            <a:pPr lvl="2">
              <a:lnSpc>
                <a:spcPct val="150000"/>
              </a:lnSpc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spcBef>
                <a:spcPts val="500"/>
              </a:spcBef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5" y="2181860"/>
            <a:ext cx="2422114" cy="10022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0" y="4941168"/>
            <a:ext cx="6708278" cy="10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916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함수의 기본 사용법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정수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  <a:p>
            <a:pPr marL="8159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모니터에 </a:t>
            </a:r>
            <a:r>
              <a:rPr lang="ko-KR" altLang="en-US" b="1" dirty="0">
                <a:latin typeface="+mn-ea"/>
                <a:ea typeface="+mn-ea"/>
              </a:rPr>
              <a:t>큰따옴표</a:t>
            </a:r>
            <a:r>
              <a:rPr lang="en-US" altLang="ko-KR" b="1" dirty="0">
                <a:latin typeface="+mn-ea"/>
                <a:ea typeface="+mn-ea"/>
              </a:rPr>
              <a:t>(“ ”) </a:t>
            </a:r>
            <a:r>
              <a:rPr lang="ko-KR" altLang="en-US" b="1" dirty="0">
                <a:latin typeface="+mn-ea"/>
                <a:ea typeface="+mn-ea"/>
              </a:rPr>
              <a:t>안의 내용을 출력하라는 의미</a:t>
            </a:r>
          </a:p>
          <a:p>
            <a:pPr marL="358775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</a:t>
            </a:r>
            <a:r>
              <a:rPr lang="ko-KR" altLang="en-US" b="1" dirty="0">
                <a:latin typeface="+mn-ea"/>
                <a:ea typeface="+mn-ea"/>
              </a:rPr>
              <a:t>결과 </a:t>
            </a:r>
            <a:r>
              <a:rPr lang="en-US" altLang="ko-KR" b="1" dirty="0">
                <a:latin typeface="+mn-ea"/>
                <a:ea typeface="+mn-ea"/>
              </a:rPr>
              <a:t>100</a:t>
            </a:r>
            <a:r>
              <a:rPr lang="ko-KR" altLang="en-US" b="1" dirty="0">
                <a:latin typeface="+mn-ea"/>
                <a:ea typeface="+mn-ea"/>
              </a:rPr>
              <a:t>이 두 번 출력되었지만 둘은 완전히 다른 </a:t>
            </a:r>
            <a:r>
              <a:rPr lang="ko-KR" altLang="en-US" b="1" dirty="0" smtClean="0">
                <a:latin typeface="+mn-ea"/>
                <a:ea typeface="+mn-ea"/>
              </a:rPr>
              <a:t>결과임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첫 번째 </a:t>
            </a: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 (“100”)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en-US" altLang="ko-KR" b="1" dirty="0">
                <a:latin typeface="+mn-ea"/>
                <a:ea typeface="+mn-ea"/>
              </a:rPr>
              <a:t>100</a:t>
            </a:r>
            <a:r>
              <a:rPr lang="ko-KR" altLang="en-US" b="1" dirty="0">
                <a:latin typeface="+mn-ea"/>
                <a:ea typeface="+mn-ea"/>
              </a:rPr>
              <a:t>은 ‘숫자 </a:t>
            </a:r>
            <a:r>
              <a:rPr lang="en-US" altLang="ko-KR" b="1" dirty="0" smtClean="0">
                <a:latin typeface="+mn-ea"/>
                <a:ea typeface="+mn-ea"/>
              </a:rPr>
              <a:t>100’</a:t>
            </a:r>
            <a:r>
              <a:rPr lang="ko-KR" altLang="en-US" b="1" dirty="0">
                <a:latin typeface="+mn-ea"/>
                <a:ea typeface="+mn-ea"/>
              </a:rPr>
              <a:t>이 아닌 </a:t>
            </a:r>
            <a:r>
              <a:rPr lang="ko-KR" altLang="en-US" b="1" dirty="0" smtClean="0">
                <a:latin typeface="+mn-ea"/>
                <a:ea typeface="+mn-ea"/>
              </a:rPr>
              <a:t>‘문자열 </a:t>
            </a:r>
            <a:r>
              <a:rPr lang="en-US" altLang="ko-KR" b="1" dirty="0">
                <a:latin typeface="+mn-ea"/>
                <a:ea typeface="+mn-ea"/>
              </a:rPr>
              <a:t>100(</a:t>
            </a:r>
            <a:r>
              <a:rPr lang="ko-KR" altLang="en-US" b="1" dirty="0" err="1">
                <a:latin typeface="+mn-ea"/>
                <a:ea typeface="+mn-ea"/>
              </a:rPr>
              <a:t>일영영</a:t>
            </a:r>
            <a:r>
              <a:rPr lang="en-US" altLang="ko-KR" b="1" dirty="0" smtClean="0">
                <a:latin typeface="+mn-ea"/>
                <a:ea typeface="+mn-ea"/>
              </a:rPr>
              <a:t>)’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 )</a:t>
            </a:r>
            <a:r>
              <a:rPr lang="ko-KR" altLang="en-US" b="1" dirty="0">
                <a:latin typeface="+mn-ea"/>
                <a:ea typeface="+mn-ea"/>
              </a:rPr>
              <a:t>에서 큰따옴표 안에 있는 값은 </a:t>
            </a:r>
            <a:r>
              <a:rPr lang="ko-KR" altLang="en-US" b="1" dirty="0" smtClean="0">
                <a:latin typeface="+mn-ea"/>
                <a:ea typeface="+mn-ea"/>
              </a:rPr>
              <a:t>무조건 ‘</a:t>
            </a:r>
            <a:r>
              <a:rPr lang="ko-KR" altLang="en-US" b="1" dirty="0" err="1" smtClean="0">
                <a:latin typeface="+mn-ea"/>
                <a:ea typeface="+mn-ea"/>
              </a:rPr>
              <a:t>문자열’로</a:t>
            </a:r>
            <a:r>
              <a:rPr lang="ko-KR" altLang="en-US" b="1" dirty="0" smtClean="0">
                <a:latin typeface="+mn-ea"/>
                <a:ea typeface="+mn-ea"/>
              </a:rPr>
              <a:t> 취급함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두 번째 </a:t>
            </a: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(“%d”, 100)</a:t>
            </a:r>
            <a:r>
              <a:rPr lang="ko-KR" altLang="en-US" b="1" dirty="0">
                <a:latin typeface="+mn-ea"/>
                <a:ea typeface="+mn-ea"/>
              </a:rPr>
              <a:t>의 결과로 나온 </a:t>
            </a:r>
            <a:r>
              <a:rPr lang="en-US" altLang="ko-KR" b="1" dirty="0">
                <a:latin typeface="+mn-ea"/>
                <a:ea typeface="+mn-ea"/>
              </a:rPr>
              <a:t>100</a:t>
            </a:r>
            <a:r>
              <a:rPr lang="ko-KR" altLang="en-US" b="1" dirty="0">
                <a:latin typeface="+mn-ea"/>
                <a:ea typeface="+mn-ea"/>
              </a:rPr>
              <a:t>은 ‘숫자 </a:t>
            </a:r>
            <a:r>
              <a:rPr lang="en-US" altLang="ko-KR" b="1" dirty="0" smtClean="0">
                <a:latin typeface="+mn-ea"/>
                <a:ea typeface="+mn-ea"/>
              </a:rPr>
              <a:t>100’</a:t>
            </a:r>
            <a:r>
              <a:rPr lang="ko-KR" altLang="en-US" b="1" dirty="0">
                <a:latin typeface="+mn-ea"/>
                <a:ea typeface="+mn-ea"/>
              </a:rPr>
              <a:t>을 의미</a:t>
            </a:r>
          </a:p>
          <a:p>
            <a:pPr marL="12731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서식</a:t>
            </a:r>
            <a:r>
              <a:rPr lang="en-US" altLang="ko-KR" b="1" dirty="0">
                <a:latin typeface="+mn-ea"/>
                <a:ea typeface="+mn-ea"/>
              </a:rPr>
              <a:t>(%d)</a:t>
            </a:r>
            <a:r>
              <a:rPr lang="ko-KR" altLang="en-US" b="1" dirty="0">
                <a:latin typeface="+mn-ea"/>
                <a:ea typeface="+mn-ea"/>
              </a:rPr>
              <a:t>이 지정 된 숫자는 숫자의 의미를 그대로 지니기 </a:t>
            </a:r>
            <a:r>
              <a:rPr lang="ko-KR" altLang="en-US" b="1" dirty="0" smtClean="0">
                <a:latin typeface="+mn-ea"/>
                <a:ea typeface="+mn-ea"/>
              </a:rPr>
              <a:t>때문임</a:t>
            </a:r>
            <a:endParaRPr lang="ko-KR" altLang="en-US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0"/>
            <a:ext cx="5686425" cy="400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8" y="2570609"/>
            <a:ext cx="5724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72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정수형 변수 </a:t>
            </a:r>
            <a:r>
              <a:rPr lang="en-US" altLang="ko-KR" b="1" dirty="0">
                <a:latin typeface="+mn-ea"/>
                <a:ea typeface="+mn-ea"/>
              </a:rPr>
              <a:t>a, </a:t>
            </a:r>
            <a:r>
              <a:rPr lang="ko-KR" altLang="en-US" b="1" dirty="0" err="1">
                <a:latin typeface="+mn-ea"/>
                <a:ea typeface="+mn-ea"/>
              </a:rPr>
              <a:t>실수형</a:t>
            </a:r>
            <a:r>
              <a:rPr lang="ko-KR" altLang="en-US" b="1" dirty="0">
                <a:latin typeface="+mn-ea"/>
                <a:ea typeface="+mn-ea"/>
              </a:rPr>
              <a:t> 변수 </a:t>
            </a:r>
            <a:r>
              <a:rPr lang="en-US" altLang="ko-KR" b="1" dirty="0">
                <a:latin typeface="+mn-ea"/>
                <a:ea typeface="+mn-ea"/>
              </a:rPr>
              <a:t>b, </a:t>
            </a:r>
            <a:r>
              <a:rPr lang="ko-KR" altLang="en-US" b="1" dirty="0">
                <a:latin typeface="+mn-ea"/>
                <a:ea typeface="+mn-ea"/>
              </a:rPr>
              <a:t>정수형 변수 </a:t>
            </a:r>
            <a:r>
              <a:rPr lang="en-US" altLang="ko-KR" b="1" dirty="0">
                <a:latin typeface="+mn-ea"/>
                <a:ea typeface="+mn-ea"/>
              </a:rPr>
              <a:t>c, </a:t>
            </a:r>
            <a:r>
              <a:rPr lang="ko-KR" altLang="en-US" b="1" dirty="0" err="1">
                <a:latin typeface="+mn-ea"/>
                <a:ea typeface="+mn-ea"/>
              </a:rPr>
              <a:t>실수형</a:t>
            </a:r>
            <a:r>
              <a:rPr lang="ko-KR" altLang="en-US" b="1" dirty="0">
                <a:latin typeface="+mn-ea"/>
                <a:ea typeface="+mn-ea"/>
              </a:rPr>
              <a:t> 변수 </a:t>
            </a:r>
            <a:r>
              <a:rPr lang="en-US" altLang="ko-KR" b="1" dirty="0">
                <a:latin typeface="+mn-ea"/>
                <a:ea typeface="+mn-ea"/>
              </a:rPr>
              <a:t>d</a:t>
            </a:r>
            <a:r>
              <a:rPr lang="ko-KR" altLang="en-US" b="1" dirty="0">
                <a:latin typeface="+mn-ea"/>
                <a:ea typeface="+mn-ea"/>
              </a:rPr>
              <a:t>를 선언하는 기본 방식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spcBef>
                <a:spcPts val="500"/>
              </a:spcBef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83636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61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변수에 값을 담는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기본적인 값의 대입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100</a:t>
            </a:r>
            <a:r>
              <a:rPr lang="ko-KR" altLang="en-US" b="1" dirty="0">
                <a:latin typeface="+mn-ea"/>
                <a:ea typeface="+mn-ea"/>
              </a:rPr>
              <a:t>은 정수</a:t>
            </a:r>
            <a:r>
              <a:rPr lang="en-US" altLang="ko-KR" b="1" dirty="0">
                <a:latin typeface="+mn-ea"/>
                <a:ea typeface="+mn-ea"/>
              </a:rPr>
              <a:t>, 123.45</a:t>
            </a:r>
            <a:r>
              <a:rPr lang="ko-KR" altLang="en-US" b="1" dirty="0">
                <a:latin typeface="+mn-ea"/>
                <a:ea typeface="+mn-ea"/>
              </a:rPr>
              <a:t>는 실수이므로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정수형 변수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ko-KR" altLang="en-US" b="1" dirty="0" err="1">
                <a:latin typeface="+mn-ea"/>
                <a:ea typeface="+mn-ea"/>
              </a:rPr>
              <a:t>실수형</a:t>
            </a:r>
            <a:r>
              <a:rPr lang="ko-KR" altLang="en-US" b="1" dirty="0">
                <a:latin typeface="+mn-ea"/>
                <a:ea typeface="+mn-ea"/>
              </a:rPr>
              <a:t> 변수 </a:t>
            </a:r>
            <a:r>
              <a:rPr lang="en-US" altLang="ko-KR" b="1" dirty="0">
                <a:latin typeface="+mn-ea"/>
                <a:ea typeface="+mn-ea"/>
              </a:rPr>
              <a:t>b</a:t>
            </a:r>
            <a:r>
              <a:rPr lang="ko-KR" altLang="en-US" b="1" dirty="0">
                <a:latin typeface="+mn-ea"/>
                <a:ea typeface="+mn-ea"/>
              </a:rPr>
              <a:t>를 선언하고 변수에 값을 넣으려면 다음과 같이 </a:t>
            </a:r>
            <a:r>
              <a:rPr lang="ko-KR" altLang="en-US" b="1" dirty="0" smtClean="0">
                <a:latin typeface="+mn-ea"/>
                <a:ea typeface="+mn-ea"/>
              </a:rPr>
              <a:t>나열</a:t>
            </a: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만약 변수 </a:t>
            </a:r>
            <a:r>
              <a:rPr lang="en-US" altLang="ko-KR" b="1" dirty="0">
                <a:latin typeface="+mn-ea"/>
                <a:ea typeface="+mn-ea"/>
              </a:rPr>
              <a:t>a, b</a:t>
            </a:r>
            <a:r>
              <a:rPr lang="ko-KR" altLang="en-US" b="1" dirty="0">
                <a:latin typeface="+mn-ea"/>
                <a:ea typeface="+mn-ea"/>
              </a:rPr>
              <a:t>가 모두 정수형 변수라면 형식이 동일하므로 한 줄로 해결할 수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14" y="2638616"/>
            <a:ext cx="5519887" cy="1455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3" y="4941167"/>
            <a:ext cx="5571468" cy="14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9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실행은 되지만 </a:t>
            </a:r>
            <a:r>
              <a:rPr lang="en-US" altLang="ko-KR" b="1" dirty="0" smtClean="0">
                <a:latin typeface="+mn-ea"/>
                <a:ea typeface="+mn-ea"/>
              </a:rPr>
              <a:t>8</a:t>
            </a:r>
            <a:r>
              <a:rPr lang="ko-KR" altLang="en-US" b="1" dirty="0" smtClean="0">
                <a:latin typeface="+mn-ea"/>
                <a:ea typeface="+mn-ea"/>
              </a:rPr>
              <a:t>행에서 정수현 변수 </a:t>
            </a:r>
            <a:r>
              <a:rPr lang="en-US" altLang="ko-KR" b="1" dirty="0" smtClean="0">
                <a:latin typeface="+mn-ea"/>
                <a:ea typeface="+mn-ea"/>
              </a:rPr>
              <a:t>a</a:t>
            </a:r>
            <a:r>
              <a:rPr lang="ko-KR" altLang="en-US" b="1" dirty="0" smtClean="0">
                <a:latin typeface="+mn-ea"/>
                <a:ea typeface="+mn-ea"/>
              </a:rPr>
              <a:t>에 실수 </a:t>
            </a:r>
            <a:r>
              <a:rPr lang="en-US" altLang="ko-KR" b="1" dirty="0" smtClean="0">
                <a:latin typeface="+mn-ea"/>
                <a:ea typeface="+mn-ea"/>
              </a:rPr>
              <a:t>123.45</a:t>
            </a:r>
            <a:r>
              <a:rPr lang="ko-KR" altLang="en-US" b="1" dirty="0" smtClean="0">
                <a:latin typeface="+mn-ea"/>
                <a:ea typeface="+mn-ea"/>
              </a:rPr>
              <a:t>를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대입해 결과가 </a:t>
            </a:r>
            <a:r>
              <a:rPr lang="en-US" altLang="ko-KR" b="1" dirty="0" smtClean="0">
                <a:latin typeface="+mn-ea"/>
                <a:ea typeface="+mn-ea"/>
              </a:rPr>
              <a:t>123</a:t>
            </a:r>
            <a:r>
              <a:rPr lang="ko-KR" altLang="en-US" b="1" dirty="0" smtClean="0">
                <a:latin typeface="+mn-ea"/>
                <a:ea typeface="+mn-ea"/>
              </a:rPr>
              <a:t>만 나옴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9</a:t>
            </a:r>
            <a:r>
              <a:rPr lang="ko-KR" altLang="en-US" b="1" dirty="0" smtClean="0">
                <a:latin typeface="+mn-ea"/>
                <a:ea typeface="+mn-ea"/>
              </a:rPr>
              <a:t>행은 대입된 정수</a:t>
            </a:r>
            <a:r>
              <a:rPr lang="en-US" altLang="ko-KR" b="1" dirty="0" smtClean="0">
                <a:latin typeface="+mn-ea"/>
                <a:ea typeface="+mn-ea"/>
              </a:rPr>
              <a:t>(200)</a:t>
            </a:r>
            <a:r>
              <a:rPr lang="ko-KR" altLang="en-US" b="1" dirty="0" smtClean="0">
                <a:latin typeface="+mn-ea"/>
                <a:ea typeface="+mn-ea"/>
              </a:rPr>
              <a:t>가 실수</a:t>
            </a:r>
            <a:r>
              <a:rPr lang="en-US" altLang="ko-KR" b="1" dirty="0" smtClean="0">
                <a:latin typeface="+mn-ea"/>
                <a:ea typeface="+mn-ea"/>
              </a:rPr>
              <a:t>(200.000000)</a:t>
            </a:r>
            <a:r>
              <a:rPr lang="ko-KR" altLang="en-US" b="1" dirty="0" smtClean="0">
                <a:latin typeface="+mn-ea"/>
                <a:ea typeface="+mn-ea"/>
              </a:rPr>
              <a:t>로 변함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56049"/>
            <a:ext cx="7992368" cy="3618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1382" y="2615312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 변수에 실수를 대입함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바람직하지 않음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5689" y="2896022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실수형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변수에 정수를 대입함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바람직하지 않음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</a:t>
            </a:r>
            <a:r>
              <a:rPr lang="ko-KR" altLang="en-US" b="1" dirty="0" smtClean="0">
                <a:latin typeface="+mn-ea"/>
                <a:ea typeface="+mn-ea"/>
              </a:rPr>
              <a:t>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다양한 값의 대입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변수에 변수를 대입하는 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743499"/>
            <a:ext cx="7992368" cy="4212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5689" y="3882534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b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689" y="4602614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d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c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8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3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1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13</a:t>
            </a:r>
            <a:r>
              <a:rPr lang="ko-KR" altLang="en-US" b="1" dirty="0" smtClean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a, b, c, d</a:t>
            </a:r>
            <a:r>
              <a:rPr lang="ko-KR" altLang="en-US" b="1" dirty="0">
                <a:latin typeface="+mn-ea"/>
                <a:ea typeface="+mn-ea"/>
              </a:rPr>
              <a:t>에 각각 </a:t>
            </a:r>
            <a:r>
              <a:rPr lang="en-US" altLang="ko-KR" b="1" dirty="0">
                <a:latin typeface="+mn-ea"/>
                <a:ea typeface="+mn-ea"/>
              </a:rPr>
              <a:t>200, 300, 400, 900 </a:t>
            </a:r>
            <a:r>
              <a:rPr lang="ko-KR" altLang="en-US" b="1" dirty="0">
                <a:latin typeface="+mn-ea"/>
                <a:ea typeface="+mn-ea"/>
              </a:rPr>
              <a:t>이라는 값이 들어 있지만 그 값들은 무시하고 새로운 값으로 </a:t>
            </a:r>
            <a:r>
              <a:rPr lang="ko-KR" altLang="en-US" b="1" dirty="0" smtClean="0">
                <a:latin typeface="+mn-ea"/>
                <a:ea typeface="+mn-ea"/>
              </a:rPr>
              <a:t>덮어씀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56049"/>
            <a:ext cx="7992368" cy="464318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110065" y="78774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172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대입 연산자와 변수의 위치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‘대입 연산자</a:t>
            </a:r>
            <a:r>
              <a:rPr lang="en-US" altLang="ko-KR" b="1" dirty="0">
                <a:latin typeface="+mn-ea"/>
                <a:ea typeface="+mn-ea"/>
              </a:rPr>
              <a:t>(=)</a:t>
            </a:r>
            <a:r>
              <a:rPr lang="ko-KR" altLang="en-US" b="1" dirty="0">
                <a:latin typeface="+mn-ea"/>
                <a:ea typeface="+mn-ea"/>
              </a:rPr>
              <a:t>를 사용하면 오른쪽의 것이 왼쪽에 </a:t>
            </a:r>
            <a:r>
              <a:rPr lang="ko-KR" altLang="en-US" b="1" dirty="0" err="1">
                <a:latin typeface="+mn-ea"/>
                <a:ea typeface="+mn-ea"/>
              </a:rPr>
              <a:t>대입된다’는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규칙임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대입 연산자</a:t>
            </a:r>
            <a:r>
              <a:rPr lang="en-US" altLang="ko-KR" b="1" dirty="0">
                <a:latin typeface="+mn-ea"/>
                <a:ea typeface="+mn-ea"/>
              </a:rPr>
              <a:t>(=)</a:t>
            </a:r>
            <a:r>
              <a:rPr lang="ko-KR" altLang="en-US" b="1" dirty="0">
                <a:latin typeface="+mn-ea"/>
                <a:ea typeface="+mn-ea"/>
              </a:rPr>
              <a:t>의 왼쪽에는 반드시 무엇을 담는 </a:t>
            </a:r>
            <a:r>
              <a:rPr lang="ko-KR" altLang="en-US" b="1" dirty="0" smtClean="0">
                <a:latin typeface="+mn-ea"/>
                <a:ea typeface="+mn-ea"/>
              </a:rPr>
              <a:t>변수만 </a:t>
            </a:r>
            <a:r>
              <a:rPr lang="ko-KR" altLang="en-US" b="1" dirty="0">
                <a:latin typeface="+mn-ea"/>
                <a:ea typeface="+mn-ea"/>
              </a:rPr>
              <a:t>온다는 것을 알 수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대입 연산자의 왼쪽에는 변수만 올 수 있고 오른쪽에는 상수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변수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계산 값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함수 등 무엇이든지 올 수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변수의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숫자형</a:t>
            </a:r>
            <a:r>
              <a:rPr lang="ko-KR" altLang="en-US" b="1" dirty="0" smtClean="0">
                <a:latin typeface="+mn-ea"/>
                <a:ea typeface="+mn-ea"/>
              </a:rPr>
              <a:t> 데이터 형식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정수형은 말 그대로 소수점이 없는 데이터를 입력하기 위해 사용하는 데이터 형식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unsigned</a:t>
            </a:r>
            <a:r>
              <a:rPr lang="ko-KR" altLang="en-US" b="1" dirty="0">
                <a:latin typeface="+mn-ea"/>
                <a:ea typeface="+mn-ea"/>
              </a:rPr>
              <a:t>가 붙은 데이터 형식은 마이너스</a:t>
            </a:r>
            <a:r>
              <a:rPr lang="en-US" altLang="ko-KR" b="1" dirty="0">
                <a:latin typeface="+mn-ea"/>
                <a:ea typeface="+mn-ea"/>
              </a:rPr>
              <a:t>(-) </a:t>
            </a:r>
            <a:r>
              <a:rPr lang="ko-KR" altLang="en-US" b="1" dirty="0">
                <a:latin typeface="+mn-ea"/>
                <a:ea typeface="+mn-ea"/>
              </a:rPr>
              <a:t>값이 없는 경우에 </a:t>
            </a:r>
            <a:r>
              <a:rPr lang="ko-KR" altLang="en-US" b="1" dirty="0" smtClean="0">
                <a:latin typeface="+mn-ea"/>
                <a:ea typeface="+mn-ea"/>
              </a:rPr>
              <a:t>사용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46692"/>
              </p:ext>
            </p:extLst>
          </p:nvPr>
        </p:nvGraphicFramePr>
        <p:xfrm>
          <a:off x="629345" y="2330280"/>
          <a:ext cx="7200800" cy="255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17334758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형식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short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작은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unsigned short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부호 없는 작은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unsigned 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부호 없는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큰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623865"/>
                  </a:ext>
                </a:extLst>
              </a:tr>
              <a:tr h="405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unsigned long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부호 없는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5</a:t>
            </a:r>
            <a:r>
              <a:rPr lang="ko-KR" altLang="en-US" b="1" dirty="0" smtClean="0">
                <a:latin typeface="+mn-ea"/>
                <a:ea typeface="+mn-ea"/>
              </a:rPr>
              <a:t>행은 글자 그대로 </a:t>
            </a:r>
            <a:r>
              <a:rPr lang="en-US" altLang="ko-KR" b="1" dirty="0" smtClean="0">
                <a:latin typeface="+mn-ea"/>
                <a:ea typeface="+mn-ea"/>
              </a:rPr>
              <a:t>‘100 + 100’</a:t>
            </a:r>
            <a:r>
              <a:rPr lang="ko-KR" altLang="en-US" b="1" dirty="0" smtClean="0">
                <a:latin typeface="+mn-ea"/>
                <a:ea typeface="+mn-ea"/>
              </a:rPr>
              <a:t>을 출력하고 </a:t>
            </a:r>
            <a:r>
              <a:rPr lang="en-US" altLang="ko-KR" b="1" dirty="0" smtClean="0">
                <a:latin typeface="+mn-ea"/>
                <a:ea typeface="+mn-ea"/>
              </a:rPr>
              <a:t>7</a:t>
            </a:r>
            <a:r>
              <a:rPr lang="ko-KR" altLang="en-US" b="1" dirty="0" smtClean="0">
                <a:latin typeface="+mn-ea"/>
                <a:ea typeface="+mn-ea"/>
              </a:rPr>
              <a:t>행은 숫자 </a:t>
            </a:r>
            <a:r>
              <a:rPr lang="en-US" altLang="ko-KR" b="1" dirty="0" smtClean="0">
                <a:latin typeface="+mn-ea"/>
                <a:ea typeface="+mn-ea"/>
              </a:rPr>
              <a:t>100</a:t>
            </a:r>
            <a:r>
              <a:rPr lang="ko-KR" altLang="en-US" b="1" dirty="0" smtClean="0">
                <a:latin typeface="+mn-ea"/>
                <a:ea typeface="+mn-ea"/>
              </a:rPr>
              <a:t>과 숫자 </a:t>
            </a:r>
            <a:r>
              <a:rPr lang="en-US" altLang="ko-KR" b="1" dirty="0" smtClean="0">
                <a:latin typeface="+mn-ea"/>
                <a:ea typeface="+mn-ea"/>
              </a:rPr>
              <a:t>100</a:t>
            </a:r>
            <a:r>
              <a:rPr lang="ko-KR" altLang="en-US" b="1" dirty="0" smtClean="0">
                <a:latin typeface="+mn-ea"/>
                <a:ea typeface="+mn-ea"/>
              </a:rPr>
              <a:t>을 더한 결과인 </a:t>
            </a:r>
            <a:r>
              <a:rPr lang="en-US" altLang="ko-KR" b="1" dirty="0" smtClean="0">
                <a:latin typeface="+mn-ea"/>
                <a:ea typeface="+mn-ea"/>
              </a:rPr>
              <a:t>‘200’ </a:t>
            </a:r>
            <a:r>
              <a:rPr lang="ko-KR" altLang="en-US" b="1" dirty="0" smtClean="0">
                <a:latin typeface="+mn-ea"/>
                <a:ea typeface="+mn-ea"/>
              </a:rPr>
              <a:t>을 출력함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4704"/>
            <a:ext cx="7992368" cy="2935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1753" y="1938432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모두 문자로 취급함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9614" y="2442374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숫자를 계산해서 결과를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182073" y="7995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8</a:t>
            </a:r>
            <a:r>
              <a:rPr lang="ko-KR" altLang="en-US" b="1" dirty="0" smtClean="0">
                <a:latin typeface="+mn-ea"/>
                <a:ea typeface="+mn-ea"/>
              </a:rPr>
              <a:t>행의 </a:t>
            </a:r>
            <a:r>
              <a:rPr lang="en-US" altLang="ko-KR" b="1" dirty="0" smtClean="0">
                <a:latin typeface="+mn-ea"/>
                <a:ea typeface="+mn-ea"/>
              </a:rPr>
              <a:t>a / b</a:t>
            </a:r>
            <a:r>
              <a:rPr lang="ko-KR" altLang="en-US" b="1" dirty="0" smtClean="0">
                <a:latin typeface="+mn-ea"/>
                <a:ea typeface="+mn-ea"/>
              </a:rPr>
              <a:t>는 모두 정수임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따라서 그 결과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이 되어 </a:t>
            </a:r>
            <a:r>
              <a:rPr lang="en-US" altLang="ko-KR" b="1" dirty="0" smtClean="0">
                <a:latin typeface="+mn-ea"/>
                <a:ea typeface="+mn-ea"/>
              </a:rPr>
              <a:t>result</a:t>
            </a:r>
            <a:r>
              <a:rPr lang="ko-KR" altLang="en-US" b="1" dirty="0" smtClean="0">
                <a:latin typeface="+mn-ea"/>
                <a:ea typeface="+mn-ea"/>
              </a:rPr>
              <a:t>에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latin typeface="+mn-ea"/>
                <a:ea typeface="+mn-ea"/>
              </a:rPr>
              <a:t>실수값인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0.000000</a:t>
            </a:r>
            <a:r>
              <a:rPr lang="ko-KR" altLang="en-US" b="1" dirty="0" smtClean="0">
                <a:latin typeface="+mn-ea"/>
                <a:ea typeface="+mn-ea"/>
              </a:rPr>
              <a:t>이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저장됨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6928"/>
            <a:ext cx="7992368" cy="342168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182073" y="7995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0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46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실수형</a:t>
            </a:r>
            <a:r>
              <a:rPr lang="ko-KR" altLang="en-US" b="1" dirty="0" smtClean="0">
                <a:latin typeface="+mn-ea"/>
                <a:ea typeface="+mn-ea"/>
              </a:rPr>
              <a:t> 데이터 형식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83531"/>
              </p:ext>
            </p:extLst>
          </p:nvPr>
        </p:nvGraphicFramePr>
        <p:xfrm>
          <a:off x="629345" y="1439808"/>
          <a:ext cx="72008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17334758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형식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큰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67336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long double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큰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float </a:t>
            </a:r>
            <a:r>
              <a:rPr lang="ko-KR" altLang="en-US" b="1" dirty="0">
                <a:latin typeface="+mn-ea"/>
                <a:ea typeface="+mn-ea"/>
              </a:rPr>
              <a:t>형은 대개 소수 아래 일곱 자리까지의 정밀도를 나타내지만 </a:t>
            </a:r>
            <a:r>
              <a:rPr lang="en-US" altLang="ko-KR" b="1" dirty="0">
                <a:latin typeface="+mn-ea"/>
                <a:ea typeface="+mn-ea"/>
              </a:rPr>
              <a:t>double </a:t>
            </a:r>
            <a:r>
              <a:rPr lang="ko-KR" altLang="en-US" b="1" dirty="0">
                <a:latin typeface="+mn-ea"/>
                <a:ea typeface="+mn-ea"/>
              </a:rPr>
              <a:t>형은 </a:t>
            </a:r>
            <a:r>
              <a:rPr lang="ko-KR" altLang="en-US" b="1" dirty="0" smtClean="0">
                <a:latin typeface="+mn-ea"/>
                <a:ea typeface="+mn-ea"/>
              </a:rPr>
              <a:t>      소수점 </a:t>
            </a:r>
            <a:r>
              <a:rPr lang="ko-KR" altLang="en-US" b="1" dirty="0">
                <a:latin typeface="+mn-ea"/>
                <a:ea typeface="+mn-ea"/>
              </a:rPr>
              <a:t>아래 </a:t>
            </a:r>
            <a:r>
              <a:rPr lang="ko-KR" altLang="en-US" b="1" dirty="0" smtClean="0">
                <a:latin typeface="+mn-ea"/>
                <a:ea typeface="+mn-ea"/>
              </a:rPr>
              <a:t>열여섯 </a:t>
            </a:r>
            <a:r>
              <a:rPr lang="ko-KR" altLang="en-US" b="1" dirty="0">
                <a:latin typeface="+mn-ea"/>
                <a:ea typeface="+mn-ea"/>
              </a:rPr>
              <a:t>자리 정도까지의 정밀도를 나타낼 수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6815"/>
            <a:ext cx="7992368" cy="29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3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문자형 데이터 형식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한 글자를 뜻하는 문자형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char </a:t>
            </a:r>
            <a:r>
              <a:rPr lang="ko-KR" altLang="en-US" b="1" dirty="0">
                <a:latin typeface="+mn-ea"/>
                <a:ea typeface="+mn-ea"/>
              </a:rPr>
              <a:t>형에는 문자뿐만 아니라 값의 범위에 해당하는 정수를 대입할 수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59156"/>
              </p:ext>
            </p:extLst>
          </p:nvPr>
        </p:nvGraphicFramePr>
        <p:xfrm>
          <a:off x="629345" y="1916832"/>
          <a:ext cx="7200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17334758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형식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문자형 또는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char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문자형 또는 부호 없는 정수형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4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801049"/>
            <a:ext cx="7992368" cy="47563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4813" y="2693009"/>
            <a:ext cx="2637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문자형과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정수형으로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777" y="3573016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더하여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C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7777" y="4537920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c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90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128983" y="8269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아스키코드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아스키코드는 컴퓨터에서 표현하는 문자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특히 키보드에 있는 영문자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기호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숫자 등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en-US" altLang="ko-KR" b="1" dirty="0">
                <a:latin typeface="+mn-ea"/>
                <a:ea typeface="+mn-ea"/>
              </a:rPr>
              <a:t>0~127</a:t>
            </a:r>
            <a:r>
              <a:rPr lang="ko-KR" altLang="en-US" b="1" dirty="0">
                <a:latin typeface="+mn-ea"/>
                <a:ea typeface="+mn-ea"/>
              </a:rPr>
              <a:t>에 대응한 </a:t>
            </a:r>
            <a:r>
              <a:rPr lang="ko-KR" altLang="en-US" b="1" dirty="0" smtClean="0">
                <a:latin typeface="+mn-ea"/>
                <a:ea typeface="+mn-ea"/>
              </a:rPr>
              <a:t>코드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ko-KR" altLang="en-US" b="1" dirty="0">
                <a:latin typeface="+mn-ea"/>
                <a:ea typeface="+mn-ea"/>
              </a:rPr>
              <a:t>에서는 숫자를 문자로도 표현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09" y="2117404"/>
            <a:ext cx="43148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25" y="4597734"/>
            <a:ext cx="5221608" cy="5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8719"/>
            <a:ext cx="8972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80383"/>
            <a:ext cx="7992368" cy="47612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4813" y="3392878"/>
            <a:ext cx="347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문자형으로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0985" y="3861048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c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정수형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값을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9505" y="5174998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d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두 가지 형태로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7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363700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4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5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여러 글자가 모인 문자열과 배열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문자열은 문자형</a:t>
            </a:r>
            <a:r>
              <a:rPr lang="en-US" altLang="ko-KR" b="1" dirty="0">
                <a:latin typeface="+mn-ea"/>
                <a:ea typeface="+mn-ea"/>
              </a:rPr>
              <a:t>(char)</a:t>
            </a:r>
            <a:r>
              <a:rPr lang="ko-KR" altLang="en-US" b="1" dirty="0">
                <a:latin typeface="+mn-ea"/>
                <a:ea typeface="+mn-ea"/>
              </a:rPr>
              <a:t>의 집합이므로 “</a:t>
            </a:r>
            <a:r>
              <a:rPr lang="en-US" altLang="ko-KR" b="1" dirty="0" err="1">
                <a:latin typeface="+mn-ea"/>
                <a:ea typeface="+mn-ea"/>
              </a:rPr>
              <a:t>Hanbit</a:t>
            </a:r>
            <a:r>
              <a:rPr lang="en-US" altLang="ko-KR" b="1" dirty="0">
                <a:latin typeface="+mn-ea"/>
                <a:ea typeface="+mn-ea"/>
              </a:rPr>
              <a:t>”</a:t>
            </a:r>
            <a:r>
              <a:rPr lang="ko-KR" altLang="en-US" b="1" dirty="0">
                <a:latin typeface="+mn-ea"/>
                <a:ea typeface="+mn-ea"/>
              </a:rPr>
              <a:t>이라는 문자열을 저장하기 위해서는 문자 </a:t>
            </a:r>
            <a:r>
              <a:rPr lang="en-US" altLang="ko-KR" b="1" dirty="0">
                <a:latin typeface="+mn-ea"/>
                <a:ea typeface="+mn-ea"/>
              </a:rPr>
              <a:t>6</a:t>
            </a:r>
            <a:r>
              <a:rPr lang="ko-KR" altLang="en-US" b="1" dirty="0">
                <a:latin typeface="+mn-ea"/>
                <a:ea typeface="+mn-ea"/>
              </a:rPr>
              <a:t>개 가 나란히 있으면 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아래의 그림에서는 </a:t>
            </a:r>
            <a:r>
              <a:rPr lang="ko-KR" altLang="en-US" b="1" dirty="0">
                <a:latin typeface="+mn-ea"/>
                <a:ea typeface="+mn-ea"/>
              </a:rPr>
              <a:t>문자가 </a:t>
            </a:r>
            <a:r>
              <a:rPr lang="en-US" altLang="ko-KR" b="1" dirty="0">
                <a:latin typeface="+mn-ea"/>
                <a:ea typeface="+mn-ea"/>
              </a:rPr>
              <a:t>6</a:t>
            </a:r>
            <a:r>
              <a:rPr lang="ko-KR" altLang="en-US" b="1" dirty="0">
                <a:latin typeface="+mn-ea"/>
                <a:ea typeface="+mn-ea"/>
              </a:rPr>
              <a:t>개가 아니라 </a:t>
            </a:r>
            <a:r>
              <a:rPr lang="en-US" altLang="ko-KR" b="1" dirty="0">
                <a:latin typeface="+mn-ea"/>
                <a:ea typeface="+mn-ea"/>
              </a:rPr>
              <a:t>7</a:t>
            </a:r>
            <a:r>
              <a:rPr lang="ko-KR" altLang="en-US" b="1" dirty="0">
                <a:latin typeface="+mn-ea"/>
                <a:ea typeface="+mn-ea"/>
              </a:rPr>
              <a:t>개인데 이를 주의해야 </a:t>
            </a:r>
            <a:r>
              <a:rPr lang="ko-KR" altLang="en-US" b="1" dirty="0" smtClean="0">
                <a:latin typeface="+mn-ea"/>
                <a:ea typeface="+mn-ea"/>
              </a:rPr>
              <a:t>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문자열을 저장하는 변수는 </a:t>
            </a:r>
            <a:r>
              <a:rPr lang="ko-KR" altLang="en-US" b="1" dirty="0" err="1">
                <a:latin typeface="+mn-ea"/>
                <a:ea typeface="+mn-ea"/>
              </a:rPr>
              <a:t>문자형을</a:t>
            </a:r>
            <a:r>
              <a:rPr lang="ko-KR" altLang="en-US" b="1" dirty="0">
                <a:latin typeface="+mn-ea"/>
                <a:ea typeface="+mn-ea"/>
              </a:rPr>
              <a:t> 연속적으로 나열한 것을 의미하는 배열 형태가 되어야 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위의 그림에서는 </a:t>
            </a:r>
            <a:r>
              <a:rPr lang="ko-KR" altLang="en-US" b="1" dirty="0">
                <a:latin typeface="+mn-ea"/>
                <a:ea typeface="+mn-ea"/>
              </a:rPr>
              <a:t>문자형 </a:t>
            </a:r>
            <a:r>
              <a:rPr lang="en-US" altLang="ko-KR" b="1" dirty="0">
                <a:latin typeface="+mn-ea"/>
                <a:ea typeface="+mn-ea"/>
              </a:rPr>
              <a:t>7</a:t>
            </a:r>
            <a:r>
              <a:rPr lang="ko-KR" altLang="en-US" b="1" dirty="0">
                <a:latin typeface="+mn-ea"/>
                <a:ea typeface="+mn-ea"/>
              </a:rPr>
              <a:t>개를 나열하여 배열로 생성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이것을 문법적으로는 다음과 같이 정의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[ ] </a:t>
            </a:r>
            <a:r>
              <a:rPr lang="ko-KR" altLang="en-US" b="1" dirty="0">
                <a:latin typeface="+mn-ea"/>
                <a:ea typeface="+mn-ea"/>
              </a:rPr>
              <a:t>안에는 필요한 문자의 개수를 쓰면 </a:t>
            </a:r>
            <a:r>
              <a:rPr lang="ko-KR" altLang="en-US" b="1" dirty="0" smtClean="0">
                <a:latin typeface="+mn-ea"/>
                <a:ea typeface="+mn-ea"/>
              </a:rPr>
              <a:t>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9" y="2780531"/>
            <a:ext cx="4600575" cy="1152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21" y="5495632"/>
            <a:ext cx="245972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1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전체 배열의 이름은 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ko-KR" altLang="en-US" b="1" dirty="0">
                <a:latin typeface="+mn-ea"/>
                <a:ea typeface="+mn-ea"/>
              </a:rPr>
              <a:t>이고 각각의 이름은 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[0]~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[6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주의할 점은 배열이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부터 시작하므로 마지막은 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[7]</a:t>
            </a:r>
            <a:r>
              <a:rPr lang="ko-KR" altLang="en-US" b="1" dirty="0">
                <a:latin typeface="+mn-ea"/>
                <a:ea typeface="+mn-ea"/>
              </a:rPr>
              <a:t>이 아닌 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[6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이때 </a:t>
            </a:r>
            <a:r>
              <a:rPr lang="en-US" altLang="ko-KR" b="1" dirty="0">
                <a:latin typeface="+mn-ea"/>
                <a:ea typeface="+mn-ea"/>
              </a:rPr>
              <a:t>[ ] </a:t>
            </a:r>
            <a:r>
              <a:rPr lang="ko-KR" altLang="en-US" b="1" dirty="0">
                <a:latin typeface="+mn-ea"/>
                <a:ea typeface="+mn-ea"/>
              </a:rPr>
              <a:t>안에 들어가는 번호를 ‘</a:t>
            </a:r>
            <a:r>
              <a:rPr lang="ko-KR" altLang="en-US" b="1" dirty="0" err="1">
                <a:latin typeface="+mn-ea"/>
                <a:ea typeface="+mn-ea"/>
              </a:rPr>
              <a:t>첨자’라고</a:t>
            </a:r>
            <a:r>
              <a:rPr lang="ko-KR" altLang="en-US" b="1" dirty="0">
                <a:latin typeface="+mn-ea"/>
                <a:ea typeface="+mn-ea"/>
              </a:rPr>
              <a:t> 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str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배열에 “</a:t>
            </a:r>
            <a:r>
              <a:rPr lang="en-US" altLang="ko-KR" b="1" dirty="0">
                <a:latin typeface="+mn-ea"/>
                <a:ea typeface="+mn-ea"/>
              </a:rPr>
              <a:t>Basic”</a:t>
            </a:r>
            <a:r>
              <a:rPr lang="ko-KR" altLang="en-US" b="1" dirty="0">
                <a:latin typeface="+mn-ea"/>
                <a:ea typeface="+mn-ea"/>
              </a:rPr>
              <a:t>이라는 문자열을 대입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다른 데이터 형식은 대입 연산자</a:t>
            </a:r>
            <a:r>
              <a:rPr lang="en-US" altLang="ko-KR" b="1" dirty="0">
                <a:latin typeface="+mn-ea"/>
                <a:ea typeface="+mn-ea"/>
              </a:rPr>
              <a:t>(=) </a:t>
            </a:r>
            <a:r>
              <a:rPr lang="ko-KR" altLang="en-US" b="1" dirty="0">
                <a:latin typeface="+mn-ea"/>
                <a:ea typeface="+mn-ea"/>
              </a:rPr>
              <a:t>를 사용해서 대입했으나 문자열은 특별히 </a:t>
            </a:r>
            <a:r>
              <a:rPr lang="en-US" altLang="ko-KR" b="1" dirty="0" err="1">
                <a:latin typeface="+mn-ea"/>
                <a:ea typeface="+mn-ea"/>
              </a:rPr>
              <a:t>strcpy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사용해야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788622"/>
            <a:ext cx="5296017" cy="256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21657"/>
            <a:ext cx="7992368" cy="4286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3051" y="2204864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str3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선언함과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동시에 문자열을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1833" y="2815417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tr1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문자열을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1833" y="3090446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tr3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str2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복사함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82073" y="7647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6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99271"/>
            <a:ext cx="7998708" cy="4789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5849" y="227687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str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7937" y="4854752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tr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[50]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한 글자를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82073" y="7995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7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98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아래의 그림을 </a:t>
            </a:r>
            <a:r>
              <a:rPr lang="ko-KR" altLang="en-US" b="1" dirty="0">
                <a:latin typeface="+mn-ea"/>
                <a:ea typeface="+mn-ea"/>
              </a:rPr>
              <a:t>보면 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배열에 널 문자가 없으므로 그 </a:t>
            </a:r>
            <a:r>
              <a:rPr lang="ko-KR" altLang="en-US" b="1" dirty="0" smtClean="0">
                <a:latin typeface="+mn-ea"/>
                <a:ea typeface="+mn-ea"/>
              </a:rPr>
              <a:t>이후에 무엇이 </a:t>
            </a:r>
            <a:r>
              <a:rPr lang="ko-KR" altLang="en-US" b="1" dirty="0">
                <a:latin typeface="+mn-ea"/>
                <a:ea typeface="+mn-ea"/>
              </a:rPr>
              <a:t>들어 있는지 알 수 없지만 일단은 널 문자를 만날 때까지 계속 </a:t>
            </a:r>
            <a:r>
              <a:rPr lang="ko-KR" altLang="en-US" b="1" dirty="0" smtClean="0">
                <a:latin typeface="+mn-ea"/>
                <a:ea typeface="+mn-ea"/>
              </a:rPr>
              <a:t>출력함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널 문자는 문자열을 출력할 때 자동차의 브레이크와 같은 역할을 하므로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이 경우는 </a:t>
            </a:r>
            <a:r>
              <a:rPr lang="ko-KR" altLang="en-US" b="1" dirty="0" smtClean="0">
                <a:latin typeface="+mn-ea"/>
                <a:ea typeface="+mn-ea"/>
              </a:rPr>
              <a:t>브레이크가 </a:t>
            </a:r>
            <a:r>
              <a:rPr lang="ko-KR" altLang="en-US" b="1" dirty="0">
                <a:latin typeface="+mn-ea"/>
                <a:ea typeface="+mn-ea"/>
              </a:rPr>
              <a:t>없어서 계속 달릴 수밖에 없는 </a:t>
            </a:r>
            <a:r>
              <a:rPr lang="ko-KR" altLang="en-US" b="1" dirty="0" smtClean="0">
                <a:latin typeface="+mn-ea"/>
                <a:ea typeface="+mn-ea"/>
              </a:rPr>
              <a:t>상황임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708920"/>
            <a:ext cx="8286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98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9~15</a:t>
            </a:r>
            <a:r>
              <a:rPr lang="ko-KR" altLang="en-US" b="1" dirty="0">
                <a:latin typeface="+mn-ea"/>
                <a:ea typeface="+mn-ea"/>
              </a:rPr>
              <a:t>행은 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배열에 </a:t>
            </a:r>
            <a:r>
              <a:rPr lang="en-US" altLang="ko-KR" b="1" dirty="0" err="1">
                <a:latin typeface="+mn-ea"/>
                <a:ea typeface="+mn-ea"/>
              </a:rPr>
              <a:t>strcpy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이용하여 값을 대입하지 않고 한 글자씩 직접 </a:t>
            </a:r>
            <a:r>
              <a:rPr lang="ko-KR" altLang="en-US" b="1" dirty="0" smtClean="0">
                <a:latin typeface="+mn-ea"/>
                <a:ea typeface="+mn-ea"/>
              </a:rPr>
              <a:t>대입함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즉 </a:t>
            </a:r>
            <a:r>
              <a:rPr lang="ko-KR" altLang="en-US" b="1" dirty="0" smtClean="0">
                <a:latin typeface="+mn-ea"/>
                <a:ea typeface="+mn-ea"/>
              </a:rPr>
              <a:t>아래의 그림과 </a:t>
            </a:r>
            <a:r>
              <a:rPr lang="ko-KR" altLang="en-US" b="1" dirty="0">
                <a:latin typeface="+mn-ea"/>
                <a:ea typeface="+mn-ea"/>
              </a:rPr>
              <a:t>같이 첨자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str</a:t>
            </a:r>
            <a:r>
              <a:rPr lang="en-US" altLang="ko-KR" b="1" dirty="0">
                <a:latin typeface="+mn-ea"/>
                <a:ea typeface="+mn-ea"/>
              </a:rPr>
              <a:t>[n]</a:t>
            </a:r>
            <a:r>
              <a:rPr lang="ko-KR" altLang="en-US" b="1" dirty="0">
                <a:latin typeface="+mn-ea"/>
                <a:ea typeface="+mn-ea"/>
              </a:rPr>
              <a:t>과 같은 형식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이용하면 한 자리씩 접근할 수 있음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데이터 형식과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5" y="2568568"/>
            <a:ext cx="7581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Quiz </a:t>
            </a:r>
            <a:r>
              <a:rPr lang="en-US" altLang="ko-KR" b="1" dirty="0" smtClean="0">
                <a:latin typeface="+mn-ea"/>
              </a:rPr>
              <a:t>3 : 3-16.c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10</a:t>
            </a:r>
            <a:r>
              <a:rPr lang="ko-KR" altLang="en-US" b="1" dirty="0" smtClean="0">
                <a:latin typeface="+mn-ea"/>
                <a:ea typeface="+mn-ea"/>
              </a:rPr>
              <a:t>진수</a:t>
            </a:r>
            <a:r>
              <a:rPr lang="en-US" altLang="ko-KR" b="1" dirty="0" smtClean="0">
                <a:latin typeface="+mn-ea"/>
                <a:ea typeface="+mn-ea"/>
              </a:rPr>
              <a:t>, 16</a:t>
            </a:r>
            <a:r>
              <a:rPr lang="ko-KR" altLang="en-US" b="1" dirty="0" smtClean="0">
                <a:latin typeface="+mn-ea"/>
                <a:ea typeface="+mn-ea"/>
              </a:rPr>
              <a:t>진수</a:t>
            </a:r>
            <a:r>
              <a:rPr lang="en-US" altLang="ko-KR" b="1" dirty="0" smtClean="0">
                <a:latin typeface="+mn-ea"/>
                <a:ea typeface="+mn-ea"/>
              </a:rPr>
              <a:t>, 8</a:t>
            </a:r>
            <a:r>
              <a:rPr lang="ko-KR" altLang="en-US" b="1" dirty="0" smtClean="0">
                <a:latin typeface="+mn-ea"/>
                <a:ea typeface="+mn-ea"/>
              </a:rPr>
              <a:t>진수 중 어떤 진수의 값을 입력 받을지 결정하고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입력 받은 수를 </a:t>
            </a:r>
            <a:r>
              <a:rPr lang="en-US" altLang="ko-KR" b="1" dirty="0" smtClean="0">
                <a:latin typeface="+mn-ea"/>
                <a:ea typeface="+mn-ea"/>
              </a:rPr>
              <a:t>10</a:t>
            </a:r>
            <a:r>
              <a:rPr lang="ko-KR" altLang="en-US" b="1" dirty="0" smtClean="0">
                <a:latin typeface="+mn-ea"/>
                <a:ea typeface="+mn-ea"/>
              </a:rPr>
              <a:t>진수</a:t>
            </a:r>
            <a:r>
              <a:rPr lang="en-US" altLang="ko-KR" b="1" dirty="0" smtClean="0">
                <a:latin typeface="+mn-ea"/>
                <a:ea typeface="+mn-ea"/>
              </a:rPr>
              <a:t>, 16</a:t>
            </a:r>
            <a:r>
              <a:rPr lang="ko-KR" altLang="en-US" b="1" dirty="0" smtClean="0">
                <a:latin typeface="+mn-ea"/>
                <a:ea typeface="+mn-ea"/>
              </a:rPr>
              <a:t>진수</a:t>
            </a:r>
            <a:r>
              <a:rPr lang="en-US" altLang="ko-KR" b="1" dirty="0" smtClean="0">
                <a:latin typeface="+mn-ea"/>
                <a:ea typeface="+mn-ea"/>
              </a:rPr>
              <a:t>, 8</a:t>
            </a:r>
            <a:r>
              <a:rPr lang="ko-KR" altLang="en-US" b="1" dirty="0" smtClean="0">
                <a:latin typeface="+mn-ea"/>
                <a:ea typeface="+mn-ea"/>
              </a:rPr>
              <a:t>진수로 출력하는 프로그램을 작성하시오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데이터 형식과 배열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666256"/>
            <a:ext cx="5616624" cy="4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7</a:t>
            </a:r>
            <a:r>
              <a:rPr lang="ko-KR" altLang="en-US" b="1" dirty="0" smtClean="0">
                <a:latin typeface="+mn-ea"/>
                <a:ea typeface="+mn-ea"/>
              </a:rPr>
              <a:t>행은 두 번째 </a:t>
            </a:r>
            <a:r>
              <a:rPr lang="en-US" altLang="ko-KR" b="1" dirty="0" smtClean="0">
                <a:latin typeface="+mn-ea"/>
                <a:ea typeface="+mn-ea"/>
              </a:rPr>
              <a:t>%d</a:t>
            </a:r>
            <a:r>
              <a:rPr lang="ko-KR" altLang="en-US" b="1" dirty="0" smtClean="0">
                <a:latin typeface="+mn-ea"/>
                <a:ea typeface="+mn-ea"/>
              </a:rPr>
              <a:t>에 대응할 숫자가 없어서 쓰레기 값이 출력됨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2816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9708" y="1938318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%d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는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숫자는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3219" y="251438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%d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는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숫자는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4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364656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7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정수 외에 자주 사용하는 서식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정수 </a:t>
            </a:r>
            <a:r>
              <a:rPr lang="en-US" altLang="ko-KR" b="1" dirty="0" smtClean="0">
                <a:latin typeface="+mn-ea"/>
                <a:ea typeface="+mn-ea"/>
              </a:rPr>
              <a:t>100</a:t>
            </a:r>
            <a:r>
              <a:rPr lang="ko-KR" altLang="en-US" b="1" dirty="0" smtClean="0">
                <a:latin typeface="+mn-ea"/>
                <a:ea typeface="+mn-ea"/>
              </a:rPr>
              <a:t>과 </a:t>
            </a:r>
            <a:r>
              <a:rPr lang="en-US" altLang="ko-KR" b="1" dirty="0" smtClean="0">
                <a:latin typeface="+mn-ea"/>
                <a:ea typeface="+mn-ea"/>
              </a:rPr>
              <a:t>200</a:t>
            </a:r>
            <a:r>
              <a:rPr lang="ko-KR" altLang="en-US" b="1" dirty="0" smtClean="0">
                <a:latin typeface="+mn-ea"/>
                <a:ea typeface="+mn-ea"/>
              </a:rPr>
              <a:t>은 그대로 출력되고 마지막 </a:t>
            </a:r>
            <a:r>
              <a:rPr lang="en-US" altLang="ko-KR" b="1" dirty="0" smtClean="0">
                <a:latin typeface="+mn-ea"/>
                <a:ea typeface="+mn-ea"/>
              </a:rPr>
              <a:t>0.5</a:t>
            </a:r>
            <a:r>
              <a:rPr lang="ko-KR" altLang="en-US" b="1" dirty="0" smtClean="0">
                <a:latin typeface="+mn-ea"/>
                <a:ea typeface="+mn-ea"/>
              </a:rPr>
              <a:t>에 대응하는 서식이 정수를 표현하는 </a:t>
            </a:r>
            <a:r>
              <a:rPr lang="en-US" altLang="ko-KR" b="1" dirty="0" smtClean="0">
                <a:latin typeface="+mn-ea"/>
                <a:ea typeface="+mn-ea"/>
              </a:rPr>
              <a:t>%d</a:t>
            </a:r>
            <a:r>
              <a:rPr lang="ko-KR" altLang="en-US" b="1" dirty="0" smtClean="0">
                <a:latin typeface="+mn-ea"/>
                <a:ea typeface="+mn-ea"/>
              </a:rPr>
              <a:t>이므로 </a:t>
            </a:r>
            <a:r>
              <a:rPr lang="en-US" altLang="ko-KR" b="1" dirty="0" smtClean="0">
                <a:latin typeface="+mn-ea"/>
                <a:ea typeface="+mn-ea"/>
              </a:rPr>
              <a:t>0.5</a:t>
            </a:r>
            <a:r>
              <a:rPr lang="ko-KR" altLang="en-US" b="1" dirty="0" smtClean="0">
                <a:latin typeface="+mn-ea"/>
                <a:ea typeface="+mn-ea"/>
              </a:rPr>
              <a:t>에서 소수 부분이 떨어져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만 출력됨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51129"/>
            <a:ext cx="7992368" cy="2443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403" y="261531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%d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는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숫자도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27532" y="15029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9"/>
            <a:ext cx="7992368" cy="2032102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6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32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p</a:t>
            </a:r>
            <a:r>
              <a:rPr lang="en-US" altLang="ko-KR" b="1" dirty="0" err="1" smtClean="0">
                <a:latin typeface="+mn-ea"/>
                <a:ea typeface="+mn-ea"/>
              </a:rPr>
              <a:t>rintf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함수의 대표적인 서식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문자와 문자열은 구분할 필요가 있음</a:t>
            </a:r>
            <a:endParaRPr lang="en-US" altLang="ko-KR" b="1" dirty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문자는 작은따옴표</a:t>
            </a:r>
            <a:r>
              <a:rPr lang="en-US" altLang="ko-KR" b="1" dirty="0" smtClean="0">
                <a:latin typeface="+mn-ea"/>
                <a:ea typeface="+mn-ea"/>
              </a:rPr>
              <a:t>(‘ ‘)</a:t>
            </a:r>
            <a:r>
              <a:rPr lang="ko-KR" altLang="en-US" b="1" dirty="0" smtClean="0">
                <a:latin typeface="+mn-ea"/>
                <a:ea typeface="+mn-ea"/>
              </a:rPr>
              <a:t>안에 한 글자만 들어 있어야 하고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문자열은 큰따옴표</a:t>
            </a:r>
            <a:r>
              <a:rPr lang="en-US" altLang="ko-KR" b="1" dirty="0" smtClean="0">
                <a:latin typeface="+mn-ea"/>
                <a:ea typeface="+mn-ea"/>
              </a:rPr>
              <a:t>(“ “)</a:t>
            </a:r>
            <a:r>
              <a:rPr lang="ko-KR" altLang="en-US" b="1" dirty="0" smtClean="0">
                <a:latin typeface="+mn-ea"/>
                <a:ea typeface="+mn-ea"/>
              </a:rPr>
              <a:t>안에 한 글자 이상이 들어 있어야 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00227"/>
              </p:ext>
            </p:extLst>
          </p:nvPr>
        </p:nvGraphicFramePr>
        <p:xfrm>
          <a:off x="629345" y="1340768"/>
          <a:ext cx="8640960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173347586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서식 값의 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%d, %x, %o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10, 100, 1234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(16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%f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0.5, 1.0, 3,14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소수점이 있는 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%c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‘a’, ‘b’, ‘F’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(‘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글자이며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‘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둘러싸야 함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안녕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”, “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abcdefg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”, “a”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글자 이상이며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 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둘러싸야 함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+mn-ea"/>
              </a:rPr>
              <a:t>p</a:t>
            </a:r>
            <a:r>
              <a:rPr lang="en-US" altLang="ko-KR" sz="2400" dirty="0" err="1" smtClean="0">
                <a:latin typeface="+mn-ea"/>
              </a:rPr>
              <a:t>rintf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함수의 기본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089" y="139032"/>
            <a:ext cx="294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rintf</a:t>
            </a:r>
            <a:r>
              <a:rPr lang="en-US" altLang="ko-KR" sz="1400" b="1" dirty="0" smtClean="0">
                <a:latin typeface="+mn-ea"/>
                <a:ea typeface="+mn-ea"/>
              </a:rPr>
              <a:t>()</a:t>
            </a:r>
            <a:r>
              <a:rPr lang="ko-KR" altLang="en-US" sz="1400" b="1" dirty="0" smtClean="0">
                <a:latin typeface="+mn-ea"/>
                <a:ea typeface="+mn-ea"/>
              </a:rPr>
              <a:t> 함수와 데이터 형식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9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1951</Words>
  <Application>Microsoft Office PowerPoint</Application>
  <PresentationFormat>사용자 지정</PresentationFormat>
  <Paragraphs>447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755</cp:revision>
  <cp:lastPrinted>2013-10-01T01:40:38Z</cp:lastPrinted>
  <dcterms:created xsi:type="dcterms:W3CDTF">2010-01-22T01:09:25Z</dcterms:created>
  <dcterms:modified xsi:type="dcterms:W3CDTF">2023-03-20T23:33:14Z</dcterms:modified>
</cp:coreProperties>
</file>