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6" r:id="rId32"/>
    <p:sldId id="293" r:id="rId33"/>
    <p:sldId id="297" r:id="rId34"/>
    <p:sldId id="298" r:id="rId35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32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Ⅳ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C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연산자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40893"/>
            <a:ext cx="7992368" cy="31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a</a:t>
            </a:r>
            <a:r>
              <a:rPr lang="en-US" altLang="ko-KR" b="1" dirty="0" smtClean="0">
                <a:latin typeface="+mn-ea"/>
                <a:ea typeface="+mn-ea"/>
              </a:rPr>
              <a:t>++</a:t>
            </a:r>
            <a:r>
              <a:rPr lang="ko-KR" altLang="en-US" b="1" dirty="0" smtClean="0">
                <a:latin typeface="+mn-ea"/>
                <a:ea typeface="+mn-ea"/>
              </a:rPr>
              <a:t>과 </a:t>
            </a:r>
            <a:r>
              <a:rPr lang="en-US" altLang="ko-KR" b="1" dirty="0" smtClean="0">
                <a:latin typeface="+mn-ea"/>
                <a:ea typeface="+mn-ea"/>
              </a:rPr>
              <a:t>++a </a:t>
            </a:r>
            <a:r>
              <a:rPr lang="ko-KR" altLang="en-US" b="1" dirty="0" smtClean="0">
                <a:latin typeface="+mn-ea"/>
                <a:ea typeface="+mn-ea"/>
              </a:rPr>
              <a:t>차이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4" y="1268760"/>
            <a:ext cx="54864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74151"/>
            <a:ext cx="7992368" cy="3073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33801" y="2226350"/>
            <a:ext cx="3215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b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=a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수행한 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증가시킴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3801" y="2874422"/>
            <a:ext cx="3010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증가시킨 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b=a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수행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86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1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관계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2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관계 연산자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또는 비교 연산자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는 어떤 것이 큰지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작은지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같은지를 비교하는 것으로 </a:t>
            </a:r>
            <a:r>
              <a:rPr lang="ko-KR" altLang="en-US" b="1" dirty="0" smtClean="0">
                <a:latin typeface="+mn-ea"/>
                <a:ea typeface="+mn-ea"/>
              </a:rPr>
              <a:t>    그 </a:t>
            </a:r>
            <a:r>
              <a:rPr lang="ko-KR" altLang="en-US" b="1" dirty="0">
                <a:latin typeface="+mn-ea"/>
                <a:ea typeface="+mn-ea"/>
              </a:rPr>
              <a:t>결과 는 참</a:t>
            </a:r>
            <a:r>
              <a:rPr lang="en-US" altLang="ko-KR" b="1" dirty="0">
                <a:latin typeface="+mn-ea"/>
                <a:ea typeface="+mn-ea"/>
              </a:rPr>
              <a:t>(true)</a:t>
            </a:r>
            <a:r>
              <a:rPr lang="ko-KR" altLang="en-US" b="1" dirty="0">
                <a:latin typeface="+mn-ea"/>
                <a:ea typeface="+mn-ea"/>
              </a:rPr>
              <a:t>이나 거짓</a:t>
            </a:r>
            <a:r>
              <a:rPr lang="en-US" altLang="ko-KR" b="1" dirty="0">
                <a:latin typeface="+mn-ea"/>
                <a:ea typeface="+mn-ea"/>
              </a:rPr>
              <a:t>(false) </a:t>
            </a:r>
            <a:r>
              <a:rPr lang="ko-KR" altLang="en-US" b="1" dirty="0">
                <a:latin typeface="+mn-ea"/>
                <a:ea typeface="+mn-ea"/>
              </a:rPr>
              <a:t>중 </a:t>
            </a:r>
            <a:r>
              <a:rPr lang="ko-KR" altLang="en-US" b="1" dirty="0" smtClean="0">
                <a:latin typeface="+mn-ea"/>
                <a:ea typeface="+mn-ea"/>
              </a:rPr>
              <a:t>하나임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일반적으로 참은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로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거짓은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으로 표시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04864"/>
            <a:ext cx="2571750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84" y="3396934"/>
            <a:ext cx="6484519" cy="31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관계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95679"/>
            <a:ext cx="8077711" cy="42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관계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31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논리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논리 연산자는 </a:t>
            </a:r>
            <a:r>
              <a:rPr lang="en-US" altLang="ko-KR" b="1" dirty="0" smtClean="0">
                <a:latin typeface="+mn-ea"/>
                <a:ea typeface="+mn-ea"/>
              </a:rPr>
              <a:t>&amp;&amp;(</a:t>
            </a:r>
            <a:r>
              <a:rPr lang="ko-KR" altLang="en-US" b="1" dirty="0">
                <a:latin typeface="+mn-ea"/>
                <a:ea typeface="+mn-ea"/>
              </a:rPr>
              <a:t>그리고</a:t>
            </a:r>
            <a:r>
              <a:rPr lang="en-US" altLang="ko-KR" b="1" dirty="0">
                <a:latin typeface="+mn-ea"/>
                <a:ea typeface="+mn-ea"/>
              </a:rPr>
              <a:t>), ||(</a:t>
            </a:r>
            <a:r>
              <a:rPr lang="ko-KR" altLang="en-US" b="1" dirty="0">
                <a:latin typeface="+mn-ea"/>
                <a:ea typeface="+mn-ea"/>
              </a:rPr>
              <a:t>또는</a:t>
            </a:r>
            <a:r>
              <a:rPr lang="en-US" altLang="ko-KR" b="1" dirty="0">
                <a:latin typeface="+mn-ea"/>
                <a:ea typeface="+mn-ea"/>
              </a:rPr>
              <a:t>), !(</a:t>
            </a:r>
            <a:r>
              <a:rPr lang="ko-KR" altLang="en-US" b="1" dirty="0">
                <a:latin typeface="+mn-ea"/>
                <a:ea typeface="+mn-ea"/>
              </a:rPr>
              <a:t>부정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가 쓰임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70663"/>
              </p:ext>
            </p:extLst>
          </p:nvPr>
        </p:nvGraphicFramePr>
        <p:xfrm>
          <a:off x="629345" y="1340768"/>
          <a:ext cx="86409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17334758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419490729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이고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그리고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(AND)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둘 다 참이어야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이거나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(OR)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둘 중 하나만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참이어도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아니다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부정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(NOT)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참이면 거짓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7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논리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992368" cy="2881863"/>
          </a:xfrm>
          <a:prstGeom prst="rect">
            <a:avLst/>
          </a:prstGeom>
        </p:spPr>
      </p:pic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" y="4077072"/>
            <a:ext cx="7989175" cy="2414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55041" y="2207778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C000"/>
                </a:solidFill>
                <a:latin typeface="+mn-ea"/>
                <a:ea typeface="+mn-ea"/>
              </a:rPr>
              <a:t>AND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연산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4545" y="2427974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OR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연산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7411" y="2874536"/>
            <a:ext cx="1100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NOT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연산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24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논리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95671"/>
            <a:ext cx="8007784" cy="2633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86521" y="2233550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AND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연산을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사용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9891" y="2460776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OR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연산을 시용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9802" y="2708806"/>
            <a:ext cx="1788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NOT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연산을 사용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066013"/>
            <a:ext cx="7992368" cy="22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2" y="1268760"/>
            <a:ext cx="8024442" cy="510646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기본 산술 연산자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084" y="5286808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나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머지 연산을 해서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비트 연산자는 정수나 문자 등을 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진수로 변환한 후 각 자리의 </a:t>
            </a:r>
            <a:r>
              <a:rPr lang="ko-KR" altLang="en-US" b="1" dirty="0" err="1">
                <a:latin typeface="+mn-ea"/>
                <a:ea typeface="+mn-ea"/>
              </a:rPr>
              <a:t>비트끼리</a:t>
            </a:r>
            <a:r>
              <a:rPr lang="ko-KR" altLang="en-US" b="1" dirty="0">
                <a:latin typeface="+mn-ea"/>
                <a:ea typeface="+mn-ea"/>
              </a:rPr>
              <a:t> 연산을 </a:t>
            </a:r>
            <a:r>
              <a:rPr lang="ko-KR" altLang="en-US" b="1" dirty="0" smtClean="0">
                <a:latin typeface="+mn-ea"/>
                <a:ea typeface="+mn-ea"/>
              </a:rPr>
              <a:t>수행함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1268760"/>
            <a:ext cx="7658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비트 논리곱</a:t>
            </a:r>
            <a:r>
              <a:rPr lang="en-US" altLang="ko-KR" b="1" dirty="0">
                <a:latin typeface="+mn-ea"/>
                <a:ea typeface="+mn-ea"/>
              </a:rPr>
              <a:t>(&amp;) </a:t>
            </a:r>
            <a:r>
              <a:rPr lang="ko-KR" altLang="en-US" b="1" dirty="0" smtClean="0">
                <a:latin typeface="+mn-ea"/>
                <a:ea typeface="+mn-ea"/>
              </a:rPr>
              <a:t>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그림과 같이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진수를 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진수로 변환한 후 각 </a:t>
            </a:r>
            <a:r>
              <a:rPr lang="ko-KR" altLang="en-US" b="1" dirty="0" err="1">
                <a:latin typeface="+mn-ea"/>
                <a:ea typeface="+mn-ea"/>
              </a:rPr>
              <a:t>비트마다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AND </a:t>
            </a:r>
            <a:r>
              <a:rPr lang="ko-KR" altLang="en-US" b="1" dirty="0">
                <a:latin typeface="+mn-ea"/>
                <a:ea typeface="+mn-ea"/>
              </a:rPr>
              <a:t>연산을 수행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4" y="1844824"/>
            <a:ext cx="5934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1" y="765161"/>
            <a:ext cx="7974942" cy="201294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059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3073" y="2154342"/>
            <a:ext cx="3086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비트 논리곱을 수행함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2" y="3661973"/>
            <a:ext cx="7974942" cy="18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비트 </a:t>
            </a:r>
            <a:r>
              <a:rPr lang="ko-KR" altLang="en-US" b="1" dirty="0" smtClean="0">
                <a:latin typeface="+mn-ea"/>
                <a:ea typeface="+mn-ea"/>
              </a:rPr>
              <a:t>논리합</a:t>
            </a:r>
            <a:r>
              <a:rPr lang="en-US" altLang="ko-KR" b="1" dirty="0" smtClean="0">
                <a:latin typeface="+mn-ea"/>
                <a:ea typeface="+mn-ea"/>
              </a:rPr>
              <a:t>(|) </a:t>
            </a:r>
            <a:r>
              <a:rPr lang="ko-KR" altLang="en-US" b="1" dirty="0" smtClean="0">
                <a:latin typeface="+mn-ea"/>
                <a:ea typeface="+mn-ea"/>
              </a:rPr>
              <a:t>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그림과 같이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진수를 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진수로 변환한 후 각 </a:t>
            </a:r>
            <a:r>
              <a:rPr lang="ko-KR" altLang="en-US" b="1" dirty="0" err="1">
                <a:latin typeface="+mn-ea"/>
                <a:ea typeface="+mn-ea"/>
              </a:rPr>
              <a:t>비트마다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OR </a:t>
            </a:r>
            <a:r>
              <a:rPr lang="ko-KR" altLang="en-US" b="1" dirty="0">
                <a:latin typeface="+mn-ea"/>
                <a:ea typeface="+mn-ea"/>
              </a:rPr>
              <a:t>연산을 수행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1844824"/>
            <a:ext cx="7029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56049"/>
            <a:ext cx="7992368" cy="184558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059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473" y="2132856"/>
            <a:ext cx="3086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비트 논리</a:t>
            </a:r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합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 수행함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3625484"/>
            <a:ext cx="7992368" cy="18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029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비트 </a:t>
            </a:r>
            <a:r>
              <a:rPr lang="ko-KR" altLang="en-US" b="1" dirty="0" smtClean="0">
                <a:latin typeface="+mn-ea"/>
                <a:ea typeface="+mn-ea"/>
              </a:rPr>
              <a:t>배타적 논리합</a:t>
            </a:r>
            <a:r>
              <a:rPr lang="en-US" altLang="ko-KR" b="1" dirty="0" smtClean="0">
                <a:latin typeface="+mn-ea"/>
                <a:ea typeface="+mn-ea"/>
              </a:rPr>
              <a:t>(^) </a:t>
            </a:r>
            <a:r>
              <a:rPr lang="ko-KR" altLang="en-US" b="1" dirty="0" smtClean="0">
                <a:latin typeface="+mn-ea"/>
                <a:ea typeface="+mn-ea"/>
              </a:rPr>
              <a:t>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그림과 같이 </a:t>
            </a:r>
            <a:r>
              <a:rPr lang="en-US" altLang="ko-KR" b="1" dirty="0">
                <a:latin typeface="+mn-ea"/>
                <a:ea typeface="+mn-ea"/>
              </a:rPr>
              <a:t>10</a:t>
            </a:r>
            <a:r>
              <a:rPr lang="ko-KR" altLang="en-US" b="1" dirty="0">
                <a:latin typeface="+mn-ea"/>
                <a:ea typeface="+mn-ea"/>
              </a:rPr>
              <a:t>진수를 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진수로 변환한 후 각 </a:t>
            </a:r>
            <a:r>
              <a:rPr lang="ko-KR" altLang="en-US" b="1" dirty="0" err="1">
                <a:latin typeface="+mn-ea"/>
                <a:ea typeface="+mn-ea"/>
              </a:rPr>
              <a:t>비트마다</a:t>
            </a:r>
            <a:r>
              <a:rPr lang="ko-KR" altLang="en-US" b="1" dirty="0">
                <a:latin typeface="+mn-ea"/>
                <a:ea typeface="+mn-ea"/>
              </a:rPr>
              <a:t> 두 값이 다르면 </a:t>
            </a:r>
            <a:r>
              <a:rPr lang="en-US" altLang="ko-KR" b="1" dirty="0">
                <a:latin typeface="+mn-ea"/>
                <a:ea typeface="+mn-ea"/>
              </a:rPr>
              <a:t>1, </a:t>
            </a:r>
            <a:r>
              <a:rPr lang="en-US" altLang="ko-KR" b="1" dirty="0" smtClean="0">
                <a:latin typeface="+mn-ea"/>
                <a:ea typeface="+mn-ea"/>
              </a:rPr>
              <a:t>            </a:t>
            </a:r>
            <a:r>
              <a:rPr lang="ko-KR" altLang="en-US" b="1" dirty="0" smtClean="0">
                <a:latin typeface="+mn-ea"/>
                <a:ea typeface="+mn-ea"/>
              </a:rPr>
              <a:t>같으면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이 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04864"/>
            <a:ext cx="71628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56049"/>
            <a:ext cx="7992368" cy="176494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059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473" y="2082334"/>
            <a:ext cx="3773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7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비트 배타적 논리합을 수행함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3663773"/>
            <a:ext cx="7992367" cy="19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62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비트 </a:t>
            </a:r>
            <a:r>
              <a:rPr lang="ko-KR" altLang="en-US" b="1" dirty="0" smtClean="0">
                <a:latin typeface="+mn-ea"/>
                <a:ea typeface="+mn-ea"/>
              </a:rPr>
              <a:t>부정</a:t>
            </a:r>
            <a:r>
              <a:rPr lang="en-US" altLang="ko-KR" b="1" dirty="0" smtClean="0">
                <a:latin typeface="+mn-ea"/>
                <a:ea typeface="+mn-ea"/>
              </a:rPr>
              <a:t>(~) </a:t>
            </a:r>
            <a:r>
              <a:rPr lang="ko-KR" altLang="en-US" b="1" dirty="0" smtClean="0">
                <a:latin typeface="+mn-ea"/>
                <a:ea typeface="+mn-ea"/>
              </a:rPr>
              <a:t>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비트 부정 연산자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또는 보수 연산자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는 두 수를 연산하는 것이 아니라 하나의 수를 가지고 각 비트를 반대로 만드는 연산자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모든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은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로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모든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은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으로 바꿈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이렇게 반전된 값을 ‘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ko-KR" altLang="en-US" b="1" dirty="0" err="1">
                <a:latin typeface="+mn-ea"/>
                <a:ea typeface="+mn-ea"/>
              </a:rPr>
              <a:t>보수’라고</a:t>
            </a:r>
            <a:r>
              <a:rPr lang="ko-KR" altLang="en-US" b="1" dirty="0">
                <a:latin typeface="+mn-ea"/>
                <a:ea typeface="+mn-ea"/>
              </a:rPr>
              <a:t> 하며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그 값에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을 더한 값을 ‘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ko-KR" altLang="en-US" b="1" dirty="0" err="1">
                <a:latin typeface="+mn-ea"/>
                <a:ea typeface="+mn-ea"/>
              </a:rPr>
              <a:t>보수’라고</a:t>
            </a:r>
            <a:r>
              <a:rPr lang="ko-KR" altLang="en-US" b="1" dirty="0">
                <a:latin typeface="+mn-ea"/>
                <a:ea typeface="+mn-ea"/>
              </a:rPr>
              <a:t> 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2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0" y="756050"/>
            <a:ext cx="8040755" cy="247348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8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6435" y="2226350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보수를 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0" y="4110758"/>
            <a:ext cx="8040755" cy="18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135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비트 </a:t>
            </a:r>
            <a:r>
              <a:rPr lang="ko-KR" altLang="en-US" b="1" dirty="0" smtClean="0">
                <a:latin typeface="+mn-ea"/>
                <a:ea typeface="+mn-ea"/>
              </a:rPr>
              <a:t>왼쪽 시프트</a:t>
            </a:r>
            <a:r>
              <a:rPr lang="en-US" altLang="ko-KR" b="1" dirty="0" smtClean="0">
                <a:latin typeface="+mn-ea"/>
                <a:ea typeface="+mn-ea"/>
              </a:rPr>
              <a:t>(&lt;&lt;) </a:t>
            </a:r>
            <a:r>
              <a:rPr lang="ko-KR" altLang="en-US" b="1" dirty="0" smtClean="0">
                <a:latin typeface="+mn-ea"/>
                <a:ea typeface="+mn-ea"/>
              </a:rPr>
              <a:t>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비트 왼쪽 시프트 연산자는 나열된 비트를 왼쪽으로 시프트</a:t>
            </a:r>
            <a:r>
              <a:rPr lang="en-US" altLang="ko-KR" b="1" dirty="0">
                <a:latin typeface="+mn-ea"/>
                <a:ea typeface="+mn-ea"/>
              </a:rPr>
              <a:t>(shift)</a:t>
            </a:r>
            <a:r>
              <a:rPr lang="ko-KR" altLang="en-US" b="1" dirty="0">
                <a:latin typeface="+mn-ea"/>
                <a:ea typeface="+mn-ea"/>
              </a:rPr>
              <a:t>하는 </a:t>
            </a:r>
            <a:r>
              <a:rPr lang="ko-KR" altLang="en-US" b="1" dirty="0" smtClean="0">
                <a:latin typeface="+mn-ea"/>
                <a:ea typeface="+mn-ea"/>
              </a:rPr>
              <a:t>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왼쪽으로 두 칸 </a:t>
            </a:r>
            <a:r>
              <a:rPr lang="ko-KR" altLang="en-US" b="1" dirty="0" err="1">
                <a:latin typeface="+mn-ea"/>
                <a:ea typeface="+mn-ea"/>
              </a:rPr>
              <a:t>이동했으므로</a:t>
            </a:r>
            <a:r>
              <a:rPr lang="ko-KR" altLang="en-US" b="1" dirty="0">
                <a:latin typeface="+mn-ea"/>
                <a:ea typeface="+mn-ea"/>
              </a:rPr>
              <a:t> 앞의 두 </a:t>
            </a:r>
            <a:r>
              <a:rPr lang="en-US" altLang="ko-KR" b="1" dirty="0">
                <a:latin typeface="+mn-ea"/>
                <a:ea typeface="+mn-ea"/>
              </a:rPr>
              <a:t>00</a:t>
            </a:r>
            <a:r>
              <a:rPr lang="ko-KR" altLang="en-US" b="1" dirty="0">
                <a:latin typeface="+mn-ea"/>
                <a:ea typeface="+mn-ea"/>
              </a:rPr>
              <a:t>이 떨어져 나가고 비어 있는 뒤의 두 칸에는 </a:t>
            </a:r>
            <a:r>
              <a:rPr lang="en-US" altLang="ko-KR" b="1" dirty="0">
                <a:latin typeface="+mn-ea"/>
                <a:ea typeface="+mn-ea"/>
              </a:rPr>
              <a:t>00</a:t>
            </a:r>
            <a:r>
              <a:rPr lang="ko-KR" altLang="en-US" b="1" dirty="0">
                <a:latin typeface="+mn-ea"/>
                <a:ea typeface="+mn-ea"/>
              </a:rPr>
              <a:t>이 </a:t>
            </a:r>
            <a:r>
              <a:rPr lang="ko-KR" altLang="en-US" b="1" dirty="0" err="1">
                <a:latin typeface="+mn-ea"/>
                <a:ea typeface="+mn-ea"/>
              </a:rPr>
              <a:t>채워짐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왼쪽으로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회 </a:t>
            </a:r>
            <a:r>
              <a:rPr lang="ko-KR" altLang="en-US" b="1" dirty="0" err="1">
                <a:latin typeface="+mn-ea"/>
                <a:ea typeface="+mn-ea"/>
              </a:rPr>
              <a:t>시프트할</a:t>
            </a:r>
            <a:r>
              <a:rPr lang="ko-KR" altLang="en-US" b="1" dirty="0">
                <a:latin typeface="+mn-ea"/>
                <a:ea typeface="+mn-ea"/>
              </a:rPr>
              <a:t> 때는 </a:t>
            </a:r>
            <a:r>
              <a:rPr lang="en-US" altLang="ko-KR" b="1" dirty="0" smtClean="0">
                <a:latin typeface="+mn-ea"/>
                <a:ea typeface="+mn-ea"/>
              </a:rPr>
              <a:t>2  </a:t>
            </a:r>
            <a:r>
              <a:rPr lang="ko-KR" altLang="en-US" b="1" dirty="0" smtClean="0">
                <a:latin typeface="+mn-ea"/>
                <a:ea typeface="+mn-ea"/>
              </a:rPr>
              <a:t>을</a:t>
            </a:r>
            <a:r>
              <a:rPr lang="en-US" altLang="ko-KR" b="1" dirty="0">
                <a:latin typeface="+mn-ea"/>
                <a:ea typeface="+mn-ea"/>
              </a:rPr>
              <a:t>, 2</a:t>
            </a:r>
            <a:r>
              <a:rPr lang="ko-KR" altLang="en-US" b="1" dirty="0">
                <a:latin typeface="+mn-ea"/>
                <a:ea typeface="+mn-ea"/>
              </a:rPr>
              <a:t>회 </a:t>
            </a:r>
            <a:r>
              <a:rPr lang="ko-KR" altLang="en-US" b="1" dirty="0" err="1">
                <a:latin typeface="+mn-ea"/>
                <a:ea typeface="+mn-ea"/>
              </a:rPr>
              <a:t>시프트할</a:t>
            </a:r>
            <a:r>
              <a:rPr lang="ko-KR" altLang="en-US" b="1" dirty="0">
                <a:latin typeface="+mn-ea"/>
                <a:ea typeface="+mn-ea"/>
              </a:rPr>
              <a:t> 때는 </a:t>
            </a:r>
            <a:r>
              <a:rPr lang="en-US" altLang="ko-KR" b="1" dirty="0" smtClean="0">
                <a:latin typeface="+mn-ea"/>
                <a:ea typeface="+mn-ea"/>
              </a:rPr>
              <a:t>2  </a:t>
            </a:r>
            <a:r>
              <a:rPr lang="ko-KR" altLang="en-US" b="1" dirty="0" smtClean="0">
                <a:latin typeface="+mn-ea"/>
                <a:ea typeface="+mn-ea"/>
              </a:rPr>
              <a:t>을</a:t>
            </a:r>
            <a:r>
              <a:rPr lang="en-US" altLang="ko-KR" b="1" dirty="0">
                <a:latin typeface="+mn-ea"/>
                <a:ea typeface="+mn-ea"/>
              </a:rPr>
              <a:t>, 3</a:t>
            </a:r>
            <a:r>
              <a:rPr lang="ko-KR" altLang="en-US" b="1" dirty="0">
                <a:latin typeface="+mn-ea"/>
                <a:ea typeface="+mn-ea"/>
              </a:rPr>
              <a:t>회 시프트 할 때는 </a:t>
            </a:r>
            <a:r>
              <a:rPr lang="ko-KR" altLang="en-US" b="1" dirty="0" smtClean="0">
                <a:latin typeface="+mn-ea"/>
                <a:ea typeface="+mn-ea"/>
              </a:rPr>
              <a:t>     </a:t>
            </a:r>
            <a:r>
              <a:rPr lang="en-US" altLang="ko-KR" b="1" dirty="0" smtClean="0">
                <a:latin typeface="+mn-ea"/>
                <a:ea typeface="+mn-ea"/>
              </a:rPr>
              <a:t>2  </a:t>
            </a:r>
            <a:r>
              <a:rPr lang="ko-KR" altLang="en-US" b="1" dirty="0" smtClean="0">
                <a:latin typeface="+mn-ea"/>
                <a:ea typeface="+mn-ea"/>
              </a:rPr>
              <a:t>을 </a:t>
            </a:r>
            <a:r>
              <a:rPr lang="ko-KR" altLang="en-US" b="1" dirty="0">
                <a:latin typeface="+mn-ea"/>
                <a:ea typeface="+mn-ea"/>
              </a:rPr>
              <a:t>곱하는 </a:t>
            </a:r>
            <a:r>
              <a:rPr lang="ko-KR" altLang="en-US" b="1" dirty="0" smtClean="0">
                <a:latin typeface="+mn-ea"/>
                <a:ea typeface="+mn-ea"/>
              </a:rPr>
              <a:t>셈임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57" y="1743499"/>
            <a:ext cx="8191500" cy="2933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5729" y="599897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1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7645" y="599109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2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393" y="637624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3</a:t>
            </a:r>
            <a:endParaRPr lang="ko-KR" altLang="en-US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74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7635"/>
            <a:ext cx="7934761" cy="28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7047"/>
            <a:ext cx="7992368" cy="276925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8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4076384"/>
            <a:ext cx="7992367" cy="22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9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비트 </a:t>
            </a:r>
            <a:r>
              <a:rPr lang="ko-KR" altLang="en-US" b="1" dirty="0" smtClean="0">
                <a:latin typeface="+mn-ea"/>
                <a:ea typeface="+mn-ea"/>
              </a:rPr>
              <a:t>오른쪽 시프트</a:t>
            </a:r>
            <a:r>
              <a:rPr lang="en-US" altLang="ko-KR" b="1" dirty="0" smtClean="0">
                <a:latin typeface="+mn-ea"/>
                <a:ea typeface="+mn-ea"/>
              </a:rPr>
              <a:t>(&gt;&gt;) </a:t>
            </a:r>
            <a:r>
              <a:rPr lang="ko-KR" altLang="en-US" b="1" dirty="0" smtClean="0">
                <a:latin typeface="+mn-ea"/>
                <a:ea typeface="+mn-ea"/>
              </a:rPr>
              <a:t>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비트 </a:t>
            </a:r>
            <a:r>
              <a:rPr lang="ko-KR" altLang="en-US" b="1" dirty="0" smtClean="0">
                <a:latin typeface="+mn-ea"/>
                <a:ea typeface="+mn-ea"/>
              </a:rPr>
              <a:t>오른쪽 </a:t>
            </a:r>
            <a:r>
              <a:rPr lang="ko-KR" altLang="en-US" b="1" dirty="0">
                <a:latin typeface="+mn-ea"/>
                <a:ea typeface="+mn-ea"/>
              </a:rPr>
              <a:t>시프트 연산자는 나열된 비트를 </a:t>
            </a:r>
            <a:r>
              <a:rPr lang="ko-KR" altLang="en-US" b="1" dirty="0" smtClean="0">
                <a:latin typeface="+mn-ea"/>
                <a:ea typeface="+mn-ea"/>
              </a:rPr>
              <a:t>오른쪽으로 </a:t>
            </a:r>
            <a:r>
              <a:rPr lang="ko-KR" altLang="en-US" b="1" dirty="0">
                <a:latin typeface="+mn-ea"/>
                <a:ea typeface="+mn-ea"/>
              </a:rPr>
              <a:t>시프트</a:t>
            </a:r>
            <a:r>
              <a:rPr lang="en-US" altLang="ko-KR" b="1" dirty="0">
                <a:latin typeface="+mn-ea"/>
                <a:ea typeface="+mn-ea"/>
              </a:rPr>
              <a:t>(shift)</a:t>
            </a:r>
            <a:r>
              <a:rPr lang="ko-KR" altLang="en-US" b="1" dirty="0">
                <a:latin typeface="+mn-ea"/>
                <a:ea typeface="+mn-ea"/>
              </a:rPr>
              <a:t>하는 </a:t>
            </a:r>
            <a:r>
              <a:rPr lang="ko-KR" altLang="en-US" b="1" dirty="0" smtClean="0">
                <a:latin typeface="+mn-ea"/>
                <a:ea typeface="+mn-ea"/>
              </a:rPr>
              <a:t>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오른쪽으로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회 </a:t>
            </a:r>
            <a:r>
              <a:rPr lang="ko-KR" altLang="en-US" b="1" dirty="0" err="1">
                <a:latin typeface="+mn-ea"/>
                <a:ea typeface="+mn-ea"/>
              </a:rPr>
              <a:t>시프트할</a:t>
            </a:r>
            <a:r>
              <a:rPr lang="ko-KR" altLang="en-US" b="1" dirty="0">
                <a:latin typeface="+mn-ea"/>
                <a:ea typeface="+mn-ea"/>
              </a:rPr>
              <a:t> 때는 </a:t>
            </a:r>
            <a:r>
              <a:rPr lang="en-US" altLang="ko-KR" b="1" dirty="0" smtClean="0">
                <a:latin typeface="+mn-ea"/>
                <a:ea typeface="+mn-ea"/>
              </a:rPr>
              <a:t>2  </a:t>
            </a:r>
            <a:r>
              <a:rPr lang="ko-KR" altLang="en-US" b="1" dirty="0" smtClean="0">
                <a:latin typeface="+mn-ea"/>
                <a:ea typeface="+mn-ea"/>
              </a:rPr>
              <a:t>을</a:t>
            </a:r>
            <a:r>
              <a:rPr lang="en-US" altLang="ko-KR" b="1" dirty="0">
                <a:latin typeface="+mn-ea"/>
                <a:ea typeface="+mn-ea"/>
              </a:rPr>
              <a:t>, 2</a:t>
            </a:r>
            <a:r>
              <a:rPr lang="ko-KR" altLang="en-US" b="1" dirty="0">
                <a:latin typeface="+mn-ea"/>
                <a:ea typeface="+mn-ea"/>
              </a:rPr>
              <a:t>회 </a:t>
            </a:r>
            <a:r>
              <a:rPr lang="ko-KR" altLang="en-US" b="1" dirty="0" err="1">
                <a:latin typeface="+mn-ea"/>
                <a:ea typeface="+mn-ea"/>
              </a:rPr>
              <a:t>시프트할</a:t>
            </a:r>
            <a:r>
              <a:rPr lang="ko-KR" altLang="en-US" b="1" dirty="0">
                <a:latin typeface="+mn-ea"/>
                <a:ea typeface="+mn-ea"/>
              </a:rPr>
              <a:t> 때는 </a:t>
            </a:r>
            <a:r>
              <a:rPr lang="en-US" altLang="ko-KR" b="1" dirty="0" smtClean="0">
                <a:latin typeface="+mn-ea"/>
                <a:ea typeface="+mn-ea"/>
              </a:rPr>
              <a:t>2  </a:t>
            </a:r>
            <a:r>
              <a:rPr lang="ko-KR" altLang="en-US" b="1" dirty="0" smtClean="0">
                <a:latin typeface="+mn-ea"/>
                <a:ea typeface="+mn-ea"/>
              </a:rPr>
              <a:t>을</a:t>
            </a:r>
            <a:r>
              <a:rPr lang="en-US" altLang="ko-KR" b="1" dirty="0">
                <a:latin typeface="+mn-ea"/>
                <a:ea typeface="+mn-ea"/>
              </a:rPr>
              <a:t>, 3</a:t>
            </a:r>
            <a:r>
              <a:rPr lang="ko-KR" altLang="en-US" b="1" dirty="0">
                <a:latin typeface="+mn-ea"/>
                <a:ea typeface="+mn-ea"/>
              </a:rPr>
              <a:t>회 시프트 할 때는 </a:t>
            </a:r>
            <a:r>
              <a:rPr lang="ko-KR" altLang="en-US" b="1" dirty="0" smtClean="0">
                <a:latin typeface="+mn-ea"/>
                <a:ea typeface="+mn-ea"/>
              </a:rPr>
              <a:t>     </a:t>
            </a:r>
            <a:r>
              <a:rPr lang="en-US" altLang="ko-KR" b="1" dirty="0" smtClean="0">
                <a:latin typeface="+mn-ea"/>
                <a:ea typeface="+mn-ea"/>
              </a:rPr>
              <a:t>2  </a:t>
            </a:r>
            <a:r>
              <a:rPr lang="ko-KR" altLang="en-US" b="1" dirty="0" smtClean="0">
                <a:latin typeface="+mn-ea"/>
                <a:ea typeface="+mn-ea"/>
              </a:rPr>
              <a:t>을 나누는 원리임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0153" y="5093072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1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2069" y="508518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2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393" y="5470336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3</a:t>
            </a:r>
            <a:endParaRPr lang="ko-KR" altLang="en-US" sz="10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83945"/>
            <a:ext cx="7639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+mn-ea"/>
              </a:rPr>
              <a:t>비트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8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648852"/>
            <a:ext cx="7992368" cy="29961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077072"/>
            <a:ext cx="7992368" cy="24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ko-KR" altLang="en-US" sz="2400" dirty="0" smtClean="0">
                <a:latin typeface="+mn-ea"/>
              </a:rPr>
              <a:t>연산자 우선순위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692697"/>
            <a:ext cx="8142789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059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</a:rPr>
              <a:t>Quiz </a:t>
            </a:r>
            <a:r>
              <a:rPr lang="en-US" altLang="ko-KR" b="1" dirty="0" smtClean="0">
                <a:latin typeface="+mn-ea"/>
              </a:rPr>
              <a:t>4 : 4-14.c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입력된 연도가 윤년인지 계산하는 프로그램을 작성하시오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4</a:t>
            </a:r>
            <a:r>
              <a:rPr lang="ko-KR" altLang="en-US" b="1" dirty="0" smtClean="0">
                <a:latin typeface="+mn-ea"/>
                <a:ea typeface="+mn-ea"/>
              </a:rPr>
              <a:t>로 나누어 떨어지고 </a:t>
            </a:r>
            <a:r>
              <a:rPr lang="en-US" altLang="ko-KR" b="1" dirty="0" smtClean="0">
                <a:latin typeface="+mn-ea"/>
                <a:ea typeface="+mn-ea"/>
              </a:rPr>
              <a:t>100</a:t>
            </a:r>
            <a:r>
              <a:rPr lang="ko-KR" altLang="en-US" b="1" dirty="0" smtClean="0">
                <a:latin typeface="+mn-ea"/>
                <a:ea typeface="+mn-ea"/>
              </a:rPr>
              <a:t>으로 나누어 떨어지지 않으면 </a:t>
            </a:r>
            <a:r>
              <a:rPr lang="ko-KR" altLang="en-US" b="1" dirty="0" err="1" smtClean="0">
                <a:latin typeface="+mn-ea"/>
                <a:ea typeface="+mn-ea"/>
              </a:rPr>
              <a:t>윤년임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400</a:t>
            </a:r>
            <a:r>
              <a:rPr lang="ko-KR" altLang="en-US" b="1" dirty="0" smtClean="0">
                <a:latin typeface="+mn-ea"/>
                <a:ea typeface="+mn-ea"/>
              </a:rPr>
              <a:t>으로 나누어 떨어지는 해도 </a:t>
            </a:r>
            <a:r>
              <a:rPr lang="ko-KR" altLang="en-US" b="1" dirty="0" err="1" smtClean="0">
                <a:latin typeface="+mn-ea"/>
                <a:ea typeface="+mn-ea"/>
              </a:rPr>
              <a:t>윤년임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ko-KR" altLang="en-US" sz="2400" dirty="0" smtClean="0">
                <a:latin typeface="+mn-ea"/>
              </a:rPr>
              <a:t>연산자 우선순위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3638059"/>
            <a:ext cx="7992368" cy="20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연산자 우선순위와 강제 형 변환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5305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01753" y="3099654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더하기와 빼기 연산을 동시에 수행함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1753" y="3779724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더하기와 곱하기 연산을 </a:t>
            </a:r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동시에 수행함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0093" y="4437112"/>
            <a:ext cx="4071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c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실수로 강제 형 변환한 후 연산함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5649" y="503466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몫을 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6262" y="566844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나머지를 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316931"/>
            <a:ext cx="7992368" cy="27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98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간단한 연산자 우선순위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연산자 우선순위는 괄호가 가장 우선이고 곱셈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또는 나눗셈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이 그 다음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덧</a:t>
            </a:r>
            <a:r>
              <a:rPr lang="ko-KR" altLang="en-US" b="1" dirty="0" smtClean="0">
                <a:latin typeface="+mn-ea"/>
                <a:ea typeface="+mn-ea"/>
              </a:rPr>
              <a:t>셈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또는 뺄셈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이 가장 </a:t>
            </a:r>
            <a:r>
              <a:rPr lang="ko-KR" altLang="en-US" b="1" dirty="0" err="1" smtClean="0">
                <a:latin typeface="+mn-ea"/>
                <a:ea typeface="+mn-ea"/>
              </a:rPr>
              <a:t>마지막임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덧셈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뺄셈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끼리 나오거나 곱셈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또는 나눗셈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끼리 나오면 왼쪽에서 오른쪽으로 계산이 진행됨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3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데이터 형식의 강제 형 변환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3" y="1451129"/>
            <a:ext cx="8064896" cy="2449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631" y="3972037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강제 형 변환하지 않았을 때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1479" y="3973351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강제 형 변환을 했을 때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25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대입 연산자와 증감 연산자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6" y="1340768"/>
            <a:ext cx="799236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90429"/>
            <a:ext cx="7992368" cy="588568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산술 연산자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3362" y="139032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C </a:t>
            </a:r>
            <a:r>
              <a:rPr lang="ko-KR" altLang="en-US" sz="1400" b="1" dirty="0" smtClean="0">
                <a:latin typeface="+mn-ea"/>
                <a:ea typeface="+mn-ea"/>
              </a:rPr>
              <a:t>연산자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990" y="2204864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= a + 1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과 동일함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841" y="2744806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= a - 1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과 동일함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3841" y="3306470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= a +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과 동일함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841" y="3954542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= a -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과 동일함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3841" y="4581128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= a *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과 동일함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3841" y="5178678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= a /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과 동일함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3841" y="5754742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= a % </a:t>
            </a:r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과 동일함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53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11358</TotalTime>
  <Words>867</Words>
  <Application>Microsoft Office PowerPoint</Application>
  <PresentationFormat>사용자 지정</PresentationFormat>
  <Paragraphs>257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776</cp:revision>
  <cp:lastPrinted>2013-10-01T01:40:38Z</cp:lastPrinted>
  <dcterms:created xsi:type="dcterms:W3CDTF">2010-01-22T01:09:25Z</dcterms:created>
  <dcterms:modified xsi:type="dcterms:W3CDTF">2023-03-22T03:34:34Z</dcterms:modified>
</cp:coreProperties>
</file>