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5431" userDrawn="1">
          <p15:clr>
            <a:srgbClr val="A4A3A4"/>
          </p15:clr>
        </p15:guide>
        <p15:guide id="4" orient="horz" pos="4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33" d="100"/>
          <a:sy n="133" d="100"/>
        </p:scale>
        <p:origin x="414" y="120"/>
      </p:cViewPr>
      <p:guideLst>
        <p:guide orient="horz" pos="2160"/>
        <p:guide pos="3118"/>
        <p:guide pos="5431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2022-07-11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latin typeface="+mn-ea"/>
              </a:rPr>
              <a:t>C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프로그래밍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 Ⅶ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. while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문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smtClean="0">
                <a:latin typeface="+mn-ea"/>
              </a:rPr>
              <a:t>while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w</a:t>
            </a:r>
            <a:r>
              <a:rPr lang="en-US" altLang="ko-KR" b="1" dirty="0" smtClean="0">
                <a:latin typeface="+mn-ea"/>
                <a:ea typeface="+mn-ea"/>
              </a:rPr>
              <a:t>hile</a:t>
            </a:r>
            <a:r>
              <a:rPr lang="ko-KR" altLang="en-US" b="1" dirty="0" smtClean="0">
                <a:latin typeface="+mn-ea"/>
                <a:ea typeface="+mn-ea"/>
              </a:rPr>
              <a:t>문을 이용한 무한 루프 프로그램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1"/>
            <a:ext cx="7992368" cy="43094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09665" y="2924944"/>
            <a:ext cx="2525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FFC000"/>
                </a:solidFill>
                <a:latin typeface="+mn-ea"/>
                <a:ea typeface="+mn-ea"/>
              </a:rPr>
              <a:t>무한 루프를 만드는 코드 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65135" y="3846534"/>
            <a:ext cx="2585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입력값을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공백으로 분리함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32413" y="432178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결과를 출력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697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smtClean="0">
                <a:latin typeface="+mn-ea"/>
              </a:rPr>
              <a:t>while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992368" cy="256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1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smtClean="0">
                <a:latin typeface="+mn-ea"/>
              </a:rPr>
              <a:t>while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사용자가 실행을 취소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en-US" altLang="ko-KR" b="1" dirty="0" err="1">
                <a:latin typeface="+mn-ea"/>
                <a:ea typeface="+mn-ea"/>
              </a:rPr>
              <a:t>Ctrl+C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r>
              <a:rPr lang="ko-KR" altLang="en-US" b="1" dirty="0">
                <a:latin typeface="+mn-ea"/>
                <a:ea typeface="+mn-ea"/>
              </a:rPr>
              <a:t>할 때까지 실행되는 계산기 프로그램 작성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19744"/>
            <a:ext cx="7632848" cy="56455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65250" y="2708920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입력할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2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개의 수를 입력 받음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37657" y="3234462"/>
            <a:ext cx="4511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연산자를 입력 받음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. %c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앞에 공백 문자를 넣음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723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smtClean="0">
                <a:latin typeface="+mn-ea"/>
              </a:rPr>
              <a:t>while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1778"/>
            <a:ext cx="7992368" cy="29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err="1">
                <a:latin typeface="+mn-ea"/>
              </a:rPr>
              <a:t>d</a:t>
            </a:r>
            <a:r>
              <a:rPr lang="en-US" altLang="ko-KR" sz="2400" dirty="0" err="1" smtClean="0">
                <a:latin typeface="+mn-ea"/>
              </a:rPr>
              <a:t>o~while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553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 err="1">
                <a:latin typeface="+mn-ea"/>
                <a:ea typeface="+mn-ea"/>
              </a:rPr>
              <a:t>do~while</a:t>
            </a:r>
            <a:r>
              <a:rPr lang="ko-KR" altLang="en-US" b="1" dirty="0">
                <a:latin typeface="+mn-ea"/>
                <a:ea typeface="+mn-ea"/>
              </a:rPr>
              <a:t>문과 </a:t>
            </a:r>
            <a:r>
              <a:rPr lang="en-US" altLang="ko-KR" b="1" dirty="0">
                <a:latin typeface="+mn-ea"/>
                <a:ea typeface="+mn-ea"/>
              </a:rPr>
              <a:t>while</a:t>
            </a:r>
            <a:r>
              <a:rPr lang="ko-KR" altLang="en-US" b="1" dirty="0">
                <a:latin typeface="+mn-ea"/>
                <a:ea typeface="+mn-ea"/>
              </a:rPr>
              <a:t>문의 차이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조건식을 확인하기 전에 ‘반복할 </a:t>
            </a:r>
            <a:r>
              <a:rPr lang="ko-KR" altLang="en-US" b="1" dirty="0" err="1">
                <a:latin typeface="+mn-ea"/>
                <a:ea typeface="+mn-ea"/>
              </a:rPr>
              <a:t>문장’을</a:t>
            </a:r>
            <a:r>
              <a:rPr lang="ko-KR" altLang="en-US" b="1" dirty="0">
                <a:latin typeface="+mn-ea"/>
                <a:ea typeface="+mn-ea"/>
              </a:rPr>
              <a:t> 수행됨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무조건 한 번은 실행됨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형식은 </a:t>
            </a:r>
            <a:r>
              <a:rPr lang="en-US" altLang="ko-KR" b="1" dirty="0">
                <a:latin typeface="+mn-ea"/>
                <a:ea typeface="+mn-ea"/>
              </a:rPr>
              <a:t>while </a:t>
            </a:r>
            <a:r>
              <a:rPr lang="ko-KR" altLang="en-US" b="1" dirty="0">
                <a:latin typeface="+mn-ea"/>
                <a:ea typeface="+mn-ea"/>
              </a:rPr>
              <a:t>문과 동일하지만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조건식이 아래에 </a:t>
            </a:r>
            <a:r>
              <a:rPr lang="ko-KR" altLang="en-US" b="1" dirty="0" smtClean="0">
                <a:latin typeface="+mn-ea"/>
                <a:ea typeface="+mn-ea"/>
              </a:rPr>
              <a:t>위치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while</a:t>
            </a:r>
            <a:r>
              <a:rPr lang="ko-KR" altLang="en-US" b="1" dirty="0">
                <a:latin typeface="+mn-ea"/>
                <a:ea typeface="+mn-ea"/>
              </a:rPr>
              <a:t>문의 경우 처음 의 조건식이 거짓이면 ‘반복할 </a:t>
            </a:r>
            <a:r>
              <a:rPr lang="ko-KR" altLang="en-US" b="1" dirty="0" err="1">
                <a:latin typeface="+mn-ea"/>
                <a:ea typeface="+mn-ea"/>
              </a:rPr>
              <a:t>문장들’을</a:t>
            </a:r>
            <a:r>
              <a:rPr lang="ko-KR" altLang="en-US" b="1" dirty="0">
                <a:latin typeface="+mn-ea"/>
                <a:ea typeface="+mn-ea"/>
              </a:rPr>
              <a:t> 한 번도 실행하지 </a:t>
            </a:r>
            <a:r>
              <a:rPr lang="ko-KR" altLang="en-US" b="1" dirty="0" smtClean="0">
                <a:latin typeface="+mn-ea"/>
                <a:ea typeface="+mn-ea"/>
              </a:rPr>
              <a:t>    않음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하지만 </a:t>
            </a:r>
            <a:r>
              <a:rPr lang="en-US" altLang="ko-KR" b="1" dirty="0" err="1">
                <a:latin typeface="+mn-ea"/>
                <a:ea typeface="+mn-ea"/>
              </a:rPr>
              <a:t>do~while</a:t>
            </a:r>
            <a:r>
              <a:rPr lang="ko-KR" altLang="en-US" b="1" dirty="0">
                <a:latin typeface="+mn-ea"/>
                <a:ea typeface="+mn-ea"/>
              </a:rPr>
              <a:t>문에서는 조건식을 확인하기 전에 일단 ‘반복할 </a:t>
            </a:r>
            <a:r>
              <a:rPr lang="ko-KR" altLang="en-US" b="1" dirty="0" err="1">
                <a:latin typeface="+mn-ea"/>
                <a:ea typeface="+mn-ea"/>
              </a:rPr>
              <a:t>문장들’을</a:t>
            </a:r>
            <a:r>
              <a:rPr lang="ko-KR" altLang="en-US" b="1" dirty="0">
                <a:latin typeface="+mn-ea"/>
                <a:ea typeface="+mn-ea"/>
              </a:rPr>
              <a:t> 실행하므로 조건식이 거짓이든 참이든 무조건 한 번은 </a:t>
            </a:r>
            <a:r>
              <a:rPr lang="ko-KR" altLang="en-US" b="1" dirty="0" smtClean="0">
                <a:latin typeface="+mn-ea"/>
                <a:ea typeface="+mn-ea"/>
              </a:rPr>
              <a:t>실행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204864"/>
            <a:ext cx="3600400" cy="24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err="1">
                <a:latin typeface="+mn-ea"/>
              </a:rPr>
              <a:t>d</a:t>
            </a:r>
            <a:r>
              <a:rPr lang="en-US" altLang="ko-KR" sz="2400" dirty="0" err="1" smtClean="0">
                <a:latin typeface="+mn-ea"/>
              </a:rPr>
              <a:t>o~while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65175"/>
            <a:ext cx="7992368" cy="37287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69705" y="2228299"/>
            <a:ext cx="5439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조건식을 먼저 판단하므로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while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 내부가 실행되지 않음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3043" y="3789040"/>
            <a:ext cx="4238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먼저 문장을 실행한 후 조건식을 판단하므로</a:t>
            </a:r>
            <a:endParaRPr lang="en-US" altLang="ko-KR" sz="1600" b="1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do~while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 내부가 실행됨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22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err="1">
                <a:latin typeface="+mn-ea"/>
              </a:rPr>
              <a:t>d</a:t>
            </a:r>
            <a:r>
              <a:rPr lang="en-US" altLang="ko-KR" sz="2400" dirty="0" err="1" smtClean="0">
                <a:latin typeface="+mn-ea"/>
              </a:rPr>
              <a:t>o~while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340768"/>
            <a:ext cx="7992368" cy="201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65175"/>
            <a:ext cx="7992368" cy="3869417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err="1">
                <a:latin typeface="+mn-ea"/>
              </a:rPr>
              <a:t>d</a:t>
            </a:r>
            <a:r>
              <a:rPr lang="en-US" altLang="ko-KR" sz="2400" dirty="0" err="1" smtClean="0">
                <a:latin typeface="+mn-ea"/>
              </a:rPr>
              <a:t>o~while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41713" y="241793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커피를 선택함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7901" y="4077072"/>
            <a:ext cx="4839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선택한 메뉴가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4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번이 아니면 반복해서 주문을 받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음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555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en-US" altLang="ko-KR" sz="2400" dirty="0" err="1">
                <a:latin typeface="+mn-ea"/>
              </a:rPr>
              <a:t>d</a:t>
            </a:r>
            <a:r>
              <a:rPr lang="en-US" altLang="ko-KR" sz="2400" dirty="0" err="1" smtClean="0">
                <a:latin typeface="+mn-ea"/>
              </a:rPr>
              <a:t>o~while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74158"/>
            <a:ext cx="7992368" cy="471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기타 </a:t>
            </a:r>
            <a:r>
              <a:rPr lang="ko-KR" altLang="en-US" sz="2400" dirty="0" err="1" smtClean="0">
                <a:latin typeface="+mn-ea"/>
              </a:rPr>
              <a:t>제어문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931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>
                <a:latin typeface="+mn-ea"/>
                <a:ea typeface="+mn-ea"/>
              </a:rPr>
              <a:t>반복문을</a:t>
            </a:r>
            <a:r>
              <a:rPr lang="ko-KR" altLang="en-US" b="1" dirty="0">
                <a:latin typeface="+mn-ea"/>
                <a:ea typeface="+mn-ea"/>
              </a:rPr>
              <a:t> 탈출하는 </a:t>
            </a:r>
            <a:r>
              <a:rPr lang="en-US" altLang="ko-KR" b="1" dirty="0">
                <a:latin typeface="+mn-ea"/>
                <a:ea typeface="+mn-ea"/>
              </a:rPr>
              <a:t>break</a:t>
            </a:r>
            <a:r>
              <a:rPr lang="ko-KR" altLang="en-US" b="1" dirty="0">
                <a:latin typeface="+mn-ea"/>
                <a:ea typeface="+mn-ea"/>
              </a:rPr>
              <a:t>문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for, while, </a:t>
            </a:r>
            <a:r>
              <a:rPr lang="en-US" altLang="ko-KR" b="1" dirty="0" err="1">
                <a:latin typeface="+mn-ea"/>
                <a:ea typeface="+mn-ea"/>
              </a:rPr>
              <a:t>do~while</a:t>
            </a:r>
            <a:r>
              <a:rPr lang="ko-KR" altLang="en-US" b="1" dirty="0">
                <a:latin typeface="+mn-ea"/>
                <a:ea typeface="+mn-ea"/>
              </a:rPr>
              <a:t>과 같은 </a:t>
            </a:r>
            <a:r>
              <a:rPr lang="ko-KR" altLang="en-US" b="1" dirty="0" err="1">
                <a:latin typeface="+mn-ea"/>
                <a:ea typeface="+mn-ea"/>
              </a:rPr>
              <a:t>반복문을</a:t>
            </a:r>
            <a:r>
              <a:rPr lang="ko-KR" altLang="en-US" b="1" dirty="0">
                <a:latin typeface="+mn-ea"/>
                <a:ea typeface="+mn-ea"/>
              </a:rPr>
              <a:t> 탈출할 때 사용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if </a:t>
            </a:r>
            <a:r>
              <a:rPr lang="ko-KR" altLang="en-US" b="1" dirty="0">
                <a:latin typeface="+mn-ea"/>
                <a:ea typeface="+mn-ea"/>
              </a:rPr>
              <a:t>문과 결합하여 </a:t>
            </a:r>
            <a:r>
              <a:rPr lang="ko-KR" altLang="en-US" b="1" dirty="0" smtClean="0">
                <a:latin typeface="+mn-ea"/>
                <a:ea typeface="+mn-ea"/>
              </a:rPr>
              <a:t>무한 루프 </a:t>
            </a:r>
            <a:r>
              <a:rPr lang="ko-KR" altLang="en-US" b="1" dirty="0">
                <a:latin typeface="+mn-ea"/>
                <a:ea typeface="+mn-ea"/>
              </a:rPr>
              <a:t>안에 사용</a:t>
            </a:r>
          </a:p>
          <a:p>
            <a:pPr marL="1200150" lvl="2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무한 루프를 </a:t>
            </a:r>
            <a:r>
              <a:rPr lang="ko-KR" altLang="en-US" b="1" dirty="0">
                <a:latin typeface="+mn-ea"/>
                <a:ea typeface="+mn-ea"/>
              </a:rPr>
              <a:t>돌다 특정 조건을 만족하면 프로그램을 종료하는 역할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708920"/>
            <a:ext cx="6624736" cy="30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1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smtClean="0">
                <a:latin typeface="+mn-ea"/>
              </a:rPr>
              <a:t>while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9059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latin typeface="+mn-ea"/>
                <a:ea typeface="+mn-ea"/>
              </a:rPr>
              <a:t>f</a:t>
            </a:r>
            <a:r>
              <a:rPr lang="en-US" altLang="ko-KR" b="1" dirty="0" smtClean="0">
                <a:latin typeface="+mn-ea"/>
                <a:ea typeface="+mn-ea"/>
              </a:rPr>
              <a:t>or</a:t>
            </a:r>
            <a:r>
              <a:rPr lang="ko-KR" altLang="en-US" b="1" dirty="0" smtClean="0">
                <a:latin typeface="+mn-ea"/>
                <a:ea typeface="+mn-ea"/>
              </a:rPr>
              <a:t>문과 </a:t>
            </a:r>
            <a:r>
              <a:rPr lang="en-US" altLang="ko-KR" b="1" dirty="0" smtClean="0">
                <a:latin typeface="+mn-ea"/>
                <a:ea typeface="+mn-ea"/>
              </a:rPr>
              <a:t>while</a:t>
            </a:r>
            <a:r>
              <a:rPr lang="ko-KR" altLang="en-US" b="1" dirty="0" smtClean="0">
                <a:latin typeface="+mn-ea"/>
                <a:ea typeface="+mn-ea"/>
              </a:rPr>
              <a:t>문의 비교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while </a:t>
            </a:r>
            <a:r>
              <a:rPr lang="ko-KR" altLang="en-US" b="1" dirty="0">
                <a:latin typeface="+mn-ea"/>
                <a:ea typeface="+mn-ea"/>
              </a:rPr>
              <a:t>문의 실행 순서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조건식이 참인 동안 반복할 문장 수행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중괄호가 끝나는 곳에서 조건식으로 돌아와 같은 동작 반복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2708920"/>
            <a:ext cx="3960440" cy="292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기타 </a:t>
            </a:r>
            <a:r>
              <a:rPr lang="ko-KR" altLang="en-US" sz="2400" dirty="0" err="1" smtClean="0">
                <a:latin typeface="+mn-ea"/>
              </a:rPr>
              <a:t>제어문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65176"/>
            <a:ext cx="7992368" cy="45052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79692" y="2564904"/>
            <a:ext cx="2026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변수 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i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번째를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9412" y="3162454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무조건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for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문을 빠져나감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00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기타 </a:t>
            </a:r>
            <a:r>
              <a:rPr lang="ko-KR" altLang="en-US" sz="2400" dirty="0" err="1" smtClean="0">
                <a:latin typeface="+mn-ea"/>
              </a:rPr>
              <a:t>제어문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0"/>
            <a:ext cx="7992368" cy="228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기타 </a:t>
            </a:r>
            <a:r>
              <a:rPr lang="ko-KR" altLang="en-US" sz="2400" dirty="0" err="1" smtClean="0">
                <a:latin typeface="+mn-ea"/>
              </a:rPr>
              <a:t>제어문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break</a:t>
            </a:r>
            <a:r>
              <a:rPr lang="ko-KR" altLang="en-US" b="1" dirty="0">
                <a:latin typeface="+mn-ea"/>
                <a:ea typeface="+mn-ea"/>
              </a:rPr>
              <a:t>문은 무한 루프를 돌다가 특정 조건이 되면 빠져나가도록 할 때 사용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09" y="1280163"/>
            <a:ext cx="7993804" cy="40664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49825" y="3234462"/>
            <a:ext cx="2161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2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개의 수를 입력 받음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57737" y="3738518"/>
            <a:ext cx="5014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첫 번째 </a:t>
            </a:r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입력값이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0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이면 무조건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while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문을 빠져 나감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893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기타 </a:t>
            </a:r>
            <a:r>
              <a:rPr lang="ko-KR" altLang="en-US" sz="2400" dirty="0" err="1" smtClean="0">
                <a:latin typeface="+mn-ea"/>
              </a:rPr>
              <a:t>제어문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37770"/>
            <a:ext cx="7992368" cy="331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765175"/>
            <a:ext cx="7992368" cy="4130969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기타 </a:t>
            </a:r>
            <a:r>
              <a:rPr lang="ko-KR" altLang="en-US" sz="2400" dirty="0" err="1" smtClean="0">
                <a:latin typeface="+mn-ea"/>
              </a:rPr>
              <a:t>제어문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33801" y="3150050"/>
            <a:ext cx="4907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h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ap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이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1,000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보다 크거나 같으면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for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문을 빠져 나감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923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기타 </a:t>
            </a:r>
            <a:r>
              <a:rPr lang="ko-KR" altLang="en-US" sz="2400" dirty="0" err="1" smtClean="0">
                <a:latin typeface="+mn-ea"/>
              </a:rPr>
              <a:t>제어문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0"/>
            <a:ext cx="7992368" cy="205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8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기타 </a:t>
            </a:r>
            <a:r>
              <a:rPr lang="ko-KR" altLang="en-US" sz="2400" dirty="0" err="1" smtClean="0">
                <a:latin typeface="+mn-ea"/>
              </a:rPr>
              <a:t>제어문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33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err="1">
                <a:latin typeface="+mn-ea"/>
                <a:ea typeface="+mn-ea"/>
              </a:rPr>
              <a:t>반복문으로</a:t>
            </a:r>
            <a:r>
              <a:rPr lang="ko-KR" altLang="en-US" b="1" dirty="0">
                <a:latin typeface="+mn-ea"/>
                <a:ea typeface="+mn-ea"/>
              </a:rPr>
              <a:t> 다시 돌아가는 </a:t>
            </a:r>
            <a:r>
              <a:rPr lang="en-US" altLang="ko-KR" b="1" dirty="0">
                <a:latin typeface="+mn-ea"/>
                <a:ea typeface="+mn-ea"/>
              </a:rPr>
              <a:t>continue</a:t>
            </a:r>
            <a:r>
              <a:rPr lang="ko-KR" altLang="en-US" b="1" dirty="0">
                <a:latin typeface="+mn-ea"/>
                <a:ea typeface="+mn-ea"/>
              </a:rPr>
              <a:t>문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블록의 끝으로 이동한 후 </a:t>
            </a:r>
            <a:r>
              <a:rPr lang="ko-KR" altLang="en-US" b="1" dirty="0" err="1">
                <a:latin typeface="+mn-ea"/>
                <a:ea typeface="+mn-ea"/>
              </a:rPr>
              <a:t>반복문을</a:t>
            </a:r>
            <a:r>
              <a:rPr lang="ko-KR" altLang="en-US" b="1" dirty="0">
                <a:latin typeface="+mn-ea"/>
                <a:ea typeface="+mn-ea"/>
              </a:rPr>
              <a:t> 처음부터 다시 수행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3" y="1700808"/>
            <a:ext cx="6192688" cy="290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40" y="788266"/>
            <a:ext cx="7962874" cy="4787857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기타 </a:t>
            </a:r>
            <a:r>
              <a:rPr lang="ko-KR" altLang="en-US" sz="2400" dirty="0" err="1" smtClean="0">
                <a:latin typeface="+mn-ea"/>
              </a:rPr>
              <a:t>제어문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56440" y="3090446"/>
            <a:ext cx="3813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3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의 배수이면 블록의 끝으로 건너 띄고 </a:t>
            </a:r>
            <a:endParaRPr lang="en-US" altLang="ko-KR" sz="1600" b="1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다시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8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행으로 돌아감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235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기타 </a:t>
            </a:r>
            <a:r>
              <a:rPr lang="ko-KR" altLang="en-US" sz="2400" dirty="0" err="1" smtClean="0">
                <a:latin typeface="+mn-ea"/>
              </a:rPr>
              <a:t>제어문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1"/>
            <a:ext cx="7992368" cy="206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8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기타 </a:t>
            </a:r>
            <a:r>
              <a:rPr lang="ko-KR" altLang="en-US" sz="2400" dirty="0" err="1" smtClean="0">
                <a:latin typeface="+mn-ea"/>
              </a:rPr>
              <a:t>제어문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135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지정한 위치로 이동하는 </a:t>
            </a:r>
            <a:r>
              <a:rPr lang="en-US" altLang="ko-KR" b="1" dirty="0" err="1">
                <a:latin typeface="+mn-ea"/>
                <a:ea typeface="+mn-ea"/>
              </a:rPr>
              <a:t>goto</a:t>
            </a:r>
            <a:r>
              <a:rPr lang="ko-KR" altLang="en-US" b="1" dirty="0">
                <a:latin typeface="+mn-ea"/>
                <a:ea typeface="+mn-ea"/>
              </a:rPr>
              <a:t>문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지정된 레이블</a:t>
            </a:r>
            <a:r>
              <a:rPr lang="en-US" altLang="ko-KR" b="1" dirty="0">
                <a:latin typeface="+mn-ea"/>
                <a:ea typeface="+mn-ea"/>
              </a:rPr>
              <a:t>(label)</a:t>
            </a:r>
            <a:r>
              <a:rPr lang="ko-KR" altLang="en-US" b="1" dirty="0">
                <a:latin typeface="+mn-ea"/>
                <a:ea typeface="+mn-ea"/>
              </a:rPr>
              <a:t>로 건너뛰게 하는 명령문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프로그램의 흐름을 복잡하게 만드는 단점이 있음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29" y="2204864"/>
            <a:ext cx="59245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smtClean="0">
                <a:latin typeface="+mn-ea"/>
              </a:rPr>
              <a:t>while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670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0~9</a:t>
            </a:r>
            <a:r>
              <a:rPr lang="ko-KR" altLang="en-US" b="1" dirty="0">
                <a:latin typeface="+mn-ea"/>
                <a:ea typeface="+mn-ea"/>
              </a:rPr>
              <a:t>까지 출력하는 예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7" y="1268760"/>
            <a:ext cx="7699377" cy="28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8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765175"/>
            <a:ext cx="7992368" cy="4849779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기타 </a:t>
            </a:r>
            <a:r>
              <a:rPr lang="ko-KR" altLang="en-US" sz="2400" dirty="0" err="1" smtClean="0">
                <a:latin typeface="+mn-ea"/>
              </a:rPr>
              <a:t>제어문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5016" y="3573016"/>
            <a:ext cx="2848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누적된 값이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2,000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이 넘으면 </a:t>
            </a:r>
            <a:endParaRPr lang="en-US" altLang="ko-KR" sz="1600" b="1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mygoto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: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로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무조건 이동함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94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기타 </a:t>
            </a:r>
            <a:r>
              <a:rPr lang="ko-KR" altLang="en-US" sz="2400" dirty="0" err="1" smtClean="0">
                <a:latin typeface="+mn-ea"/>
              </a:rPr>
              <a:t>제어문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992368" cy="21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0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기타 </a:t>
            </a:r>
            <a:r>
              <a:rPr lang="ko-KR" altLang="en-US" sz="2400" dirty="0" err="1" smtClean="0">
                <a:latin typeface="+mn-ea"/>
              </a:rPr>
              <a:t>제어문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135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현재 함수를 불렀던 곳으로 돌아가는 </a:t>
            </a:r>
            <a:r>
              <a:rPr lang="en-US" altLang="ko-KR" b="1" dirty="0">
                <a:latin typeface="+mn-ea"/>
                <a:ea typeface="+mn-ea"/>
              </a:rPr>
              <a:t>return</a:t>
            </a:r>
            <a:r>
              <a:rPr lang="ko-KR" altLang="en-US" b="1" dirty="0">
                <a:latin typeface="+mn-ea"/>
                <a:ea typeface="+mn-ea"/>
              </a:rPr>
              <a:t>문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현재 실행중인 함수를 끝내고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해당 함수를 호출한 곳으로 돌아가게 함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return </a:t>
            </a:r>
            <a:r>
              <a:rPr lang="ko-KR" altLang="en-US" b="1" dirty="0">
                <a:latin typeface="+mn-ea"/>
                <a:ea typeface="+mn-ea"/>
              </a:rPr>
              <a:t>문을 만나면 프로그램이 종료되는 효과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2" y="2276872"/>
            <a:ext cx="5731840" cy="284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0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65175"/>
            <a:ext cx="7992368" cy="4106717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기타 </a:t>
            </a:r>
            <a:r>
              <a:rPr lang="ko-KR" altLang="en-US" sz="2400" dirty="0" err="1" smtClean="0">
                <a:latin typeface="+mn-ea"/>
              </a:rPr>
              <a:t>제어문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61593" y="3609016"/>
            <a:ext cx="3345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FFC000"/>
                </a:solidFill>
                <a:latin typeface="+mn-ea"/>
                <a:ea typeface="+mn-ea"/>
              </a:rPr>
              <a:t>현재 함수를 호출한 곳으로 되돌림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08493" y="4062664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한 번도 실행되지 않음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600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기타 </a:t>
            </a:r>
            <a:r>
              <a:rPr lang="ko-KR" altLang="en-US" sz="2400" dirty="0" err="1" smtClean="0">
                <a:latin typeface="+mn-ea"/>
              </a:rPr>
              <a:t>제어문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1"/>
            <a:ext cx="7992368" cy="20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8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ko-KR" altLang="en-US" sz="2400" dirty="0" smtClean="0">
                <a:latin typeface="+mn-ea"/>
              </a:rPr>
              <a:t>기타 </a:t>
            </a:r>
            <a:r>
              <a:rPr lang="ko-KR" altLang="en-US" sz="2400" dirty="0" err="1" smtClean="0">
                <a:latin typeface="+mn-ea"/>
              </a:rPr>
              <a:t>제어문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670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latin typeface="+mn-ea"/>
                <a:ea typeface="+mn-ea"/>
              </a:rPr>
              <a:t>Quiz </a:t>
            </a:r>
            <a:r>
              <a:rPr lang="en-US" altLang="ko-KR" b="1" dirty="0" smtClean="0">
                <a:latin typeface="+mn-ea"/>
                <a:ea typeface="+mn-ea"/>
              </a:rPr>
              <a:t>7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altLang="ko-KR" b="1" dirty="0" smtClean="0">
                <a:latin typeface="+mn-ea"/>
                <a:ea typeface="+mn-ea"/>
              </a:rPr>
              <a:t>7-13.c</a:t>
            </a:r>
            <a:endParaRPr lang="en-US" altLang="ko-KR" b="1" dirty="0"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입력한 두 수 사이의 합계를 구하되 원하는 배수를 선택하는 </a:t>
            </a:r>
            <a:r>
              <a:rPr lang="ko-KR" altLang="en-US" b="1" dirty="0">
                <a:latin typeface="+mn-ea"/>
                <a:ea typeface="+mn-ea"/>
              </a:rPr>
              <a:t>프로그램을 작성하시오</a:t>
            </a:r>
            <a:r>
              <a:rPr lang="en-US" altLang="ko-KR" b="1" dirty="0">
                <a:latin typeface="+mn-ea"/>
                <a:ea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실행 결과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223117"/>
            <a:ext cx="7992368" cy="280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smtClean="0">
                <a:latin typeface="+mn-ea"/>
              </a:rPr>
              <a:t>while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766856"/>
            <a:ext cx="7992368" cy="35512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24685" y="2190464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초기값을 지정함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8861" y="258639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FFC000"/>
                </a:solidFill>
                <a:latin typeface="+mn-ea"/>
                <a:ea typeface="+mn-ea"/>
              </a:rPr>
              <a:t>조건식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41713" y="314085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증감식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997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smtClean="0">
                <a:latin typeface="+mn-ea"/>
              </a:rPr>
              <a:t>while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670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95763"/>
            <a:ext cx="7992368" cy="298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5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smtClean="0">
                <a:latin typeface="+mn-ea"/>
              </a:rPr>
              <a:t>while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14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for </a:t>
            </a:r>
            <a:r>
              <a:rPr lang="ko-KR" altLang="en-US" b="1" dirty="0">
                <a:latin typeface="+mn-ea"/>
                <a:ea typeface="+mn-ea"/>
              </a:rPr>
              <a:t>문을 </a:t>
            </a:r>
            <a:r>
              <a:rPr lang="en-US" altLang="ko-KR" b="1" dirty="0">
                <a:latin typeface="+mn-ea"/>
                <a:ea typeface="+mn-ea"/>
              </a:rPr>
              <a:t>while </a:t>
            </a:r>
            <a:r>
              <a:rPr lang="ko-KR" altLang="en-US" b="1" dirty="0">
                <a:latin typeface="+mn-ea"/>
                <a:ea typeface="+mn-ea"/>
              </a:rPr>
              <a:t>문으로 변환하는 방법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latin typeface="+mn-ea"/>
                <a:ea typeface="+mn-ea"/>
              </a:rPr>
              <a:t>f</a:t>
            </a:r>
            <a:r>
              <a:rPr lang="en-US" altLang="ko-KR" b="1" dirty="0" smtClean="0">
                <a:latin typeface="+mn-ea"/>
                <a:ea typeface="+mn-ea"/>
              </a:rPr>
              <a:t>or</a:t>
            </a:r>
            <a:r>
              <a:rPr lang="ko-KR" altLang="en-US" b="1" dirty="0" smtClean="0">
                <a:latin typeface="+mn-ea"/>
                <a:ea typeface="+mn-ea"/>
              </a:rPr>
              <a:t>문에서는 </a:t>
            </a:r>
            <a:r>
              <a:rPr lang="en-US" altLang="ko-KR" b="1" dirty="0">
                <a:latin typeface="+mn-ea"/>
                <a:ea typeface="+mn-ea"/>
              </a:rPr>
              <a:t>for(</a:t>
            </a:r>
            <a:r>
              <a:rPr lang="en-US" altLang="ko-KR" b="1" dirty="0" err="1">
                <a:latin typeface="+mn-ea"/>
                <a:ea typeface="+mn-ea"/>
              </a:rPr>
              <a:t>i</a:t>
            </a:r>
            <a:r>
              <a:rPr lang="en-US" altLang="ko-KR" b="1" dirty="0">
                <a:latin typeface="+mn-ea"/>
                <a:ea typeface="+mn-ea"/>
              </a:rPr>
              <a:t>=0; </a:t>
            </a:r>
            <a:r>
              <a:rPr lang="en-US" altLang="ko-KR" b="1" dirty="0" err="1">
                <a:latin typeface="+mn-ea"/>
                <a:ea typeface="+mn-ea"/>
              </a:rPr>
              <a:t>i</a:t>
            </a:r>
            <a:r>
              <a:rPr lang="en-US" altLang="ko-KR" b="1" dirty="0">
                <a:latin typeface="+mn-ea"/>
                <a:ea typeface="+mn-ea"/>
              </a:rPr>
              <a:t> &lt; 5; </a:t>
            </a:r>
            <a:r>
              <a:rPr lang="en-US" altLang="ko-KR" b="1" dirty="0" err="1">
                <a:latin typeface="+mn-ea"/>
                <a:ea typeface="+mn-ea"/>
              </a:rPr>
              <a:t>i</a:t>
            </a:r>
            <a:r>
              <a:rPr lang="en-US" altLang="ko-KR" b="1" dirty="0">
                <a:latin typeface="+mn-ea"/>
                <a:ea typeface="+mn-ea"/>
              </a:rPr>
              <a:t>++)</a:t>
            </a:r>
            <a:r>
              <a:rPr lang="ko-KR" altLang="en-US" b="1" dirty="0">
                <a:latin typeface="+mn-ea"/>
                <a:ea typeface="+mn-ea"/>
              </a:rPr>
              <a:t>를 사용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이 </a:t>
            </a:r>
            <a:r>
              <a:rPr lang="en-US" altLang="ko-KR" b="1" dirty="0">
                <a:latin typeface="+mn-ea"/>
                <a:ea typeface="+mn-ea"/>
              </a:rPr>
              <a:t>for</a:t>
            </a:r>
            <a:r>
              <a:rPr lang="ko-KR" altLang="en-US" b="1" dirty="0">
                <a:latin typeface="+mn-ea"/>
                <a:ea typeface="+mn-ea"/>
              </a:rPr>
              <a:t>문을 </a:t>
            </a:r>
            <a:r>
              <a:rPr lang="en-US" altLang="ko-KR" b="1" dirty="0">
                <a:latin typeface="+mn-ea"/>
                <a:ea typeface="+mn-ea"/>
              </a:rPr>
              <a:t>while</a:t>
            </a:r>
            <a:r>
              <a:rPr lang="ko-KR" altLang="en-US" b="1" dirty="0">
                <a:latin typeface="+mn-ea"/>
                <a:ea typeface="+mn-ea"/>
              </a:rPr>
              <a:t>문으로 변환하려면 </a:t>
            </a:r>
            <a:r>
              <a:rPr lang="en-US" altLang="ko-KR" b="1" dirty="0">
                <a:latin typeface="+mn-ea"/>
                <a:ea typeface="+mn-ea"/>
              </a:rPr>
              <a:t>`</a:t>
            </a:r>
            <a:r>
              <a:rPr lang="ko-KR" altLang="en-US" b="1" dirty="0" smtClean="0">
                <a:latin typeface="+mn-ea"/>
                <a:ea typeface="+mn-ea"/>
              </a:rPr>
              <a:t>초</a:t>
            </a:r>
            <a:r>
              <a:rPr lang="ko-KR" altLang="en-US" b="1" dirty="0">
                <a:latin typeface="+mn-ea"/>
                <a:ea typeface="+mn-ea"/>
              </a:rPr>
              <a:t>기</a:t>
            </a:r>
            <a:r>
              <a:rPr lang="ko-KR" altLang="en-US" b="1" dirty="0" smtClean="0">
                <a:latin typeface="+mn-ea"/>
                <a:ea typeface="+mn-ea"/>
              </a:rPr>
              <a:t>값을 </a:t>
            </a:r>
            <a:r>
              <a:rPr lang="en-US" altLang="ko-KR" b="1" dirty="0">
                <a:latin typeface="+mn-ea"/>
                <a:ea typeface="+mn-ea"/>
              </a:rPr>
              <a:t>while</a:t>
            </a:r>
            <a:r>
              <a:rPr lang="ko-KR" altLang="en-US" b="1" dirty="0">
                <a:latin typeface="+mn-ea"/>
                <a:ea typeface="+mn-ea"/>
              </a:rPr>
              <a:t>문 위로 빼고 </a:t>
            </a:r>
            <a:r>
              <a:rPr lang="ko-KR" altLang="en-US" b="1" dirty="0" err="1">
                <a:latin typeface="+mn-ea"/>
                <a:ea typeface="+mn-ea"/>
              </a:rPr>
              <a:t>증감식은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while</a:t>
            </a:r>
            <a:r>
              <a:rPr lang="ko-KR" altLang="en-US" b="1" dirty="0">
                <a:latin typeface="+mn-ea"/>
                <a:ea typeface="+mn-ea"/>
              </a:rPr>
              <a:t>문 블록 안의 맨 아래에 놓음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latin typeface="+mn-ea"/>
                <a:ea typeface="+mn-ea"/>
              </a:rPr>
              <a:t>for</a:t>
            </a:r>
            <a:r>
              <a:rPr lang="ko-KR" altLang="en-US" b="1" dirty="0">
                <a:latin typeface="+mn-ea"/>
                <a:ea typeface="+mn-ea"/>
              </a:rPr>
              <a:t>문 안의 세미콜론</a:t>
            </a:r>
            <a:r>
              <a:rPr lang="en-US" altLang="ko-KR" b="1" dirty="0">
                <a:latin typeface="+mn-ea"/>
                <a:ea typeface="+mn-ea"/>
              </a:rPr>
              <a:t>(;)</a:t>
            </a:r>
            <a:r>
              <a:rPr lang="ko-KR" altLang="en-US" b="1" dirty="0">
                <a:latin typeface="+mn-ea"/>
                <a:ea typeface="+mn-ea"/>
              </a:rPr>
              <a:t>을 제거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3140968"/>
            <a:ext cx="3888432" cy="25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0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smtClean="0">
                <a:latin typeface="+mn-ea"/>
              </a:rPr>
              <a:t>while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3040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for </a:t>
            </a:r>
            <a:r>
              <a:rPr lang="ko-KR" altLang="en-US" b="1" dirty="0">
                <a:latin typeface="+mn-ea"/>
                <a:ea typeface="+mn-ea"/>
              </a:rPr>
              <a:t>문을 </a:t>
            </a:r>
            <a:r>
              <a:rPr lang="en-US" altLang="ko-KR" b="1" dirty="0">
                <a:latin typeface="+mn-ea"/>
                <a:ea typeface="+mn-ea"/>
              </a:rPr>
              <a:t>while </a:t>
            </a:r>
            <a:r>
              <a:rPr lang="ko-KR" altLang="en-US" b="1" dirty="0">
                <a:latin typeface="+mn-ea"/>
                <a:ea typeface="+mn-ea"/>
              </a:rPr>
              <a:t>문으로 변환하는 </a:t>
            </a:r>
            <a:r>
              <a:rPr lang="ko-KR" altLang="en-US" b="1" dirty="0" smtClean="0">
                <a:latin typeface="+mn-ea"/>
                <a:ea typeface="+mn-ea"/>
              </a:rPr>
              <a:t>방법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65175"/>
            <a:ext cx="7992368" cy="42592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17577" y="2629712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초기값을 지정함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8861" y="285282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조건식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6481" y="337139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증감식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115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smtClean="0">
                <a:latin typeface="+mn-ea"/>
              </a:rPr>
              <a:t>while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33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smtClean="0">
                <a:latin typeface="+mn-ea"/>
                <a:ea typeface="+mn-ea"/>
              </a:rPr>
              <a:t>for </a:t>
            </a:r>
            <a:r>
              <a:rPr lang="ko-KR" altLang="en-US" b="1" dirty="0">
                <a:latin typeface="+mn-ea"/>
                <a:ea typeface="+mn-ea"/>
              </a:rPr>
              <a:t>문을 </a:t>
            </a:r>
            <a:r>
              <a:rPr lang="en-US" altLang="ko-KR" b="1" dirty="0">
                <a:latin typeface="+mn-ea"/>
                <a:ea typeface="+mn-ea"/>
              </a:rPr>
              <a:t>while </a:t>
            </a:r>
            <a:r>
              <a:rPr lang="ko-KR" altLang="en-US" b="1" dirty="0">
                <a:latin typeface="+mn-ea"/>
                <a:ea typeface="+mn-ea"/>
              </a:rPr>
              <a:t>문으로 변환하는 </a:t>
            </a:r>
            <a:r>
              <a:rPr lang="ko-KR" altLang="en-US" b="1" dirty="0" smtClean="0">
                <a:latin typeface="+mn-ea"/>
                <a:ea typeface="+mn-ea"/>
              </a:rPr>
              <a:t>방법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1"/>
            <a:ext cx="7992368" cy="209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6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sz="2400" dirty="0" smtClean="0">
                <a:latin typeface="+mn-ea"/>
              </a:rPr>
              <a:t>while</a:t>
            </a:r>
            <a:r>
              <a:rPr lang="ko-KR" altLang="en-US" sz="2400" dirty="0" smtClean="0">
                <a:latin typeface="+mn-ea"/>
              </a:rPr>
              <a:t>문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46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 smtClean="0">
                <a:latin typeface="+mn-ea"/>
                <a:ea typeface="+mn-ea"/>
              </a:rPr>
              <a:t>무한 루프를 </a:t>
            </a:r>
            <a:r>
              <a:rPr lang="ko-KR" altLang="en-US" b="1" dirty="0">
                <a:latin typeface="+mn-ea"/>
                <a:ea typeface="+mn-ea"/>
              </a:rPr>
              <a:t>위한 </a:t>
            </a:r>
            <a:r>
              <a:rPr lang="en-US" altLang="ko-KR" b="1" dirty="0">
                <a:latin typeface="+mn-ea"/>
                <a:ea typeface="+mn-ea"/>
              </a:rPr>
              <a:t>while</a:t>
            </a:r>
            <a:r>
              <a:rPr lang="ko-KR" altLang="en-US" b="1" dirty="0">
                <a:latin typeface="+mn-ea"/>
                <a:ea typeface="+mn-ea"/>
              </a:rPr>
              <a:t>문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조건식이 무조건 참이어야 함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for( ; ; )</a:t>
            </a:r>
            <a:r>
              <a:rPr lang="ko-KR" altLang="en-US" b="1" dirty="0">
                <a:latin typeface="+mn-ea"/>
                <a:ea typeface="+mn-ea"/>
              </a:rPr>
              <a:t>와 동일한 역할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while(1) </a:t>
            </a:r>
            <a:r>
              <a:rPr lang="ko-KR" altLang="en-US" b="1" dirty="0">
                <a:latin typeface="+mn-ea"/>
                <a:ea typeface="+mn-ea"/>
              </a:rPr>
              <a:t>로 표현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19924" y="139032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Ⅶ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en-US" altLang="ko-KR" sz="1400" b="1" dirty="0" smtClean="0">
                <a:latin typeface="+mn-ea"/>
                <a:ea typeface="+mn-ea"/>
              </a:rPr>
              <a:t>while</a:t>
            </a:r>
            <a:r>
              <a:rPr lang="ko-KR" altLang="en-US" sz="1400" b="1" dirty="0" smtClean="0">
                <a:latin typeface="+mn-ea"/>
                <a:ea typeface="+mn-ea"/>
              </a:rPr>
              <a:t>문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29" y="2651028"/>
            <a:ext cx="3672408" cy="261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1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11941</TotalTime>
  <Words>732</Words>
  <Application>Microsoft Office PowerPoint</Application>
  <PresentationFormat>사용자 지정</PresentationFormat>
  <Paragraphs>195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852</cp:revision>
  <cp:lastPrinted>2013-10-01T01:40:38Z</cp:lastPrinted>
  <dcterms:created xsi:type="dcterms:W3CDTF">2010-01-22T01:09:25Z</dcterms:created>
  <dcterms:modified xsi:type="dcterms:W3CDTF">2022-07-11T01:44:45Z</dcterms:modified>
</cp:coreProperties>
</file>