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9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</p:sldIdLst>
  <p:sldSz cx="989965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8" userDrawn="1">
          <p15:clr>
            <a:srgbClr val="A4A3A4"/>
          </p15:clr>
        </p15:guide>
        <p15:guide id="3" pos="5431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32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CBCBC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>
      <p:cViewPr varScale="1">
        <p:scale>
          <a:sx n="145" d="100"/>
          <a:sy n="145" d="100"/>
        </p:scale>
        <p:origin x="306" y="132"/>
      </p:cViewPr>
      <p:guideLst>
        <p:guide orient="horz" pos="2160"/>
        <p:guide pos="3118"/>
        <p:guide pos="5431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796" y="-102"/>
      </p:cViewPr>
      <p:guideLst>
        <p:guide orient="horz" pos="3120"/>
        <p:guide pos="2132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75C0E844-4BF8-4346-83F1-1E48FC4F9BF5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F1BA4C65-44F2-4877-98EA-910F46710B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F1D29EF8-A63C-4D4B-90C8-EECF773C4F05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05" tIns="45853" rIns="91705" bIns="4585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705" tIns="45853" rIns="91705" bIns="4585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D0B82E2F-4F63-4393-9522-E6920641F2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0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122141" y="6752984"/>
            <a:ext cx="9650210" cy="108000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122141" y="54150"/>
            <a:ext cx="9650210" cy="4667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9"/>
          <p:cNvSpPr>
            <a:spLocks noGrp="1"/>
          </p:cNvSpPr>
          <p:nvPr userDrawn="1">
            <p:ph type="body" sz="quarter" idx="15"/>
          </p:nvPr>
        </p:nvSpPr>
        <p:spPr>
          <a:xfrm>
            <a:off x="3751048" y="5257814"/>
            <a:ext cx="2397554" cy="314327"/>
          </a:xfrm>
        </p:spPr>
        <p:txBody>
          <a:bodyPr>
            <a:noAutofit/>
          </a:bodyPr>
          <a:lstStyle>
            <a:lvl1pPr algn="ctr">
              <a:buNone/>
              <a:defRPr kumimoji="0" lang="en-US" altLang="ko-KR" sz="13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Arial" pitchFamily="34" charset="0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</a:t>
            </a:r>
          </a:p>
        </p:txBody>
      </p:sp>
      <p:sp>
        <p:nvSpPr>
          <p:cNvPr id="9" name="텍스트 개체 틀 5"/>
          <p:cNvSpPr>
            <a:spLocks noGrp="1"/>
          </p:cNvSpPr>
          <p:nvPr userDrawn="1">
            <p:ph type="body" sz="quarter" idx="18"/>
          </p:nvPr>
        </p:nvSpPr>
        <p:spPr>
          <a:xfrm>
            <a:off x="505295" y="1872498"/>
            <a:ext cx="8909684" cy="814383"/>
          </a:xfrm>
        </p:spPr>
        <p:txBody>
          <a:bodyPr/>
          <a:lstStyle>
            <a:lvl1pPr algn="ctr">
              <a:buNone/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  <a:cs typeface="Arial" pitchFamily="34" charset="0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텍스트 개체 틀 9"/>
          <p:cNvSpPr>
            <a:spLocks noGrp="1"/>
          </p:cNvSpPr>
          <p:nvPr userDrawn="1">
            <p:ph type="body" sz="quarter" idx="16"/>
          </p:nvPr>
        </p:nvSpPr>
        <p:spPr>
          <a:xfrm>
            <a:off x="506388" y="2528885"/>
            <a:ext cx="8908623" cy="357187"/>
          </a:xfrm>
        </p:spPr>
        <p:txBody>
          <a:bodyPr>
            <a:noAutofit/>
          </a:bodyPr>
          <a:lstStyle>
            <a:lvl1pPr algn="ctr">
              <a:buNone/>
              <a:defRPr sz="17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algn="r">
              <a:defRPr sz="1600">
                <a:ea typeface="HY견고딕" pitchFamily="18" charset="-127"/>
              </a:defRPr>
            </a:lvl2pPr>
            <a:lvl3pPr algn="r">
              <a:defRPr sz="1600">
                <a:ea typeface="HY견고딕" pitchFamily="18" charset="-127"/>
              </a:defRPr>
            </a:lvl3pPr>
            <a:lvl4pPr algn="r">
              <a:defRPr sz="1600">
                <a:ea typeface="HY견고딕" pitchFamily="18" charset="-127"/>
              </a:defRPr>
            </a:lvl4pPr>
            <a:lvl5pPr algn="r">
              <a:defRPr sz="1600">
                <a:ea typeface="HY견고딕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0934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" name="그룹 25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7" name="직사각형 26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내용 개체 틀 3"/>
          <p:cNvSpPr>
            <a:spLocks noGrp="1"/>
          </p:cNvSpPr>
          <p:nvPr userDrawn="1">
            <p:ph sz="half" idx="2"/>
          </p:nvPr>
        </p:nvSpPr>
        <p:spPr>
          <a:xfrm>
            <a:off x="696039" y="1357298"/>
            <a:ext cx="5955300" cy="3951288"/>
          </a:xfrm>
        </p:spPr>
        <p:txBody>
          <a:bodyPr/>
          <a:lstStyle>
            <a:lvl1pPr marL="514350" marR="0" indent="-514350" algn="l" defTabSz="914400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 sz="1600">
                <a:latin typeface="+mn-ea"/>
                <a:ea typeface="+mn-ea"/>
              </a:defRPr>
            </a:lvl1pPr>
            <a:lvl2pPr marL="742950" marR="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>
                <a:latin typeface="+mn-ea"/>
                <a:ea typeface="+mn-ea"/>
              </a:defRPr>
            </a:lvl2pPr>
            <a:lvl3pPr marL="1143000" marR="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 sz="1400">
                <a:latin typeface="+mn-ea"/>
                <a:ea typeface="+mn-ea"/>
              </a:defRPr>
            </a:lvl3pPr>
            <a:lvl4pPr>
              <a:defRPr sz="1400">
                <a:latin typeface="+mn-ea"/>
                <a:ea typeface="+mn-ea"/>
              </a:defRPr>
            </a:lvl4pPr>
            <a:lvl5pPr>
              <a:buNone/>
              <a:defRPr sz="14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21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9" name="슬라이드 번호 개체 틀 10"/>
          <p:cNvSpPr>
            <a:spLocks noGrp="1"/>
          </p:cNvSpPr>
          <p:nvPr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 userDrawn="1"/>
        </p:nvGrpSpPr>
        <p:grpSpPr>
          <a:xfrm>
            <a:off x="116388" y="9526"/>
            <a:ext cx="9666874" cy="585345"/>
            <a:chOff x="107504" y="9525"/>
            <a:chExt cx="8928992" cy="585345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84"/>
            <a:stretch/>
          </p:blipFill>
          <p:spPr bwMode="auto">
            <a:xfrm>
              <a:off x="107504" y="9525"/>
              <a:ext cx="8928992" cy="584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그룹 18"/>
            <p:cNvGrpSpPr/>
            <p:nvPr userDrawn="1"/>
          </p:nvGrpSpPr>
          <p:grpSpPr>
            <a:xfrm>
              <a:off x="107504" y="549151"/>
              <a:ext cx="8449816" cy="45719"/>
              <a:chOff x="107504" y="549151"/>
              <a:chExt cx="8449816" cy="45719"/>
            </a:xfrm>
          </p:grpSpPr>
          <p:sp>
            <p:nvSpPr>
              <p:cNvPr id="20" name="직사각형 19"/>
              <p:cNvSpPr/>
              <p:nvPr userDrawn="1"/>
            </p:nvSpPr>
            <p:spPr>
              <a:xfrm>
                <a:off x="107504" y="549151"/>
                <a:ext cx="288032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391790" y="549151"/>
                <a:ext cx="8165530" cy="45719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" name="텍스트 개체 틀 5"/>
          <p:cNvSpPr>
            <a:spLocks noGrp="1"/>
          </p:cNvSpPr>
          <p:nvPr userDrawn="1">
            <p:ph type="body" sz="quarter" idx="16"/>
          </p:nvPr>
        </p:nvSpPr>
        <p:spPr>
          <a:xfrm>
            <a:off x="107780" y="70581"/>
            <a:ext cx="8584913" cy="444680"/>
          </a:xfrm>
        </p:spPr>
        <p:txBody>
          <a:bodyPr anchor="ctr"/>
          <a:lstStyle>
            <a:lvl1pPr algn="l">
              <a:buNone/>
              <a:defRPr sz="2000" b="1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슬라이드 번호 개체 틀 10"/>
          <p:cNvSpPr>
            <a:spLocks noGrp="1"/>
          </p:cNvSpPr>
          <p:nvPr userDrawn="1">
            <p:ph type="sldNum" sz="quarter" idx="19"/>
          </p:nvPr>
        </p:nvSpPr>
        <p:spPr>
          <a:xfrm>
            <a:off x="3794866" y="6481912"/>
            <a:ext cx="2309918" cy="365125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fld id="{D768FFF3-FF04-4CA7-A3C7-9735255460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4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4983" y="274638"/>
            <a:ext cx="890968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4983" y="1600201"/>
            <a:ext cx="890968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4983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381" y="6356351"/>
            <a:ext cx="313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4749" y="6356351"/>
            <a:ext cx="2309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68FFF3-FF04-4CA7-A3C7-9735255460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>
          <a:xfrm>
            <a:off x="2213521" y="5257814"/>
            <a:ext cx="5472608" cy="547451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 smtClean="0"/>
              <a:t>데이터분석학과</a:t>
            </a:r>
            <a:endParaRPr lang="en-US" altLang="ko-KR" sz="1800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505295" y="1872498"/>
            <a:ext cx="8909684" cy="141248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프로그래밍</a:t>
            </a:r>
            <a:endParaRPr lang="en-US" altLang="ko-KR" dirty="0" smtClean="0">
              <a:latin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 Ⅷ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장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. </a:t>
            </a:r>
            <a:r>
              <a:rPr lang="ko-KR" altLang="en-US" sz="2400" dirty="0" smtClean="0">
                <a:solidFill>
                  <a:schemeClr val="tx2"/>
                </a:solidFill>
                <a:latin typeface="+mn-ea"/>
              </a:rPr>
              <a:t>배열 </a:t>
            </a:r>
            <a:r>
              <a:rPr lang="en-US" altLang="ko-KR" sz="2400" dirty="0" smtClean="0">
                <a:solidFill>
                  <a:schemeClr val="tx2"/>
                </a:solidFill>
                <a:latin typeface="+mn-ea"/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00973"/>
            <a:ext cx="7992368" cy="30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1757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배열의 초기화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배열을 정의하는 동시에 값을 대입하는 것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개의 값을 담은 배열 </a:t>
            </a:r>
            <a:r>
              <a:rPr lang="en-US" altLang="ko-KR" b="1" dirty="0">
                <a:latin typeface="+mn-ea"/>
                <a:ea typeface="+mn-ea"/>
              </a:rPr>
              <a:t>aa</a:t>
            </a:r>
            <a:r>
              <a:rPr lang="ko-KR" altLang="en-US" b="1" dirty="0">
                <a:latin typeface="+mn-ea"/>
                <a:ea typeface="+mn-ea"/>
              </a:rPr>
              <a:t>의 초기화 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블록</a:t>
            </a:r>
            <a:r>
              <a:rPr lang="en-US" altLang="ko-KR" b="1" dirty="0">
                <a:latin typeface="+mn-ea"/>
                <a:ea typeface="+mn-ea"/>
              </a:rPr>
              <a:t>({ })</a:t>
            </a:r>
            <a:r>
              <a:rPr lang="ko-KR" altLang="en-US" b="1" dirty="0">
                <a:latin typeface="+mn-ea"/>
                <a:ea typeface="+mn-ea"/>
              </a:rPr>
              <a:t>과 콤마</a:t>
            </a:r>
            <a:r>
              <a:rPr lang="en-US" altLang="ko-KR" b="1" dirty="0">
                <a:latin typeface="+mn-ea"/>
                <a:ea typeface="+mn-ea"/>
              </a:rPr>
              <a:t>(,)</a:t>
            </a:r>
            <a:r>
              <a:rPr lang="ko-KR" altLang="en-US" b="1" dirty="0">
                <a:latin typeface="+mn-ea"/>
                <a:ea typeface="+mn-ea"/>
              </a:rPr>
              <a:t>를 사용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이때 배열의 개수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첨자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반드시 지정하지 않아도 됨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개수를 지정하지 않으면 블록</a:t>
            </a:r>
            <a:r>
              <a:rPr lang="en-US" altLang="ko-KR" b="1" dirty="0">
                <a:latin typeface="+mn-ea"/>
                <a:ea typeface="+mn-ea"/>
              </a:rPr>
              <a:t>({ }) </a:t>
            </a:r>
            <a:r>
              <a:rPr lang="ko-KR" altLang="en-US" b="1" dirty="0">
                <a:latin typeface="+mn-ea"/>
                <a:ea typeface="+mn-ea"/>
              </a:rPr>
              <a:t>안 의 </a:t>
            </a:r>
            <a:r>
              <a:rPr lang="ko-KR" altLang="en-US" b="1" dirty="0" smtClean="0">
                <a:latin typeface="+mn-ea"/>
                <a:ea typeface="+mn-ea"/>
              </a:rPr>
              <a:t>초기값 </a:t>
            </a:r>
            <a:r>
              <a:rPr lang="ko-KR" altLang="en-US" b="1" dirty="0">
                <a:latin typeface="+mn-ea"/>
                <a:ea typeface="+mn-ea"/>
              </a:rPr>
              <a:t>개수에 따라 자동으로 배열의 개수가 </a:t>
            </a:r>
            <a:r>
              <a:rPr lang="ko-KR" altLang="en-US" b="1" dirty="0" smtClean="0">
                <a:latin typeface="+mn-ea"/>
                <a:ea typeface="+mn-ea"/>
              </a:rPr>
              <a:t>정해짐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배열을 선언하기만 하고 초기화하지 않으면 각 배열에 아무것도 넣지 않았기 때문에 쓰레기 값이 들어감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29" y="2103587"/>
            <a:ext cx="8066369" cy="1122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481" y="4251653"/>
            <a:ext cx="4579712" cy="63224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33" y="5485477"/>
            <a:ext cx="2781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6961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배열의 개수보다 초기화 값의 개수가 적은 경우에는 </a:t>
            </a:r>
            <a:r>
              <a:rPr lang="ko-KR" altLang="en-US" b="1" dirty="0" smtClean="0">
                <a:latin typeface="+mn-ea"/>
                <a:ea typeface="+mn-ea"/>
              </a:rPr>
              <a:t>초</a:t>
            </a:r>
            <a:r>
              <a:rPr lang="ko-KR" altLang="en-US" b="1" dirty="0" smtClean="0">
                <a:latin typeface="+mn-ea"/>
                <a:ea typeface="+mn-ea"/>
              </a:rPr>
              <a:t>기</a:t>
            </a:r>
            <a:r>
              <a:rPr lang="ko-KR" altLang="en-US" b="1" dirty="0" smtClean="0">
                <a:latin typeface="+mn-ea"/>
                <a:ea typeface="+mn-ea"/>
              </a:rPr>
              <a:t>값이 </a:t>
            </a:r>
            <a:r>
              <a:rPr lang="ko-KR" altLang="en-US" b="1" dirty="0">
                <a:latin typeface="+mn-ea"/>
                <a:ea typeface="+mn-ea"/>
              </a:rPr>
              <a:t>주어진 </a:t>
            </a:r>
            <a:r>
              <a:rPr lang="en-US" altLang="ko-KR" b="1" dirty="0">
                <a:latin typeface="+mn-ea"/>
                <a:ea typeface="+mn-ea"/>
              </a:rPr>
              <a:t>aa[0]</a:t>
            </a:r>
            <a:r>
              <a:rPr lang="ko-KR" altLang="en-US" b="1" dirty="0">
                <a:latin typeface="+mn-ea"/>
                <a:ea typeface="+mn-ea"/>
              </a:rPr>
              <a:t>과 </a:t>
            </a:r>
            <a:r>
              <a:rPr lang="en-US" altLang="ko-KR" b="1" dirty="0">
                <a:latin typeface="+mn-ea"/>
                <a:ea typeface="+mn-ea"/>
              </a:rPr>
              <a:t>aa[1]</a:t>
            </a:r>
            <a:r>
              <a:rPr lang="ko-KR" altLang="en-US" b="1" dirty="0">
                <a:latin typeface="+mn-ea"/>
                <a:ea typeface="+mn-ea"/>
              </a:rPr>
              <a:t>에는 각각 </a:t>
            </a:r>
            <a:r>
              <a:rPr lang="en-US" altLang="ko-KR" b="1" dirty="0">
                <a:latin typeface="+mn-ea"/>
                <a:ea typeface="+mn-ea"/>
              </a:rPr>
              <a:t>100</a:t>
            </a:r>
            <a:r>
              <a:rPr lang="ko-KR" altLang="en-US" b="1" dirty="0">
                <a:latin typeface="+mn-ea"/>
                <a:ea typeface="+mn-ea"/>
              </a:rPr>
              <a:t>과 </a:t>
            </a:r>
            <a:r>
              <a:rPr lang="en-US" altLang="ko-KR" b="1" dirty="0">
                <a:latin typeface="+mn-ea"/>
                <a:ea typeface="+mn-ea"/>
              </a:rPr>
              <a:t>200</a:t>
            </a:r>
            <a:r>
              <a:rPr lang="ko-KR" altLang="en-US" b="1" dirty="0">
                <a:latin typeface="+mn-ea"/>
                <a:ea typeface="+mn-ea"/>
              </a:rPr>
              <a:t>이 들어가고 나머지 </a:t>
            </a:r>
            <a:r>
              <a:rPr lang="en-US" altLang="ko-KR" b="1" dirty="0">
                <a:latin typeface="+mn-ea"/>
                <a:ea typeface="+mn-ea"/>
              </a:rPr>
              <a:t>aa[2]</a:t>
            </a:r>
            <a:r>
              <a:rPr lang="ko-KR" altLang="en-US" b="1" dirty="0">
                <a:latin typeface="+mn-ea"/>
                <a:ea typeface="+mn-ea"/>
              </a:rPr>
              <a:t>와 </a:t>
            </a:r>
            <a:r>
              <a:rPr lang="en-US" altLang="ko-KR" b="1" dirty="0">
                <a:latin typeface="+mn-ea"/>
                <a:ea typeface="+mn-ea"/>
              </a:rPr>
              <a:t>aa[3] </a:t>
            </a:r>
            <a:r>
              <a:rPr lang="ko-KR" altLang="en-US" b="1" dirty="0">
                <a:latin typeface="+mn-ea"/>
                <a:ea typeface="+mn-ea"/>
              </a:rPr>
              <a:t>에는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이 </a:t>
            </a:r>
            <a:r>
              <a:rPr lang="ko-KR" altLang="en-US" b="1" dirty="0" smtClean="0">
                <a:latin typeface="+mn-ea"/>
                <a:ea typeface="+mn-ea"/>
              </a:rPr>
              <a:t>들어감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초기값을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이라고 직접 써도 되고 초기화할 부분을 </a:t>
            </a:r>
            <a:r>
              <a:rPr lang="ko-KR" altLang="en-US" b="1" dirty="0" err="1">
                <a:latin typeface="+mn-ea"/>
                <a:ea typeface="+mn-ea"/>
              </a:rPr>
              <a:t>비워놓아도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됨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 </a:t>
            </a:r>
            <a:r>
              <a:rPr lang="en-US" altLang="ko-KR" b="1" dirty="0">
                <a:latin typeface="+mn-ea"/>
                <a:ea typeface="+mn-ea"/>
              </a:rPr>
              <a:t>1000</a:t>
            </a:r>
            <a:r>
              <a:rPr lang="ko-KR" altLang="en-US" b="1" dirty="0">
                <a:latin typeface="+mn-ea"/>
                <a:ea typeface="+mn-ea"/>
              </a:rPr>
              <a:t>개를 모두 </a:t>
            </a:r>
            <a:r>
              <a:rPr lang="en-US" altLang="ko-KR" b="1" dirty="0">
                <a:latin typeface="+mn-ea"/>
                <a:ea typeface="+mn-ea"/>
              </a:rPr>
              <a:t>0</a:t>
            </a:r>
            <a:r>
              <a:rPr lang="ko-KR" altLang="en-US" b="1" dirty="0">
                <a:latin typeface="+mn-ea"/>
                <a:ea typeface="+mn-ea"/>
              </a:rPr>
              <a:t>으로 초기화하고 </a:t>
            </a:r>
            <a:r>
              <a:rPr lang="ko-KR" altLang="en-US" b="1" dirty="0" smtClean="0">
                <a:latin typeface="+mn-ea"/>
                <a:ea typeface="+mn-ea"/>
              </a:rPr>
              <a:t>싶다면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배열의 개수보다 초기화할 값의 개수가 많다면 마지막의 </a:t>
            </a:r>
            <a:r>
              <a:rPr lang="en-US" altLang="ko-KR" b="1" dirty="0">
                <a:latin typeface="+mn-ea"/>
                <a:ea typeface="+mn-ea"/>
              </a:rPr>
              <a:t>500</a:t>
            </a:r>
            <a:r>
              <a:rPr lang="ko-KR" altLang="en-US" b="1" dirty="0">
                <a:latin typeface="+mn-ea"/>
                <a:ea typeface="+mn-ea"/>
              </a:rPr>
              <a:t>이 들어갈 곳이 없기 때문에 컴파일 오류가 발생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77" y="1571399"/>
            <a:ext cx="2376264" cy="10655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85" y="3016530"/>
            <a:ext cx="7800975" cy="638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93" y="3938761"/>
            <a:ext cx="3496176" cy="66891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70" y="5356273"/>
            <a:ext cx="4752528" cy="10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 초기화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3880"/>
            <a:ext cx="8181203" cy="55764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01753" y="3326630"/>
            <a:ext cx="4254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반복하여 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aa[0]~aa[3]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03931" y="4026550"/>
            <a:ext cx="431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반복하여 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bb[0]~bb[3]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1753" y="4869160"/>
            <a:ext cx="4203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반복하여 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cc[0]~cc[3]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1753" y="5682734"/>
            <a:ext cx="4318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반복하여 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dd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[0]~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dd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[3]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8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7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0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0" y="730831"/>
            <a:ext cx="5976664" cy="2800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531086"/>
            <a:ext cx="5688632" cy="330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0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2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651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배열의 크기 알아내기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sizeof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 </a:t>
            </a:r>
            <a:r>
              <a:rPr lang="ko-KR" altLang="en-US" b="1" dirty="0" smtClean="0">
                <a:latin typeface="+mn-ea"/>
                <a:ea typeface="+mn-ea"/>
              </a:rPr>
              <a:t>사용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 aa[4]; </a:t>
            </a:r>
            <a:r>
              <a:rPr lang="ko-KR" altLang="en-US" b="1" dirty="0">
                <a:latin typeface="+mn-ea"/>
                <a:ea typeface="+mn-ea"/>
              </a:rPr>
              <a:t>배열의 크기 </a:t>
            </a:r>
            <a:r>
              <a:rPr lang="ko-KR" altLang="en-US" b="1" dirty="0" smtClean="0">
                <a:latin typeface="+mn-ea"/>
                <a:ea typeface="+mn-ea"/>
              </a:rPr>
              <a:t>알아내기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배열이 </a:t>
            </a:r>
            <a:r>
              <a:rPr lang="ko-KR" altLang="en-US" b="1" dirty="0">
                <a:latin typeface="+mn-ea"/>
                <a:ea typeface="+mn-ea"/>
              </a:rPr>
              <a:t>메모리에서 차지하고 있는 크기</a:t>
            </a:r>
            <a:r>
              <a:rPr lang="en-US" altLang="ko-KR" b="1" dirty="0">
                <a:latin typeface="+mn-ea"/>
                <a:ea typeface="+mn-ea"/>
              </a:rPr>
              <a:t>(4</a:t>
            </a:r>
            <a:r>
              <a:rPr lang="ko-KR" altLang="en-US" b="1" dirty="0">
                <a:latin typeface="+mn-ea"/>
                <a:ea typeface="+mn-ea"/>
              </a:rPr>
              <a:t>바이트</a:t>
            </a:r>
            <a:r>
              <a:rPr lang="en-US" altLang="ko-KR" b="1" dirty="0">
                <a:latin typeface="+mn-ea"/>
                <a:ea typeface="+mn-ea"/>
              </a:rPr>
              <a:t>×4</a:t>
            </a:r>
            <a:r>
              <a:rPr lang="ko-KR" altLang="en-US" b="1" dirty="0">
                <a:latin typeface="+mn-ea"/>
                <a:ea typeface="+mn-ea"/>
              </a:rPr>
              <a:t>개</a:t>
            </a:r>
            <a:r>
              <a:rPr lang="en-US" altLang="ko-KR" b="1" dirty="0">
                <a:latin typeface="+mn-ea"/>
                <a:ea typeface="+mn-ea"/>
              </a:rPr>
              <a:t>=16</a:t>
            </a:r>
            <a:r>
              <a:rPr lang="ko-KR" altLang="en-US" b="1" dirty="0">
                <a:latin typeface="+mn-ea"/>
                <a:ea typeface="+mn-ea"/>
              </a:rPr>
              <a:t>바이트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알아냄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선언한 </a:t>
            </a:r>
            <a:r>
              <a:rPr lang="ko-KR" altLang="en-US" b="1" dirty="0">
                <a:latin typeface="+mn-ea"/>
                <a:ea typeface="+mn-ea"/>
              </a:rPr>
              <a:t>배열의 데이터 형식의 크기</a:t>
            </a:r>
            <a:r>
              <a:rPr lang="en-US" altLang="ko-KR" b="1" dirty="0">
                <a:latin typeface="+mn-ea"/>
                <a:ea typeface="+mn-ea"/>
              </a:rPr>
              <a:t>(4</a:t>
            </a:r>
            <a:r>
              <a:rPr lang="ko-KR" altLang="en-US" b="1" dirty="0">
                <a:latin typeface="+mn-ea"/>
                <a:ea typeface="+mn-ea"/>
              </a:rPr>
              <a:t>바이트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로 나눔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2" y="1700808"/>
            <a:ext cx="7488312" cy="5871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23" y="2723626"/>
            <a:ext cx="7506791" cy="6008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46" y="4581128"/>
            <a:ext cx="3899568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배열의 크기 </a:t>
            </a:r>
            <a:r>
              <a:rPr lang="ko-KR" altLang="en-US" b="1" dirty="0" smtClean="0">
                <a:latin typeface="+mn-ea"/>
                <a:ea typeface="+mn-ea"/>
              </a:rPr>
              <a:t>알아내는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45599"/>
            <a:ext cx="7992368" cy="30782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44959" y="2996952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크기를 계산함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5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0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8116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배열을 사용하는 이유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배열의 개념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여러 개의 변수를 나란히 연결하는 개념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박스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변수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r>
              <a:rPr lang="ko-KR" altLang="en-US" b="1" dirty="0">
                <a:latin typeface="+mn-ea"/>
                <a:ea typeface="+mn-ea"/>
              </a:rPr>
              <a:t>를 한 줄로 붙이고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박스의 이름</a:t>
            </a:r>
            <a:r>
              <a:rPr lang="en-US" altLang="ko-KR" b="1" dirty="0">
                <a:latin typeface="+mn-ea"/>
                <a:ea typeface="+mn-ea"/>
              </a:rPr>
              <a:t>(aa)</a:t>
            </a:r>
            <a:r>
              <a:rPr lang="ko-KR" altLang="en-US" b="1" dirty="0">
                <a:latin typeface="+mn-ea"/>
                <a:ea typeface="+mn-ea"/>
              </a:rPr>
              <a:t>을 지정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각각의 박스는 </a:t>
            </a:r>
            <a:r>
              <a:rPr lang="en-US" altLang="ko-KR" b="1" dirty="0">
                <a:latin typeface="+mn-ea"/>
                <a:ea typeface="+mn-ea"/>
              </a:rPr>
              <a:t>aa[0], aa[1], … </a:t>
            </a:r>
            <a:r>
              <a:rPr lang="ko-KR" altLang="en-US" b="1" dirty="0">
                <a:latin typeface="+mn-ea"/>
                <a:ea typeface="+mn-ea"/>
              </a:rPr>
              <a:t>과 같이 첨자를 붙임</a:t>
            </a:r>
          </a:p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01" y="3294304"/>
            <a:ext cx="6696744" cy="30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621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정수형 배열과 문자형 배열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정수형 배열은 각각의 배열 요소에 정수</a:t>
            </a:r>
            <a:r>
              <a:rPr lang="en-US" altLang="ko-KR" b="1" dirty="0">
                <a:latin typeface="+mn-ea"/>
                <a:ea typeface="+mn-ea"/>
              </a:rPr>
              <a:t>(100, 200, 300, 400)</a:t>
            </a:r>
            <a:r>
              <a:rPr lang="ko-KR" altLang="en-US" b="1" dirty="0">
                <a:latin typeface="+mn-ea"/>
                <a:ea typeface="+mn-ea"/>
              </a:rPr>
              <a:t>를 입력하고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en-US" altLang="ko-KR" b="1" dirty="0" smtClean="0">
                <a:latin typeface="+mn-ea"/>
                <a:ea typeface="+mn-ea"/>
              </a:rPr>
              <a:t>           </a:t>
            </a:r>
            <a:r>
              <a:rPr lang="ko-KR" altLang="en-US" b="1" dirty="0" smtClean="0">
                <a:latin typeface="+mn-ea"/>
                <a:ea typeface="+mn-ea"/>
              </a:rPr>
              <a:t>문자형  </a:t>
            </a:r>
            <a:r>
              <a:rPr lang="ko-KR" altLang="en-US" b="1" dirty="0">
                <a:latin typeface="+mn-ea"/>
                <a:ea typeface="+mn-ea"/>
              </a:rPr>
              <a:t>배열은 각 각의 배열 요소에 문자</a:t>
            </a:r>
            <a:r>
              <a:rPr lang="en-US" altLang="ko-KR" b="1" dirty="0">
                <a:latin typeface="+mn-ea"/>
                <a:ea typeface="+mn-ea"/>
              </a:rPr>
              <a:t>(‘X’, ‘Y’, ‘Z’, ‘\0’)</a:t>
            </a:r>
            <a:r>
              <a:rPr lang="ko-KR" altLang="en-US" b="1" dirty="0">
                <a:latin typeface="+mn-ea"/>
                <a:ea typeface="+mn-ea"/>
              </a:rPr>
              <a:t>를 입력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{‘X’, ‘Y’, ‘Z’, ‘\0’} </a:t>
            </a:r>
            <a:r>
              <a:rPr lang="ko-KR" altLang="en-US" b="1" dirty="0">
                <a:latin typeface="+mn-ea"/>
                <a:ea typeface="+mn-ea"/>
              </a:rPr>
              <a:t>대신 “</a:t>
            </a:r>
            <a:r>
              <a:rPr lang="en-US" altLang="ko-KR" b="1" dirty="0">
                <a:latin typeface="+mn-ea"/>
                <a:ea typeface="+mn-ea"/>
              </a:rPr>
              <a:t>XYZ”</a:t>
            </a:r>
            <a:r>
              <a:rPr lang="ko-KR" altLang="en-US" b="1" dirty="0">
                <a:latin typeface="+mn-ea"/>
                <a:ea typeface="+mn-ea"/>
              </a:rPr>
              <a:t>와 같은 문자열을 대입하면 편리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문자열은 문자형 배열에 입력하는 ‘문자의 </a:t>
            </a:r>
            <a:r>
              <a:rPr lang="ko-KR" altLang="en-US" b="1" dirty="0" err="1">
                <a:latin typeface="+mn-ea"/>
                <a:ea typeface="+mn-ea"/>
              </a:rPr>
              <a:t>집합’이라고</a:t>
            </a:r>
            <a:r>
              <a:rPr lang="ko-KR" altLang="en-US" b="1" dirty="0">
                <a:latin typeface="+mn-ea"/>
                <a:ea typeface="+mn-ea"/>
              </a:rPr>
              <a:t> 할 수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54" y="3064695"/>
            <a:ext cx="4955236" cy="37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5"/>
            <a:ext cx="7992368" cy="45403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49825" y="1916832"/>
            <a:ext cx="435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크기가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8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인 문자형 배열을 선언하고 초기화함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3595" y="2666358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solidFill>
                  <a:srgbClr val="FFC000"/>
                </a:solidFill>
                <a:latin typeface="+mn-ea"/>
                <a:ea typeface="+mn-ea"/>
              </a:rPr>
              <a:t>여섯 번째 문자를 바꿈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8118" y="3944507"/>
            <a:ext cx="4572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여덟 번 반복하면서 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각 문자를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61916" y="4602614"/>
            <a:ext cx="3124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전체 문자열을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98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397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문자열을 반대 순서로 출력하는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85447"/>
            <a:ext cx="7992368" cy="45222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17777" y="3392992"/>
            <a:ext cx="4911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반복해서 각 배열에 문자를 반대 순서로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689" y="4393790"/>
            <a:ext cx="2658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마지막에 널 문자를 삽입함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14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0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372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문자열 함수로 문자열 다루기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 처리 함수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문자열 함수를 사용하려면 소스를 시작하는 부분에 다음과 같은 구문을 써야 </a:t>
            </a:r>
            <a:r>
              <a:rPr lang="ko-KR" altLang="en-US" b="1" dirty="0" smtClean="0">
                <a:latin typeface="+mn-ea"/>
                <a:ea typeface="+mn-ea"/>
              </a:rPr>
              <a:t>함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이는 문자열 함수의 목록이 정의된 </a:t>
            </a:r>
            <a:r>
              <a:rPr lang="en-US" altLang="ko-KR" b="1" dirty="0" err="1">
                <a:latin typeface="+mn-ea"/>
                <a:ea typeface="+mn-ea"/>
              </a:rPr>
              <a:t>string.h</a:t>
            </a: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파일을 포함하라는 의미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01" y="2132856"/>
            <a:ext cx="33623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5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38" y="3217783"/>
            <a:ext cx="7776863" cy="3644110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문자열의 길이를 알려주는 </a:t>
            </a:r>
            <a:r>
              <a:rPr lang="en-US" altLang="ko-KR" b="1" dirty="0" err="1" smtClean="0">
                <a:latin typeface="+mn-ea"/>
                <a:ea typeface="+mn-ea"/>
              </a:rPr>
              <a:t>strlen</a:t>
            </a:r>
            <a:r>
              <a:rPr lang="en-US" altLang="ko-KR" b="1" dirty="0" smtClean="0">
                <a:latin typeface="+mn-ea"/>
                <a:ea typeface="+mn-ea"/>
              </a:rPr>
              <a:t>() </a:t>
            </a:r>
            <a:r>
              <a:rPr lang="ko-KR" altLang="en-US" b="1" dirty="0" smtClean="0">
                <a:latin typeface="+mn-ea"/>
                <a:ea typeface="+mn-ea"/>
              </a:rPr>
              <a:t>함수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38" y="1257103"/>
            <a:ext cx="4608512" cy="19139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5649" y="3450486"/>
            <a:ext cx="4366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 함수의 목록이 있는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string.h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포함함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40206" y="5322694"/>
            <a:ext cx="2919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문자열 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길이를 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3073" y="6114782"/>
            <a:ext cx="4902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큰따옴표의 내용을 출력하기 위해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\”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문자를 사용함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26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12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문자열을 복사하는 </a:t>
            </a:r>
            <a:r>
              <a:rPr lang="en-US" altLang="ko-KR" b="1" dirty="0" err="1" smtClean="0">
                <a:latin typeface="+mn-ea"/>
                <a:ea typeface="+mn-ea"/>
              </a:rPr>
              <a:t>strcpy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함수 사용 프로그램 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3119160"/>
            <a:ext cx="7992368" cy="3190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44743" y="5013176"/>
            <a:ext cx="3291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문자열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“XYZ”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를 복사함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4" y="1277264"/>
            <a:ext cx="4807027" cy="16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2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1"/>
            <a:ext cx="7992368" cy="207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err="1" smtClean="0">
                <a:latin typeface="+mn-ea"/>
                <a:ea typeface="+mn-ea"/>
              </a:rPr>
              <a:t>변수값</a:t>
            </a:r>
            <a:r>
              <a:rPr lang="ko-KR" altLang="en-US" b="1" dirty="0" smtClean="0">
                <a:latin typeface="+mn-ea"/>
                <a:ea typeface="+mn-ea"/>
              </a:rPr>
              <a:t> 여러 개를 선언하여 출력하는 프로그램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78140"/>
            <a:ext cx="9067273" cy="55798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63281" y="5733256"/>
            <a:ext cx="2730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 받은 숫자의 합계 결과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6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29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214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 err="1">
                <a:latin typeface="+mn-ea"/>
                <a:ea typeface="+mn-ea"/>
              </a:rPr>
              <a:t>strcpy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함수는 이미 선언된 문자열 배열에 다른 문자열을 대입하고 싶을 때 주로 사용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>
                <a:latin typeface="+mn-ea"/>
                <a:ea typeface="+mn-ea"/>
              </a:rPr>
              <a:t>오류</a:t>
            </a: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올바른 사용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문자열을 바로 배열에 대입할 수 없으므로 </a:t>
            </a:r>
            <a:r>
              <a:rPr lang="en-US" altLang="ko-KR" b="1" dirty="0" err="1">
                <a:latin typeface="+mn-ea"/>
                <a:ea typeface="+mn-ea"/>
              </a:rPr>
              <a:t>strcpy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함수를 사용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한 글자씩 대입할 수도 있음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72" y="2060849"/>
            <a:ext cx="7341137" cy="6510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072" y="3040770"/>
            <a:ext cx="7341137" cy="65102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385" y="3986859"/>
            <a:ext cx="2880320" cy="22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078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두 문자열을 이어주는 </a:t>
            </a:r>
            <a:r>
              <a:rPr lang="en-US" altLang="ko-KR" b="1" dirty="0" err="1" smtClean="0">
                <a:latin typeface="+mn-ea"/>
                <a:ea typeface="+mn-ea"/>
              </a:rPr>
              <a:t>strcat</a:t>
            </a:r>
            <a:r>
              <a:rPr lang="en-US" altLang="ko-KR" b="1" dirty="0" smtClean="0">
                <a:latin typeface="+mn-ea"/>
                <a:ea typeface="+mn-ea"/>
              </a:rPr>
              <a:t>( ) </a:t>
            </a:r>
            <a:r>
              <a:rPr lang="ko-KR" altLang="en-US" b="1" dirty="0" smtClean="0">
                <a:latin typeface="+mn-ea"/>
                <a:ea typeface="+mn-ea"/>
              </a:rPr>
              <a:t>함수 사용 프로그램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9167"/>
            <a:ext cx="6357247" cy="2159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5" y="3429001"/>
            <a:ext cx="7992368" cy="33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06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1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60" y="1925847"/>
            <a:ext cx="5638611" cy="1863193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02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두 문자열을 비교하는 </a:t>
            </a:r>
            <a:r>
              <a:rPr lang="en-US" altLang="ko-KR" b="1" dirty="0" err="1" smtClean="0">
                <a:latin typeface="+mn-ea"/>
                <a:ea typeface="+mn-ea"/>
              </a:rPr>
              <a:t>strcmp</a:t>
            </a:r>
            <a:r>
              <a:rPr lang="en-US" altLang="ko-KR" b="1" dirty="0">
                <a:latin typeface="+mn-ea"/>
                <a:ea typeface="+mn-ea"/>
              </a:rPr>
              <a:t>( </a:t>
            </a:r>
            <a:r>
              <a:rPr lang="en-US" altLang="ko-KR" b="1" dirty="0" smtClean="0">
                <a:latin typeface="+mn-ea"/>
                <a:ea typeface="+mn-ea"/>
              </a:rPr>
              <a:t>) </a:t>
            </a:r>
            <a:r>
              <a:rPr lang="ko-KR" altLang="en-US" b="1" dirty="0" smtClean="0">
                <a:latin typeface="+mn-ea"/>
                <a:ea typeface="+mn-ea"/>
              </a:rPr>
              <a:t>함수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strcmp</a:t>
            </a:r>
            <a:r>
              <a:rPr lang="en-US" altLang="ko-KR" b="1" dirty="0">
                <a:latin typeface="+mn-ea"/>
                <a:ea typeface="+mn-ea"/>
              </a:rPr>
              <a:t>( ) </a:t>
            </a:r>
            <a:r>
              <a:rPr lang="ko-KR" altLang="en-US" b="1" dirty="0">
                <a:latin typeface="+mn-ea"/>
                <a:ea typeface="+mn-ea"/>
              </a:rPr>
              <a:t>함수는 두 문자열을 비교해서 같으면 </a:t>
            </a:r>
            <a:r>
              <a:rPr lang="en-US" altLang="ko-KR" b="1" dirty="0">
                <a:latin typeface="+mn-ea"/>
                <a:ea typeface="+mn-ea"/>
              </a:rPr>
              <a:t>0, </a:t>
            </a:r>
            <a:r>
              <a:rPr lang="ko-KR" altLang="en-US" b="1" dirty="0">
                <a:latin typeface="+mn-ea"/>
                <a:ea typeface="+mn-ea"/>
              </a:rPr>
              <a:t>다르면 그 외의 숫자를 </a:t>
            </a:r>
            <a:r>
              <a:rPr lang="ko-KR" altLang="en-US" b="1" dirty="0" smtClean="0">
                <a:latin typeface="+mn-ea"/>
                <a:ea typeface="+mn-ea"/>
              </a:rPr>
              <a:t>      돌려줌</a:t>
            </a:r>
            <a:r>
              <a:rPr lang="en-US" altLang="ko-KR" b="1" dirty="0" smtClean="0">
                <a:latin typeface="+mn-ea"/>
                <a:ea typeface="+mn-ea"/>
              </a:rPr>
              <a:t>(0 </a:t>
            </a:r>
            <a:r>
              <a:rPr lang="ko-KR" altLang="en-US" b="1" dirty="0">
                <a:latin typeface="+mn-ea"/>
                <a:ea typeface="+mn-ea"/>
              </a:rPr>
              <a:t>이외의 값은 두 문자열의 </a:t>
            </a:r>
            <a:r>
              <a:rPr lang="ko-KR" altLang="en-US" b="1" dirty="0" err="1">
                <a:latin typeface="+mn-ea"/>
                <a:ea typeface="+mn-ea"/>
              </a:rPr>
              <a:t>아스키코드</a:t>
            </a:r>
            <a:r>
              <a:rPr lang="ko-KR" altLang="en-US" b="1" dirty="0">
                <a:latin typeface="+mn-ea"/>
                <a:ea typeface="+mn-ea"/>
              </a:rPr>
              <a:t> 값 차이를 </a:t>
            </a:r>
            <a:r>
              <a:rPr lang="ko-KR" altLang="en-US" b="1" dirty="0" smtClean="0">
                <a:latin typeface="+mn-ea"/>
                <a:ea typeface="+mn-ea"/>
              </a:rPr>
              <a:t>나타냄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6" y="3789041"/>
            <a:ext cx="6984775" cy="305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20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3385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문자열을 </a:t>
            </a:r>
            <a:r>
              <a:rPr lang="ko-KR" altLang="en-US" b="1" dirty="0" err="1">
                <a:latin typeface="+mn-ea"/>
                <a:ea typeface="+mn-ea"/>
              </a:rPr>
              <a:t>입력받는</a:t>
            </a:r>
            <a:r>
              <a:rPr lang="ko-KR" altLang="en-US" b="1" dirty="0">
                <a:latin typeface="+mn-ea"/>
                <a:ea typeface="+mn-ea"/>
              </a:rPr>
              <a:t> 함수 </a:t>
            </a:r>
            <a:r>
              <a:rPr lang="en-US" altLang="ko-KR" b="1" dirty="0">
                <a:latin typeface="+mn-ea"/>
                <a:ea typeface="+mn-ea"/>
              </a:rPr>
              <a:t>: gets( )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scanf</a:t>
            </a:r>
            <a:r>
              <a:rPr lang="en-US" altLang="ko-KR" b="1" dirty="0">
                <a:latin typeface="+mn-ea"/>
                <a:ea typeface="+mn-ea"/>
              </a:rPr>
              <a:t>()</a:t>
            </a:r>
            <a:r>
              <a:rPr lang="ko-KR" altLang="en-US" b="1" dirty="0">
                <a:latin typeface="+mn-ea"/>
                <a:ea typeface="+mn-ea"/>
              </a:rPr>
              <a:t>와 비슷한 기능으로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문자열 입력 시 상대적으로 유용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최대 입력 문자는 널 문자를 고려해서 ‘</a:t>
            </a:r>
            <a:r>
              <a:rPr lang="ko-KR" altLang="en-US" b="1" dirty="0" err="1">
                <a:latin typeface="+mn-ea"/>
                <a:ea typeface="+mn-ea"/>
              </a:rPr>
              <a:t>배열크기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–1’</a:t>
            </a:r>
            <a:r>
              <a:rPr lang="ko-KR" altLang="en-US" b="1" dirty="0">
                <a:latin typeface="+mn-ea"/>
                <a:ea typeface="+mn-ea"/>
              </a:rPr>
              <a:t>까지 입력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Enter </a:t>
            </a:r>
            <a:r>
              <a:rPr lang="ko-KR" altLang="en-US" b="1" dirty="0">
                <a:latin typeface="+mn-ea"/>
                <a:ea typeface="+mn-ea"/>
              </a:rPr>
              <a:t>키를 입력할 때까지 </a:t>
            </a:r>
            <a:r>
              <a:rPr lang="en-US" altLang="ko-KR" b="1" dirty="0" err="1">
                <a:latin typeface="+mn-ea"/>
                <a:ea typeface="+mn-ea"/>
              </a:rPr>
              <a:t>ss</a:t>
            </a:r>
            <a:r>
              <a:rPr lang="ko-KR" altLang="en-US" b="1" dirty="0">
                <a:latin typeface="+mn-ea"/>
                <a:ea typeface="+mn-ea"/>
              </a:rPr>
              <a:t>에 문자열을 </a:t>
            </a:r>
            <a:r>
              <a:rPr lang="ko-KR" altLang="en-US" b="1" dirty="0" smtClean="0">
                <a:latin typeface="+mn-ea"/>
                <a:ea typeface="+mn-ea"/>
              </a:rPr>
              <a:t>받아들임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문자열을 출력하는 함수 </a:t>
            </a:r>
            <a:r>
              <a:rPr lang="en-US" altLang="ko-KR" b="1" dirty="0">
                <a:latin typeface="+mn-ea"/>
                <a:ea typeface="+mn-ea"/>
              </a:rPr>
              <a:t>: puts( )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 err="1">
                <a:latin typeface="+mn-ea"/>
                <a:ea typeface="+mn-ea"/>
              </a:rPr>
              <a:t>printf</a:t>
            </a:r>
            <a:r>
              <a:rPr lang="en-US" altLang="ko-KR" b="1" dirty="0">
                <a:latin typeface="+mn-ea"/>
                <a:ea typeface="+mn-ea"/>
              </a:rPr>
              <a:t>()</a:t>
            </a:r>
            <a:r>
              <a:rPr lang="ko-KR" altLang="en-US" b="1" dirty="0">
                <a:latin typeface="+mn-ea"/>
                <a:ea typeface="+mn-ea"/>
              </a:rPr>
              <a:t>와 비슷한 기능으로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문자열 출력 시 상대적으로 유용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‘</a:t>
            </a:r>
            <a:r>
              <a:rPr lang="en-US" altLang="ko-KR" b="1" dirty="0">
                <a:latin typeface="+mn-ea"/>
                <a:ea typeface="+mn-ea"/>
              </a:rPr>
              <a:t>\n’</a:t>
            </a:r>
            <a:r>
              <a:rPr lang="ko-KR" altLang="en-US" b="1" dirty="0">
                <a:latin typeface="+mn-ea"/>
                <a:ea typeface="+mn-ea"/>
              </a:rPr>
              <a:t>이 없어도 출력한 후 자동으로 줄을 넘김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059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문자열을 </a:t>
            </a:r>
            <a:r>
              <a:rPr lang="ko-KR" altLang="en-US" b="1" dirty="0" smtClean="0">
                <a:latin typeface="+mn-ea"/>
                <a:ea typeface="+mn-ea"/>
              </a:rPr>
              <a:t>입출력 함수 </a:t>
            </a:r>
            <a:r>
              <a:rPr lang="en-US" altLang="ko-KR" b="1" dirty="0" smtClean="0">
                <a:latin typeface="+mn-ea"/>
                <a:ea typeface="+mn-ea"/>
              </a:rPr>
              <a:t>gets(), puts() </a:t>
            </a:r>
            <a:r>
              <a:rPr lang="ko-KR" altLang="en-US" b="1" dirty="0" smtClean="0">
                <a:latin typeface="+mn-ea"/>
                <a:ea typeface="+mn-ea"/>
              </a:rPr>
              <a:t>사용 프로그램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8280920" cy="55793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3498" y="3483948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문자열 입력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0935" y="4177881"/>
            <a:ext cx="2199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tt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문자열 입력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1673" y="4602614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tt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문자열 길이를 저장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97897" y="5522743"/>
            <a:ext cx="3281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ss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와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tt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의 문자열이 같은지 비교함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0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2"/>
            </a:pPr>
            <a:r>
              <a:rPr lang="ko-KR" altLang="en-US" sz="2400" dirty="0" smtClean="0">
                <a:latin typeface="+mn-ea"/>
              </a:rPr>
              <a:t>배열과 문자열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36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946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차원 배열의 기본 개념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1</a:t>
            </a:r>
            <a:r>
              <a:rPr lang="ko-KR" altLang="en-US" b="1" dirty="0">
                <a:latin typeface="+mn-ea"/>
                <a:ea typeface="+mn-ea"/>
              </a:rPr>
              <a:t>차원 배열을 여러 개 연결한 것으로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두 개의 첨자 </a:t>
            </a:r>
            <a:r>
              <a:rPr lang="ko-KR" altLang="en-US" b="1" dirty="0" smtClean="0">
                <a:latin typeface="+mn-ea"/>
                <a:ea typeface="+mn-ea"/>
              </a:rPr>
              <a:t>사용하여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차원 배열 </a:t>
            </a:r>
            <a:r>
              <a:rPr lang="ko-KR" altLang="en-US" b="1" dirty="0" smtClean="0">
                <a:latin typeface="+mn-ea"/>
                <a:ea typeface="+mn-ea"/>
              </a:rPr>
              <a:t>                     ‘</a:t>
            </a:r>
            <a:r>
              <a:rPr lang="en-US" altLang="ko-KR" b="1" dirty="0" err="1">
                <a:latin typeface="+mn-ea"/>
                <a:ea typeface="+mn-ea"/>
              </a:rPr>
              <a:t>int</a:t>
            </a:r>
            <a:r>
              <a:rPr lang="en-US" altLang="ko-KR" b="1" dirty="0">
                <a:latin typeface="+mn-ea"/>
                <a:ea typeface="+mn-ea"/>
              </a:rPr>
              <a:t> aa[3][4]’</a:t>
            </a:r>
            <a:r>
              <a:rPr lang="ko-KR" altLang="en-US" b="1" dirty="0">
                <a:latin typeface="+mn-ea"/>
                <a:ea typeface="+mn-ea"/>
              </a:rPr>
              <a:t>를 </a:t>
            </a:r>
            <a:r>
              <a:rPr lang="ko-KR" altLang="en-US" b="1" dirty="0" smtClean="0">
                <a:latin typeface="+mn-ea"/>
                <a:ea typeface="+mn-ea"/>
              </a:rPr>
              <a:t>정의함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이때 앞의 </a:t>
            </a: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은 가로줄 수를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뒤의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는 세로줄 수를 의미</a:t>
            </a:r>
            <a:r>
              <a:rPr lang="en-US" altLang="ko-KR" b="1" dirty="0">
                <a:latin typeface="+mn-ea"/>
                <a:ea typeface="+mn-ea"/>
              </a:rPr>
              <a:t>(3</a:t>
            </a:r>
            <a:r>
              <a:rPr lang="ko-KR" altLang="en-US" b="1" dirty="0">
                <a:latin typeface="+mn-ea"/>
                <a:ea typeface="+mn-ea"/>
              </a:rPr>
              <a:t>행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 err="1">
                <a:latin typeface="+mn-ea"/>
                <a:ea typeface="+mn-ea"/>
              </a:rPr>
              <a:t>열짜리</a:t>
            </a:r>
            <a:r>
              <a:rPr lang="ko-KR" altLang="en-US" b="1" dirty="0">
                <a:latin typeface="+mn-ea"/>
                <a:ea typeface="+mn-ea"/>
              </a:rPr>
              <a:t> 배열이 생성</a:t>
            </a:r>
            <a:r>
              <a:rPr lang="en-US" altLang="ko-KR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702736"/>
            <a:ext cx="72294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97802"/>
            <a:ext cx="7992368" cy="37531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54081" y="2298358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각 요소에 값을 대입함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570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1"/>
            <a:ext cx="7992368" cy="300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39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68760"/>
            <a:ext cx="7992368" cy="27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40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0157"/>
            <a:ext cx="8633301" cy="6097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3601" y="2298358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배열에 들어갈 값을 초기화함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5689" y="2730406"/>
            <a:ext cx="527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바깥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세 번 반복함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앞 첨자가 행 단위로 변경됨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2700" y="3068960"/>
            <a:ext cx="5275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안쪽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for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문을 네 번 반복함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. </a:t>
            </a:r>
            <a:r>
              <a:rPr lang="ko-KR" altLang="en-US" sz="1600" b="1" dirty="0">
                <a:solidFill>
                  <a:srgbClr val="FFC000"/>
                </a:solidFill>
                <a:latin typeface="+mn-ea"/>
                <a:ea typeface="+mn-ea"/>
              </a:rPr>
              <a:t>뒤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 첨자가 열 단위로 변경됨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0757" y="3738518"/>
            <a:ext cx="3679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배열에 </a:t>
            </a:r>
            <a:r>
              <a:rPr lang="en-US" altLang="ko-KR" sz="1600" b="1" dirty="0" err="1" smtClean="0">
                <a:solidFill>
                  <a:srgbClr val="FFC000"/>
                </a:solidFill>
                <a:latin typeface="+mn-ea"/>
                <a:ea typeface="+mn-ea"/>
              </a:rPr>
              <a:t>val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값을 입력한 후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 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증가시킴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95185" y="5085184"/>
            <a:ext cx="3583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입력과 동일한 개념으로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12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회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69705" y="6060505"/>
            <a:ext cx="2802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한 행을 출력한 후 줄을 넘김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07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41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340769"/>
            <a:ext cx="7992368" cy="27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42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6"/>
            <a:ext cx="7992368" cy="49970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5769" y="2132856"/>
            <a:ext cx="229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차원 배열을 초기화함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1831" y="3717032"/>
            <a:ext cx="3259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2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차원 배열에 저장된 값을 출력함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7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43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68760"/>
            <a:ext cx="7992368" cy="271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33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 smtClean="0">
                <a:latin typeface="+mn-ea"/>
                <a:ea typeface="+mn-ea"/>
              </a:rPr>
              <a:t>차원 배열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차원 배열 위에 또 다른 </a:t>
            </a: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차원 배열을 쌓은 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844824"/>
            <a:ext cx="7992368" cy="25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6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4135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3</a:t>
            </a:r>
            <a:r>
              <a:rPr lang="ko-KR" altLang="en-US" b="1" dirty="0">
                <a:latin typeface="+mn-ea"/>
                <a:ea typeface="+mn-ea"/>
              </a:rPr>
              <a:t>차원 배열의 초기화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b="1" dirty="0">
                <a:latin typeface="+mn-ea"/>
                <a:ea typeface="+mn-ea"/>
              </a:rPr>
              <a:t>2</a:t>
            </a:r>
            <a:r>
              <a:rPr lang="ko-KR" altLang="en-US" b="1" dirty="0">
                <a:latin typeface="+mn-ea"/>
                <a:ea typeface="+mn-ea"/>
              </a:rPr>
              <a:t>차원 배열의 초기화를 한번 더 하는 개념</a:t>
            </a:r>
          </a:p>
          <a:p>
            <a:pPr marL="1273175" lvl="2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>
                <a:latin typeface="+mn-ea"/>
                <a:ea typeface="+mn-ea"/>
              </a:rPr>
              <a:t>콤마로 분리하고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전체를 다시 블록으로 묶음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2204864"/>
            <a:ext cx="4824536" cy="45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 startAt="3"/>
            </a:pP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배열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1882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en-US" altLang="ko-KR" b="1" dirty="0">
                <a:latin typeface="+mn-ea"/>
                <a:ea typeface="+mn-ea"/>
              </a:rPr>
              <a:t>Quiz </a:t>
            </a:r>
            <a:r>
              <a:rPr lang="en-US" altLang="ko-KR" b="1" dirty="0" smtClean="0">
                <a:latin typeface="+mn-ea"/>
                <a:ea typeface="+mn-ea"/>
              </a:rPr>
              <a:t>8 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 smtClean="0">
                <a:latin typeface="+mn-ea"/>
                <a:ea typeface="+mn-ea"/>
              </a:rPr>
              <a:t>8-17.c</a:t>
            </a:r>
            <a:endParaRPr lang="en-US" altLang="ko-KR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구구단 결과를 </a:t>
            </a:r>
            <a:r>
              <a:rPr lang="en-US" altLang="ko-KR" b="1" dirty="0" smtClean="0">
                <a:latin typeface="+mn-ea"/>
                <a:ea typeface="+mn-ea"/>
              </a:rPr>
              <a:t>2</a:t>
            </a:r>
            <a:r>
              <a:rPr lang="ko-KR" altLang="en-US" b="1" dirty="0" smtClean="0">
                <a:latin typeface="+mn-ea"/>
                <a:ea typeface="+mn-ea"/>
              </a:rPr>
              <a:t>차원 </a:t>
            </a:r>
            <a:r>
              <a:rPr lang="ko-KR" altLang="en-US" b="1" dirty="0" smtClean="0">
                <a:latin typeface="+mn-ea"/>
                <a:ea typeface="+mn-ea"/>
              </a:rPr>
              <a:t>배열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en-US" altLang="ko-KR" b="1" dirty="0" err="1" smtClean="0">
                <a:latin typeface="+mn-ea"/>
                <a:ea typeface="+mn-ea"/>
              </a:rPr>
              <a:t>int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en-US" altLang="ko-KR" b="1" dirty="0" err="1" smtClean="0">
                <a:latin typeface="+mn-ea"/>
                <a:ea typeface="+mn-ea"/>
              </a:rPr>
              <a:t>gugu</a:t>
            </a:r>
            <a:r>
              <a:rPr lang="en-US" altLang="ko-KR" b="1" dirty="0" smtClean="0">
                <a:latin typeface="+mn-ea"/>
                <a:ea typeface="+mn-ea"/>
              </a:rPr>
              <a:t>[9][9])</a:t>
            </a:r>
            <a:r>
              <a:rPr lang="ko-KR" altLang="en-US" b="1" dirty="0" smtClean="0">
                <a:latin typeface="+mn-ea"/>
                <a:ea typeface="+mn-ea"/>
              </a:rPr>
              <a:t>에 </a:t>
            </a:r>
            <a:r>
              <a:rPr lang="ko-KR" altLang="en-US" b="1" dirty="0" smtClean="0">
                <a:latin typeface="+mn-ea"/>
                <a:ea typeface="+mn-ea"/>
              </a:rPr>
              <a:t>저장한 후 출력하는 </a:t>
            </a:r>
            <a:r>
              <a:rPr lang="ko-KR" altLang="en-US" b="1" dirty="0">
                <a:latin typeface="+mn-ea"/>
                <a:ea typeface="+mn-ea"/>
              </a:rPr>
              <a:t>프로그램을 작성하시오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실행 결과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210469"/>
            <a:ext cx="7992368" cy="39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4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2905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배열의 선언 방법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변수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개를 담은 정수형 배열을 선언의 예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배열의 </a:t>
            </a:r>
            <a:r>
              <a:rPr lang="ko-KR" altLang="en-US" b="1" dirty="0">
                <a:latin typeface="+mn-ea"/>
                <a:ea typeface="+mn-ea"/>
              </a:rPr>
              <a:t>경우에는 첨자를 사용하여 </a:t>
            </a:r>
            <a:r>
              <a:rPr lang="en-US" altLang="ko-KR" b="1" dirty="0">
                <a:latin typeface="+mn-ea"/>
                <a:ea typeface="+mn-ea"/>
              </a:rPr>
              <a:t>aa[0], aa[1], aa[2], aa[3]</a:t>
            </a:r>
            <a:r>
              <a:rPr lang="ko-KR" altLang="en-US" b="1" dirty="0">
                <a:latin typeface="+mn-ea"/>
                <a:ea typeface="+mn-ea"/>
              </a:rPr>
              <a:t>과 같이 선언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배열을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개 선언할 때는 첨자를 </a:t>
            </a:r>
            <a:r>
              <a:rPr lang="en-US" altLang="ko-KR" b="1" dirty="0">
                <a:latin typeface="+mn-ea"/>
                <a:ea typeface="+mn-ea"/>
              </a:rPr>
              <a:t>1~4</a:t>
            </a:r>
            <a:r>
              <a:rPr lang="ko-KR" altLang="en-US" b="1" dirty="0">
                <a:latin typeface="+mn-ea"/>
                <a:ea typeface="+mn-ea"/>
              </a:rPr>
              <a:t>가 아닌 </a:t>
            </a:r>
            <a:r>
              <a:rPr lang="en-US" altLang="ko-KR" b="1" dirty="0">
                <a:latin typeface="+mn-ea"/>
                <a:ea typeface="+mn-ea"/>
              </a:rPr>
              <a:t>0~3</a:t>
            </a:r>
            <a:r>
              <a:rPr lang="ko-KR" altLang="en-US" b="1" dirty="0">
                <a:latin typeface="+mn-ea"/>
                <a:ea typeface="+mn-ea"/>
              </a:rPr>
              <a:t>을 사용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57" y="1808237"/>
            <a:ext cx="46482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1249774"/>
            <a:ext cx="7992368" cy="499195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5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9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배열에 값을 선언하여 출력하는 프로그램</a:t>
            </a: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69630" y="2096734"/>
            <a:ext cx="2175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정수형 배열을 선언함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25689" y="2917744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C000"/>
                </a:solidFill>
                <a:latin typeface="+mn-ea"/>
                <a:ea typeface="+mn-ea"/>
              </a:rPr>
              <a:t>a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a[0]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숫자를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5689" y="3450486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aa[1]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숫자를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25689" y="3954542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aa[2]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숫자를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5689" y="4530606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aa[3]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숫자를 입력함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4359" y="4818638"/>
            <a:ext cx="4105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입력 받은 배열에 저장된 숫자의 합계 결과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03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6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4542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 smtClean="0">
                <a:latin typeface="+mn-ea"/>
                <a:ea typeface="+mn-ea"/>
              </a:rPr>
              <a:t>실행 결과</a:t>
            </a:r>
            <a:endParaRPr lang="en-US" altLang="ko-KR" b="1" dirty="0" smtClean="0"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1219253"/>
            <a:ext cx="7992368" cy="30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7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125289" y="756049"/>
            <a:ext cx="9639875" cy="56553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8775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/>
            </a:pPr>
            <a:r>
              <a:rPr lang="ko-KR" altLang="en-US" b="1" dirty="0">
                <a:latin typeface="+mn-ea"/>
                <a:ea typeface="+mn-ea"/>
              </a:rPr>
              <a:t>배열의 활용 범위</a:t>
            </a: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latin typeface="+mn-ea"/>
                <a:ea typeface="+mn-ea"/>
              </a:rPr>
              <a:t>배열의 첨자가 순서대로 변할 수 있도록 </a:t>
            </a:r>
            <a:r>
              <a:rPr lang="ko-KR" altLang="en-US" b="1" dirty="0" err="1">
                <a:latin typeface="+mn-ea"/>
                <a:ea typeface="+mn-ea"/>
              </a:rPr>
              <a:t>반복문과</a:t>
            </a:r>
            <a:r>
              <a:rPr lang="ko-KR" altLang="en-US" b="1" dirty="0">
                <a:latin typeface="+mn-ea"/>
                <a:ea typeface="+mn-ea"/>
              </a:rPr>
              <a:t> 함께 활용해야만 배열의 효율성이 </a:t>
            </a:r>
            <a:r>
              <a:rPr lang="ko-KR" altLang="en-US" b="1" dirty="0" smtClean="0">
                <a:latin typeface="+mn-ea"/>
                <a:ea typeface="+mn-ea"/>
              </a:rPr>
              <a:t>극대화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endParaRPr lang="ko-KR" altLang="en-US" b="1" dirty="0">
              <a:latin typeface="+mn-ea"/>
              <a:ea typeface="+mn-ea"/>
            </a:endParaRPr>
          </a:p>
          <a:p>
            <a:pPr marL="815975" lvl="1" indent="-358775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1" dirty="0">
                <a:latin typeface="+mn-ea"/>
                <a:ea typeface="+mn-ea"/>
              </a:rPr>
              <a:t>for</a:t>
            </a:r>
            <a:r>
              <a:rPr lang="ko-KR" altLang="en-US" b="1" dirty="0">
                <a:latin typeface="+mn-ea"/>
                <a:ea typeface="+mn-ea"/>
              </a:rPr>
              <a:t>문을 네 번 돌면서 </a:t>
            </a:r>
            <a:r>
              <a:rPr lang="en-US" altLang="ko-KR" b="1" dirty="0">
                <a:latin typeface="+mn-ea"/>
                <a:ea typeface="+mn-ea"/>
              </a:rPr>
              <a:t>aa[</a:t>
            </a:r>
            <a:r>
              <a:rPr lang="en-US" altLang="ko-KR" b="1" dirty="0" err="1">
                <a:latin typeface="+mn-ea"/>
                <a:ea typeface="+mn-ea"/>
              </a:rPr>
              <a:t>i</a:t>
            </a:r>
            <a:r>
              <a:rPr lang="en-US" altLang="ko-KR" b="1" dirty="0">
                <a:latin typeface="+mn-ea"/>
                <a:ea typeface="+mn-ea"/>
              </a:rPr>
              <a:t>]</a:t>
            </a:r>
            <a:r>
              <a:rPr lang="ko-KR" altLang="en-US" b="1" dirty="0">
                <a:latin typeface="+mn-ea"/>
                <a:ea typeface="+mn-ea"/>
              </a:rPr>
              <a:t>의 첨자가 </a:t>
            </a:r>
            <a:r>
              <a:rPr lang="en-US" altLang="ko-KR" b="1" dirty="0">
                <a:latin typeface="+mn-ea"/>
                <a:ea typeface="+mn-ea"/>
              </a:rPr>
              <a:t>aa[0]~aa[3]</a:t>
            </a:r>
            <a:r>
              <a:rPr lang="ko-KR" altLang="en-US" b="1" dirty="0">
                <a:latin typeface="+mn-ea"/>
                <a:ea typeface="+mn-ea"/>
              </a:rPr>
              <a:t>으로 변하게 하면 변수 </a:t>
            </a:r>
            <a:r>
              <a:rPr lang="en-US" altLang="ko-KR" b="1" dirty="0">
                <a:latin typeface="+mn-ea"/>
                <a:ea typeface="+mn-ea"/>
              </a:rPr>
              <a:t>4</a:t>
            </a:r>
            <a:r>
              <a:rPr lang="ko-KR" altLang="en-US" b="1" dirty="0">
                <a:latin typeface="+mn-ea"/>
                <a:ea typeface="+mn-ea"/>
              </a:rPr>
              <a:t>개에 자동으로 값이 입력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6" y="2132857"/>
            <a:ext cx="6768752" cy="32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45" y="765176"/>
            <a:ext cx="7992368" cy="4141764"/>
          </a:xfrm>
          <a:prstGeom prst="rect">
            <a:avLst/>
          </a:prstGeom>
        </p:spPr>
      </p:pic>
      <p:sp>
        <p:nvSpPr>
          <p:cNvPr id="7171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107780" y="70581"/>
            <a:ext cx="7002285" cy="444680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ko-KR" altLang="en-US" sz="2400" dirty="0" smtClean="0">
                <a:latin typeface="+mn-ea"/>
              </a:rPr>
              <a:t>배열의 이해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9"/>
          </p:nvPr>
        </p:nvSpPr>
        <p:spPr>
          <a:xfrm>
            <a:off x="3794866" y="6376243"/>
            <a:ext cx="2309918" cy="365125"/>
          </a:xfrm>
        </p:spPr>
        <p:txBody>
          <a:bodyPr/>
          <a:lstStyle/>
          <a:p>
            <a:pPr>
              <a:defRPr/>
            </a:pPr>
            <a:fld id="{D768FFF3-FF04-4CA7-A3C7-97352554608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8</a:t>
            </a:fld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90831" y="139032"/>
            <a:ext cx="1074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b="1" dirty="0" smtClean="0">
                <a:latin typeface="+mn-ea"/>
                <a:ea typeface="+mn-ea"/>
              </a:rPr>
              <a:t>Ⅷ</a:t>
            </a:r>
            <a:r>
              <a:rPr lang="ko-KR" altLang="en-US" sz="1400" b="1" dirty="0" smtClean="0">
                <a:latin typeface="+mn-ea"/>
                <a:ea typeface="+mn-ea"/>
              </a:rPr>
              <a:t>장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r>
              <a:rPr lang="ko-KR" altLang="en-US" sz="1400" b="1" dirty="0" smtClean="0">
                <a:latin typeface="+mn-ea"/>
                <a:ea typeface="+mn-ea"/>
              </a:rPr>
              <a:t>배열 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29745" y="2564790"/>
            <a:ext cx="4049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aa[0]~aa[3]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에 숫자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입력 받음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24734" y="3789040"/>
            <a:ext cx="305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배열에 저장된 숫자 </a:t>
            </a:r>
            <a:r>
              <a:rPr lang="en-US" altLang="ko-KR" sz="1600" b="1" dirty="0" smtClean="0">
                <a:solidFill>
                  <a:srgbClr val="FFC000"/>
                </a:solidFill>
                <a:latin typeface="+mn-ea"/>
                <a:ea typeface="+mn-ea"/>
              </a:rPr>
              <a:t>4</a:t>
            </a:r>
            <a:r>
              <a:rPr lang="ko-KR" altLang="en-US" sz="1600" b="1" dirty="0" smtClean="0">
                <a:solidFill>
                  <a:srgbClr val="FFC000"/>
                </a:solidFill>
                <a:latin typeface="+mn-ea"/>
                <a:ea typeface="+mn-ea"/>
              </a:rPr>
              <a:t>개를 더함</a:t>
            </a:r>
            <a:endParaRPr lang="ko-KR" altLang="en-US" sz="1600" b="1" dirty="0">
              <a:solidFill>
                <a:srgbClr val="FFC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16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12304</TotalTime>
  <Words>1312</Words>
  <Application>Microsoft Office PowerPoint</Application>
  <PresentationFormat>사용자 지정</PresentationFormat>
  <Paragraphs>285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Helvetica75</vt:lpstr>
      <vt:lpstr>HY견고딕</vt:lpstr>
      <vt:lpstr>굴림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juhong</dc:creator>
  <cp:lastModifiedBy>DATA_LAB4</cp:lastModifiedBy>
  <cp:revision>889</cp:revision>
  <cp:lastPrinted>2013-10-01T01:40:38Z</cp:lastPrinted>
  <dcterms:created xsi:type="dcterms:W3CDTF">2010-01-22T01:09:25Z</dcterms:created>
  <dcterms:modified xsi:type="dcterms:W3CDTF">2023-04-30T23:48:06Z</dcterms:modified>
</cp:coreProperties>
</file>