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3" r:id="rId10"/>
    <p:sldId id="272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5431" userDrawn="1">
          <p15:clr>
            <a:srgbClr val="A4A3A4"/>
          </p15:clr>
        </p15:guide>
        <p15:guide id="4" orient="horz" pos="4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45" d="100"/>
          <a:sy n="145" d="100"/>
        </p:scale>
        <p:origin x="306" y="126"/>
      </p:cViewPr>
      <p:guideLst>
        <p:guide orient="horz" pos="2160"/>
        <p:guide pos="3118"/>
        <p:guide pos="5431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latin typeface="+mn-ea"/>
              </a:rPr>
              <a:t>C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프로그래밍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 Ⅸ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배열과 포인터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스택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26445"/>
            <a:ext cx="7992368" cy="439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5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메모리와 주소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7195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정수형 변수의 메모리 </a:t>
            </a:r>
            <a:r>
              <a:rPr lang="ko-KR" altLang="en-US" b="1" dirty="0" smtClean="0">
                <a:latin typeface="+mn-ea"/>
                <a:ea typeface="+mn-ea"/>
              </a:rPr>
              <a:t>할당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메모리는 바이트</a:t>
            </a:r>
            <a:r>
              <a:rPr lang="en-US" altLang="ko-KR" b="1" dirty="0">
                <a:latin typeface="+mn-ea"/>
                <a:ea typeface="+mn-ea"/>
              </a:rPr>
              <a:t>(Byte) </a:t>
            </a:r>
            <a:r>
              <a:rPr lang="ko-KR" altLang="en-US" b="1" dirty="0">
                <a:latin typeface="+mn-ea"/>
                <a:ea typeface="+mn-ea"/>
              </a:rPr>
              <a:t>단위로 나뉘며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각 바이트에는 주소가 </a:t>
            </a:r>
            <a:r>
              <a:rPr lang="ko-KR" altLang="en-US" b="1" dirty="0" smtClean="0">
                <a:latin typeface="+mn-ea"/>
                <a:ea typeface="+mn-ea"/>
              </a:rPr>
              <a:t>지정됨</a:t>
            </a: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정수형 변수의 크기는 </a:t>
            </a:r>
            <a:r>
              <a:rPr lang="en-US" altLang="ko-KR" b="1" dirty="0">
                <a:latin typeface="+mn-ea"/>
                <a:ea typeface="+mn-ea"/>
              </a:rPr>
              <a:t>4</a:t>
            </a:r>
            <a:r>
              <a:rPr lang="ko-KR" altLang="en-US" b="1" dirty="0">
                <a:latin typeface="+mn-ea"/>
                <a:ea typeface="+mn-ea"/>
              </a:rPr>
              <a:t>바이트이므로 이 메모리에 정수형 변수 </a:t>
            </a:r>
            <a:r>
              <a:rPr lang="en-US" altLang="ko-KR" b="1" dirty="0">
                <a:latin typeface="+mn-ea"/>
                <a:ea typeface="+mn-ea"/>
              </a:rPr>
              <a:t>a</a:t>
            </a:r>
            <a:r>
              <a:rPr lang="ko-KR" altLang="en-US" b="1" dirty="0">
                <a:latin typeface="+mn-ea"/>
                <a:ea typeface="+mn-ea"/>
              </a:rPr>
              <a:t>를 선언하면 임의의 위치에 </a:t>
            </a:r>
            <a:r>
              <a:rPr lang="en-US" altLang="ko-KR" b="1" dirty="0">
                <a:latin typeface="+mn-ea"/>
                <a:ea typeface="+mn-ea"/>
              </a:rPr>
              <a:t>4</a:t>
            </a:r>
            <a:r>
              <a:rPr lang="ko-KR" altLang="en-US" b="1" dirty="0">
                <a:latin typeface="+mn-ea"/>
                <a:ea typeface="+mn-ea"/>
              </a:rPr>
              <a:t>바이트가 자리잡음</a:t>
            </a:r>
            <a:r>
              <a:rPr lang="en-US" altLang="ko-KR" b="1" dirty="0">
                <a:latin typeface="+mn-ea"/>
                <a:ea typeface="+mn-ea"/>
              </a:rPr>
              <a:t>.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변수가 위치하는 곳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주소</a:t>
            </a:r>
            <a:r>
              <a:rPr lang="en-US" altLang="ko-KR" b="1" dirty="0">
                <a:latin typeface="+mn-ea"/>
                <a:ea typeface="+mn-ea"/>
              </a:rPr>
              <a:t>(address)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변수의 주소를 알려면 변수 앞에 ‘</a:t>
            </a:r>
            <a:r>
              <a:rPr lang="en-US" altLang="ko-KR" b="1" dirty="0">
                <a:latin typeface="+mn-ea"/>
                <a:ea typeface="+mn-ea"/>
              </a:rPr>
              <a:t>&amp;’</a:t>
            </a:r>
            <a:r>
              <a:rPr lang="ko-KR" altLang="en-US" b="1" dirty="0">
                <a:latin typeface="+mn-ea"/>
                <a:ea typeface="+mn-ea"/>
              </a:rPr>
              <a:t>를 붙임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a</a:t>
            </a:r>
            <a:r>
              <a:rPr lang="ko-KR" altLang="en-US" b="1" dirty="0">
                <a:latin typeface="+mn-ea"/>
                <a:ea typeface="+mn-ea"/>
              </a:rPr>
              <a:t>의 주소</a:t>
            </a:r>
            <a:r>
              <a:rPr lang="en-US" altLang="ko-KR" b="1" dirty="0">
                <a:latin typeface="+mn-ea"/>
                <a:ea typeface="+mn-ea"/>
              </a:rPr>
              <a:t>(&amp;a) = 1036</a:t>
            </a:r>
            <a:r>
              <a:rPr lang="ko-KR" altLang="en-US" b="1" dirty="0">
                <a:latin typeface="+mn-ea"/>
                <a:ea typeface="+mn-ea"/>
              </a:rPr>
              <a:t>번지</a:t>
            </a:r>
            <a:r>
              <a:rPr lang="en-US" altLang="ko-KR" b="1" dirty="0">
                <a:latin typeface="+mn-ea"/>
                <a:ea typeface="+mn-ea"/>
              </a:rPr>
              <a:t>, b</a:t>
            </a:r>
            <a:r>
              <a:rPr lang="ko-KR" altLang="en-US" b="1" dirty="0">
                <a:latin typeface="+mn-ea"/>
                <a:ea typeface="+mn-ea"/>
              </a:rPr>
              <a:t>의 주소</a:t>
            </a:r>
            <a:r>
              <a:rPr lang="en-US" altLang="ko-KR" b="1" dirty="0">
                <a:latin typeface="+mn-ea"/>
                <a:ea typeface="+mn-ea"/>
              </a:rPr>
              <a:t>(&amp;b) = </a:t>
            </a:r>
            <a:r>
              <a:rPr lang="en-US" altLang="ko-KR" b="1" dirty="0" smtClean="0">
                <a:latin typeface="+mn-ea"/>
                <a:ea typeface="+mn-ea"/>
              </a:rPr>
              <a:t>1048</a:t>
            </a:r>
            <a:r>
              <a:rPr lang="ko-KR" altLang="en-US" b="1" dirty="0" smtClean="0">
                <a:latin typeface="+mn-ea"/>
                <a:ea typeface="+mn-ea"/>
              </a:rPr>
              <a:t>번지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80" y="1315215"/>
            <a:ext cx="2371725" cy="904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37" y="2205608"/>
            <a:ext cx="78390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3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메모리와 주소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651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4" y="764704"/>
            <a:ext cx="7942001" cy="31683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4509120"/>
            <a:ext cx="7992368" cy="23028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55048" y="2350893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a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와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b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의 주소를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56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메모리와 주소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7836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정수형 배열의 메모리 할당</a:t>
            </a: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배열의 </a:t>
            </a:r>
            <a:r>
              <a:rPr lang="ko-KR" altLang="en-US" b="1" dirty="0">
                <a:latin typeface="+mn-ea"/>
                <a:ea typeface="+mn-ea"/>
              </a:rPr>
              <a:t>주소 표현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latin typeface="+mn-ea"/>
                <a:ea typeface="+mn-ea"/>
              </a:rPr>
              <a:t>aa[0]</a:t>
            </a:r>
            <a:r>
              <a:rPr lang="ko-KR" altLang="en-US" b="1" dirty="0">
                <a:latin typeface="+mn-ea"/>
                <a:ea typeface="+mn-ea"/>
              </a:rPr>
              <a:t>의 주소</a:t>
            </a:r>
            <a:r>
              <a:rPr lang="en-US" altLang="ko-KR" b="1" dirty="0">
                <a:latin typeface="+mn-ea"/>
                <a:ea typeface="+mn-ea"/>
              </a:rPr>
              <a:t>(&amp;aa[0]) = 1031</a:t>
            </a:r>
            <a:r>
              <a:rPr lang="ko-KR" altLang="en-US" b="1" dirty="0">
                <a:latin typeface="+mn-ea"/>
                <a:ea typeface="+mn-ea"/>
              </a:rPr>
              <a:t>번지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latin typeface="+mn-ea"/>
                <a:ea typeface="+mn-ea"/>
              </a:rPr>
              <a:t>aa[1]</a:t>
            </a:r>
            <a:r>
              <a:rPr lang="ko-KR" altLang="en-US" b="1" dirty="0">
                <a:latin typeface="+mn-ea"/>
                <a:ea typeface="+mn-ea"/>
              </a:rPr>
              <a:t>의 주소</a:t>
            </a:r>
            <a:r>
              <a:rPr lang="en-US" altLang="ko-KR" b="1" dirty="0">
                <a:latin typeface="+mn-ea"/>
                <a:ea typeface="+mn-ea"/>
              </a:rPr>
              <a:t>(&amp;aa[1]) = 1035</a:t>
            </a:r>
            <a:r>
              <a:rPr lang="ko-KR" altLang="en-US" b="1" dirty="0">
                <a:latin typeface="+mn-ea"/>
                <a:ea typeface="+mn-ea"/>
              </a:rPr>
              <a:t>번지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latin typeface="+mn-ea"/>
                <a:ea typeface="+mn-ea"/>
              </a:rPr>
              <a:t>aa[2]</a:t>
            </a:r>
            <a:r>
              <a:rPr lang="ko-KR" altLang="en-US" b="1" dirty="0">
                <a:latin typeface="+mn-ea"/>
                <a:ea typeface="+mn-ea"/>
              </a:rPr>
              <a:t>의 주소</a:t>
            </a:r>
            <a:r>
              <a:rPr lang="en-US" altLang="ko-KR" b="1" dirty="0">
                <a:latin typeface="+mn-ea"/>
                <a:ea typeface="+mn-ea"/>
              </a:rPr>
              <a:t>(&amp;aa[2]) = 1039</a:t>
            </a:r>
            <a:r>
              <a:rPr lang="ko-KR" altLang="en-US" b="1" dirty="0">
                <a:latin typeface="+mn-ea"/>
                <a:ea typeface="+mn-ea"/>
              </a:rPr>
              <a:t>번지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배열 이름 </a:t>
            </a:r>
            <a:r>
              <a:rPr lang="en-US" altLang="ko-KR" b="1" dirty="0">
                <a:latin typeface="+mn-ea"/>
                <a:ea typeface="+mn-ea"/>
              </a:rPr>
              <a:t>aa = </a:t>
            </a:r>
            <a:r>
              <a:rPr lang="ko-KR" altLang="en-US" b="1" dirty="0">
                <a:latin typeface="+mn-ea"/>
                <a:ea typeface="+mn-ea"/>
              </a:rPr>
              <a:t>전체 배열의 주소 </a:t>
            </a:r>
            <a:r>
              <a:rPr lang="en-US" altLang="ko-KR" b="1" dirty="0">
                <a:latin typeface="+mn-ea"/>
                <a:ea typeface="+mn-ea"/>
              </a:rPr>
              <a:t>= 1031</a:t>
            </a:r>
            <a:r>
              <a:rPr lang="ko-KR" altLang="en-US" b="1" dirty="0">
                <a:latin typeface="+mn-ea"/>
                <a:ea typeface="+mn-ea"/>
              </a:rPr>
              <a:t>번지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배열 </a:t>
            </a:r>
            <a:r>
              <a:rPr lang="en-US" altLang="ko-KR" b="1" dirty="0">
                <a:latin typeface="+mn-ea"/>
                <a:ea typeface="+mn-ea"/>
              </a:rPr>
              <a:t>aa</a:t>
            </a:r>
            <a:r>
              <a:rPr lang="ko-KR" altLang="en-US" b="1" dirty="0">
                <a:latin typeface="+mn-ea"/>
                <a:ea typeface="+mn-ea"/>
              </a:rPr>
              <a:t>의 주소를 구할 때는 ‘</a:t>
            </a:r>
            <a:r>
              <a:rPr lang="en-US" altLang="ko-KR" b="1" dirty="0">
                <a:latin typeface="+mn-ea"/>
                <a:ea typeface="+mn-ea"/>
              </a:rPr>
              <a:t>&amp;’</a:t>
            </a:r>
            <a:r>
              <a:rPr lang="ko-KR" altLang="en-US" b="1" dirty="0">
                <a:latin typeface="+mn-ea"/>
                <a:ea typeface="+mn-ea"/>
              </a:rPr>
              <a:t>를 쓰지 않고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단순히 ‘</a:t>
            </a:r>
            <a:r>
              <a:rPr lang="en-US" altLang="ko-KR" b="1" dirty="0">
                <a:latin typeface="+mn-ea"/>
                <a:ea typeface="+mn-ea"/>
              </a:rPr>
              <a:t>aa’</a:t>
            </a:r>
            <a:r>
              <a:rPr lang="ko-KR" altLang="en-US" b="1" dirty="0">
                <a:latin typeface="+mn-ea"/>
                <a:ea typeface="+mn-ea"/>
              </a:rPr>
              <a:t>로 표현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199334"/>
            <a:ext cx="3295650" cy="638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29" y="1745357"/>
            <a:ext cx="82200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4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메모리와 주소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855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780983"/>
            <a:ext cx="7992368" cy="27793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87" y="4048272"/>
            <a:ext cx="7967727" cy="27942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28246" y="1916832"/>
            <a:ext cx="3417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FFC000"/>
                </a:solidFill>
                <a:latin typeface="+mn-ea"/>
                <a:ea typeface="+mn-ea"/>
              </a:rPr>
              <a:t>배열의 각 자리 값과 주소를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1197" y="3068960"/>
            <a:ext cx="2824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배열 이름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(aa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주소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)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을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532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메모리와 주소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029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aa+1</a:t>
            </a:r>
            <a:r>
              <a:rPr lang="ko-KR" altLang="en-US" b="1" dirty="0">
                <a:latin typeface="+mn-ea"/>
                <a:ea typeface="+mn-ea"/>
              </a:rPr>
              <a:t>에서 </a:t>
            </a:r>
            <a:r>
              <a:rPr lang="en-US" altLang="ko-KR" b="1" dirty="0">
                <a:latin typeface="+mn-ea"/>
                <a:ea typeface="+mn-ea"/>
              </a:rPr>
              <a:t>+1</a:t>
            </a:r>
            <a:r>
              <a:rPr lang="ko-KR" altLang="en-US" b="1" dirty="0">
                <a:latin typeface="+mn-ea"/>
                <a:ea typeface="+mn-ea"/>
              </a:rPr>
              <a:t>은 단순히 </a:t>
            </a:r>
            <a:r>
              <a:rPr lang="en-US" altLang="ko-KR" b="1" dirty="0">
                <a:latin typeface="+mn-ea"/>
                <a:ea typeface="+mn-ea"/>
              </a:rPr>
              <a:t>1</a:t>
            </a:r>
            <a:r>
              <a:rPr lang="ko-KR" altLang="en-US" b="1" dirty="0">
                <a:latin typeface="+mn-ea"/>
                <a:ea typeface="+mn-ea"/>
              </a:rPr>
              <a:t>을 더하라는 의미가 아니라 ‘배열 </a:t>
            </a:r>
            <a:r>
              <a:rPr lang="en-US" altLang="ko-KR" b="1" dirty="0">
                <a:latin typeface="+mn-ea"/>
                <a:ea typeface="+mn-ea"/>
              </a:rPr>
              <a:t>aa</a:t>
            </a:r>
            <a:r>
              <a:rPr lang="ko-KR" altLang="en-US" b="1" dirty="0">
                <a:latin typeface="+mn-ea"/>
                <a:ea typeface="+mn-ea"/>
              </a:rPr>
              <a:t>의 위치에 서 한 칸 </a:t>
            </a:r>
            <a:r>
              <a:rPr lang="ko-KR" altLang="en-US" b="1" dirty="0" smtClean="0">
                <a:latin typeface="+mn-ea"/>
                <a:ea typeface="+mn-ea"/>
              </a:rPr>
              <a:t>     </a:t>
            </a:r>
            <a:r>
              <a:rPr lang="ko-KR" altLang="en-US" b="1" dirty="0" smtClean="0">
                <a:latin typeface="+mn-ea"/>
                <a:ea typeface="+mn-ea"/>
              </a:rPr>
              <a:t>건너 </a:t>
            </a:r>
            <a:r>
              <a:rPr lang="ko-KR" altLang="en-US" b="1" dirty="0" err="1" smtClean="0">
                <a:latin typeface="+mn-ea"/>
                <a:ea typeface="+mn-ea"/>
              </a:rPr>
              <a:t>뛰라</a:t>
            </a:r>
            <a:r>
              <a:rPr lang="ko-KR" altLang="en-US" b="1" dirty="0" err="1">
                <a:latin typeface="+mn-ea"/>
                <a:ea typeface="+mn-ea"/>
              </a:rPr>
              <a:t>’는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의미임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‘한 </a:t>
            </a:r>
            <a:r>
              <a:rPr lang="ko-KR" altLang="en-US" b="1" dirty="0" err="1">
                <a:latin typeface="+mn-ea"/>
                <a:ea typeface="+mn-ea"/>
              </a:rPr>
              <a:t>칸’은</a:t>
            </a:r>
            <a:r>
              <a:rPr lang="ko-KR" altLang="en-US" b="1" dirty="0">
                <a:latin typeface="+mn-ea"/>
                <a:ea typeface="+mn-ea"/>
              </a:rPr>
              <a:t> 현재 </a:t>
            </a:r>
            <a:r>
              <a:rPr lang="en-US" altLang="ko-KR" b="1" dirty="0">
                <a:latin typeface="+mn-ea"/>
                <a:ea typeface="+mn-ea"/>
              </a:rPr>
              <a:t>aa</a:t>
            </a:r>
            <a:r>
              <a:rPr lang="ko-KR" altLang="en-US" b="1" dirty="0">
                <a:latin typeface="+mn-ea"/>
                <a:ea typeface="+mn-ea"/>
              </a:rPr>
              <a:t>가 정수형 배열이므로 </a:t>
            </a:r>
            <a:r>
              <a:rPr lang="en-US" altLang="ko-KR" b="1" dirty="0">
                <a:latin typeface="+mn-ea"/>
                <a:ea typeface="+mn-ea"/>
              </a:rPr>
              <a:t>4</a:t>
            </a:r>
            <a:r>
              <a:rPr lang="ko-KR" altLang="en-US" b="1" dirty="0">
                <a:latin typeface="+mn-ea"/>
                <a:ea typeface="+mn-ea"/>
              </a:rPr>
              <a:t>바이트를 의미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91" y="2204839"/>
            <a:ext cx="5543550" cy="1800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29" y="4031169"/>
            <a:ext cx="8280920" cy="199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메모리와 주소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651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56049"/>
            <a:ext cx="7992368" cy="31969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21633" y="3212976"/>
            <a:ext cx="4794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&amp;aa[0]==aa+0, </a:t>
            </a:r>
            <a:r>
              <a:rPr lang="en-US" altLang="ko-KR" sz="1600" b="1" dirty="0">
                <a:solidFill>
                  <a:srgbClr val="FFC000"/>
                </a:solidFill>
                <a:latin typeface="+mn-ea"/>
              </a:rPr>
              <a:t>&amp;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</a:rPr>
              <a:t>aa[1]==aa+1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, </a:t>
            </a:r>
            <a:r>
              <a:rPr lang="en-US" altLang="ko-KR" sz="1600" b="1" dirty="0">
                <a:solidFill>
                  <a:srgbClr val="FFC000"/>
                </a:solidFill>
                <a:latin typeface="+mn-ea"/>
              </a:rPr>
              <a:t>&amp;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</a:rPr>
              <a:t>aa[2]==aa+2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4589232"/>
            <a:ext cx="7128792" cy="226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포인터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116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>
                <a:latin typeface="+mn-ea"/>
                <a:ea typeface="+mn-ea"/>
              </a:rPr>
              <a:t>포인터란</a:t>
            </a:r>
            <a:r>
              <a:rPr lang="ko-KR" altLang="en-US" b="1" dirty="0">
                <a:latin typeface="+mn-ea"/>
                <a:ea typeface="+mn-ea"/>
              </a:rPr>
              <a:t> 주소를 담는 그릇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변수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포인터 선언 </a:t>
            </a:r>
            <a:r>
              <a:rPr lang="en-US" altLang="ko-KR" b="1" dirty="0">
                <a:latin typeface="+mn-ea"/>
                <a:ea typeface="+mn-ea"/>
              </a:rPr>
              <a:t>: * </a:t>
            </a:r>
            <a:r>
              <a:rPr lang="ko-KR" altLang="en-US" b="1" dirty="0">
                <a:latin typeface="+mn-ea"/>
                <a:ea typeface="+mn-ea"/>
              </a:rPr>
              <a:t>를 붙여줌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336923"/>
            <a:ext cx="3810000" cy="2524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9" y="4598778"/>
            <a:ext cx="8208912" cy="209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6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포인터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0708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앞 </a:t>
            </a:r>
            <a:r>
              <a:rPr lang="ko-KR" altLang="en-US" b="1" dirty="0">
                <a:latin typeface="+mn-ea"/>
                <a:ea typeface="+mn-ea"/>
              </a:rPr>
              <a:t>구문을 실행하면 다음과 같이 메모리에 변수가 자리 </a:t>
            </a:r>
            <a:r>
              <a:rPr lang="ko-KR" altLang="en-US" b="1" dirty="0" smtClean="0">
                <a:latin typeface="+mn-ea"/>
                <a:ea typeface="+mn-ea"/>
              </a:rPr>
              <a:t>잡음</a:t>
            </a: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➊의 문자형 변수 </a:t>
            </a:r>
            <a:r>
              <a:rPr lang="en-US" altLang="ko-KR" b="1" dirty="0" err="1">
                <a:latin typeface="+mn-ea"/>
                <a:ea typeface="+mn-ea"/>
              </a:rPr>
              <a:t>ch</a:t>
            </a:r>
            <a:r>
              <a:rPr lang="ko-KR" altLang="en-US" b="1" dirty="0">
                <a:latin typeface="+mn-ea"/>
                <a:ea typeface="+mn-ea"/>
              </a:rPr>
              <a:t>는 </a:t>
            </a:r>
            <a:r>
              <a:rPr lang="en-US" altLang="ko-KR" b="1" dirty="0">
                <a:latin typeface="+mn-ea"/>
                <a:ea typeface="+mn-ea"/>
              </a:rPr>
              <a:t>1</a:t>
            </a:r>
            <a:r>
              <a:rPr lang="ko-KR" altLang="en-US" b="1" dirty="0">
                <a:latin typeface="+mn-ea"/>
                <a:ea typeface="+mn-ea"/>
              </a:rPr>
              <a:t>바이트를 차지하므로 주소 </a:t>
            </a:r>
            <a:r>
              <a:rPr lang="en-US" altLang="ko-KR" b="1" dirty="0">
                <a:latin typeface="+mn-ea"/>
                <a:ea typeface="+mn-ea"/>
              </a:rPr>
              <a:t>1031</a:t>
            </a:r>
            <a:r>
              <a:rPr lang="ko-KR" altLang="en-US" b="1" dirty="0">
                <a:latin typeface="+mn-ea"/>
                <a:ea typeface="+mn-ea"/>
              </a:rPr>
              <a:t>번지에 </a:t>
            </a:r>
            <a:r>
              <a:rPr lang="en-US" altLang="ko-KR" b="1" dirty="0">
                <a:latin typeface="+mn-ea"/>
                <a:ea typeface="+mn-ea"/>
              </a:rPr>
              <a:t>1</a:t>
            </a:r>
            <a:r>
              <a:rPr lang="ko-KR" altLang="en-US" b="1" dirty="0">
                <a:latin typeface="+mn-ea"/>
                <a:ea typeface="+mn-ea"/>
              </a:rPr>
              <a:t>바이트가 자리 </a:t>
            </a:r>
            <a:r>
              <a:rPr lang="ko-KR" altLang="en-US" b="1" dirty="0" smtClean="0">
                <a:latin typeface="+mn-ea"/>
                <a:ea typeface="+mn-ea"/>
              </a:rPr>
              <a:t>          잡음</a:t>
            </a:r>
            <a:r>
              <a:rPr lang="en-US" altLang="ko-KR" b="1" dirty="0">
                <a:latin typeface="+mn-ea"/>
                <a:ea typeface="+mn-ea"/>
              </a:rPr>
              <a:t>(&amp;</a:t>
            </a:r>
            <a:r>
              <a:rPr lang="en-US" altLang="ko-KR" b="1" dirty="0" err="1">
                <a:latin typeface="+mn-ea"/>
                <a:ea typeface="+mn-ea"/>
              </a:rPr>
              <a:t>ch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는 </a:t>
            </a:r>
            <a:r>
              <a:rPr lang="en-US" altLang="ko-KR" b="1" dirty="0">
                <a:latin typeface="+mn-ea"/>
                <a:ea typeface="+mn-ea"/>
              </a:rPr>
              <a:t>1031</a:t>
            </a:r>
            <a:r>
              <a:rPr lang="ko-KR" altLang="en-US" b="1" dirty="0">
                <a:latin typeface="+mn-ea"/>
                <a:ea typeface="+mn-ea"/>
              </a:rPr>
              <a:t>을 뜻하는 </a:t>
            </a:r>
            <a:r>
              <a:rPr lang="ko-KR" altLang="en-US" b="1" dirty="0" err="1" smtClean="0">
                <a:latin typeface="+mn-ea"/>
                <a:ea typeface="+mn-ea"/>
              </a:rPr>
              <a:t>주소값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➋의 포인터 변수</a:t>
            </a:r>
            <a:r>
              <a:rPr lang="en-US" altLang="ko-KR" b="1" dirty="0">
                <a:latin typeface="+mn-ea"/>
                <a:ea typeface="+mn-ea"/>
              </a:rPr>
              <a:t>(char*) p</a:t>
            </a:r>
            <a:r>
              <a:rPr lang="ko-KR" altLang="en-US" b="1" dirty="0">
                <a:latin typeface="+mn-ea"/>
                <a:ea typeface="+mn-ea"/>
              </a:rPr>
              <a:t>는 </a:t>
            </a:r>
            <a:r>
              <a:rPr lang="en-US" altLang="ko-KR" b="1" dirty="0">
                <a:latin typeface="+mn-ea"/>
                <a:ea typeface="+mn-ea"/>
              </a:rPr>
              <a:t>1032~1035</a:t>
            </a:r>
            <a:r>
              <a:rPr lang="ko-KR" altLang="en-US" b="1" dirty="0">
                <a:latin typeface="+mn-ea"/>
                <a:ea typeface="+mn-ea"/>
              </a:rPr>
              <a:t>번지에 </a:t>
            </a:r>
            <a:r>
              <a:rPr lang="en-US" altLang="ko-KR" b="1" dirty="0">
                <a:latin typeface="+mn-ea"/>
                <a:ea typeface="+mn-ea"/>
              </a:rPr>
              <a:t>4</a:t>
            </a:r>
            <a:r>
              <a:rPr lang="ko-KR" altLang="en-US" b="1" dirty="0">
                <a:latin typeface="+mn-ea"/>
                <a:ea typeface="+mn-ea"/>
              </a:rPr>
              <a:t>바이트가 자리 잡음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포인터 변수는 크기가 </a:t>
            </a:r>
            <a:r>
              <a:rPr lang="en-US" altLang="ko-KR" b="1" dirty="0">
                <a:latin typeface="+mn-ea"/>
                <a:ea typeface="+mn-ea"/>
              </a:rPr>
              <a:t>4</a:t>
            </a:r>
            <a:r>
              <a:rPr lang="ko-KR" altLang="en-US" b="1" dirty="0">
                <a:latin typeface="+mn-ea"/>
                <a:ea typeface="+mn-ea"/>
              </a:rPr>
              <a:t>바이트</a:t>
            </a:r>
            <a:r>
              <a:rPr lang="en-US" altLang="ko-KR" b="1" dirty="0">
                <a:latin typeface="+mn-ea"/>
                <a:ea typeface="+mn-ea"/>
              </a:rPr>
              <a:t>)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➌</a:t>
            </a:r>
            <a:r>
              <a:rPr lang="ko-KR" altLang="en-US" b="1" dirty="0">
                <a:latin typeface="+mn-ea"/>
                <a:ea typeface="+mn-ea"/>
              </a:rPr>
              <a:t>의 변수 </a:t>
            </a:r>
            <a:r>
              <a:rPr lang="en-US" altLang="ko-KR" b="1" dirty="0" err="1">
                <a:latin typeface="+mn-ea"/>
                <a:ea typeface="+mn-ea"/>
              </a:rPr>
              <a:t>ch</a:t>
            </a:r>
            <a:r>
              <a:rPr lang="ko-KR" altLang="en-US" b="1" dirty="0">
                <a:latin typeface="+mn-ea"/>
                <a:ea typeface="+mn-ea"/>
              </a:rPr>
              <a:t>에 ‘</a:t>
            </a:r>
            <a:r>
              <a:rPr lang="en-US" altLang="ko-KR" b="1" dirty="0">
                <a:latin typeface="+mn-ea"/>
                <a:ea typeface="+mn-ea"/>
              </a:rPr>
              <a:t>A </a:t>
            </a:r>
            <a:r>
              <a:rPr lang="ko-KR" altLang="en-US" b="1" dirty="0" err="1">
                <a:latin typeface="+mn-ea"/>
                <a:ea typeface="+mn-ea"/>
              </a:rPr>
              <a:t>값’을</a:t>
            </a:r>
            <a:r>
              <a:rPr lang="ko-KR" altLang="en-US" b="1" dirty="0">
                <a:latin typeface="+mn-ea"/>
                <a:ea typeface="+mn-ea"/>
              </a:rPr>
              <a:t> 넣고 ➍의 포인터 변수 </a:t>
            </a:r>
            <a:r>
              <a:rPr lang="en-US" altLang="ko-KR" b="1" dirty="0">
                <a:latin typeface="+mn-ea"/>
                <a:ea typeface="+mn-ea"/>
              </a:rPr>
              <a:t>p</a:t>
            </a:r>
            <a:r>
              <a:rPr lang="ko-KR" altLang="en-US" b="1" dirty="0">
                <a:latin typeface="+mn-ea"/>
                <a:ea typeface="+mn-ea"/>
              </a:rPr>
              <a:t>에 변수 </a:t>
            </a:r>
            <a:r>
              <a:rPr lang="en-US" altLang="ko-KR" b="1" dirty="0" err="1">
                <a:latin typeface="+mn-ea"/>
                <a:ea typeface="+mn-ea"/>
              </a:rPr>
              <a:t>ch</a:t>
            </a:r>
            <a:r>
              <a:rPr lang="ko-KR" altLang="en-US" b="1" dirty="0">
                <a:latin typeface="+mn-ea"/>
                <a:ea typeface="+mn-ea"/>
              </a:rPr>
              <a:t>의 </a:t>
            </a:r>
            <a:r>
              <a:rPr lang="ko-KR" altLang="en-US" b="1" dirty="0" err="1" smtClean="0">
                <a:latin typeface="+mn-ea"/>
                <a:ea typeface="+mn-ea"/>
              </a:rPr>
              <a:t>주소값인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&amp;</a:t>
            </a:r>
            <a:r>
              <a:rPr lang="en-US" altLang="ko-KR" b="1" dirty="0" err="1">
                <a:latin typeface="+mn-ea"/>
                <a:ea typeface="+mn-ea"/>
              </a:rPr>
              <a:t>ch</a:t>
            </a:r>
            <a:r>
              <a:rPr lang="ko-KR" altLang="en-US" b="1" dirty="0">
                <a:latin typeface="+mn-ea"/>
                <a:ea typeface="+mn-ea"/>
              </a:rPr>
              <a:t>를 </a:t>
            </a:r>
            <a:r>
              <a:rPr lang="ko-KR" altLang="en-US" b="1" dirty="0" smtClean="0">
                <a:latin typeface="+mn-ea"/>
                <a:ea typeface="+mn-ea"/>
              </a:rPr>
              <a:t>      넣음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&amp;</a:t>
            </a:r>
            <a:r>
              <a:rPr lang="en-US" altLang="ko-KR" b="1" dirty="0" err="1">
                <a:latin typeface="+mn-ea"/>
                <a:ea typeface="+mn-ea"/>
              </a:rPr>
              <a:t>ch</a:t>
            </a:r>
            <a:r>
              <a:rPr lang="ko-KR" altLang="en-US" b="1" dirty="0">
                <a:latin typeface="+mn-ea"/>
                <a:ea typeface="+mn-ea"/>
              </a:rPr>
              <a:t>는 </a:t>
            </a:r>
            <a:r>
              <a:rPr lang="en-US" altLang="ko-KR" b="1" dirty="0">
                <a:latin typeface="+mn-ea"/>
                <a:ea typeface="+mn-ea"/>
              </a:rPr>
              <a:t>1031</a:t>
            </a:r>
            <a:r>
              <a:rPr lang="ko-KR" altLang="en-US" b="1" dirty="0">
                <a:latin typeface="+mn-ea"/>
                <a:ea typeface="+mn-ea"/>
              </a:rPr>
              <a:t>번지를 의미하므로 포인터 </a:t>
            </a:r>
            <a:r>
              <a:rPr lang="ko-KR" altLang="en-US" b="1" dirty="0" smtClean="0">
                <a:latin typeface="+mn-ea"/>
                <a:ea typeface="+mn-ea"/>
              </a:rPr>
              <a:t>변수 </a:t>
            </a:r>
            <a:r>
              <a:rPr lang="en-US" altLang="ko-KR" b="1" dirty="0">
                <a:latin typeface="+mn-ea"/>
                <a:ea typeface="+mn-ea"/>
              </a:rPr>
              <a:t>p</a:t>
            </a:r>
            <a:r>
              <a:rPr lang="ko-KR" altLang="en-US" b="1" dirty="0">
                <a:latin typeface="+mn-ea"/>
                <a:ea typeface="+mn-ea"/>
              </a:rPr>
              <a:t>에는 </a:t>
            </a:r>
            <a:r>
              <a:rPr lang="en-US" altLang="ko-KR" b="1" dirty="0">
                <a:latin typeface="+mn-ea"/>
                <a:ea typeface="+mn-ea"/>
              </a:rPr>
              <a:t>1031</a:t>
            </a:r>
            <a:r>
              <a:rPr lang="ko-KR" altLang="en-US" b="1" dirty="0">
                <a:latin typeface="+mn-ea"/>
                <a:ea typeface="+mn-ea"/>
              </a:rPr>
              <a:t>이 </a:t>
            </a:r>
            <a:r>
              <a:rPr lang="ko-KR" altLang="en-US" b="1" dirty="0" smtClean="0">
                <a:latin typeface="+mn-ea"/>
                <a:ea typeface="+mn-ea"/>
              </a:rPr>
              <a:t>들어감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34" y="1299196"/>
            <a:ext cx="64389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6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+mn-ea"/>
              </a:rPr>
              <a:t>포인터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87155"/>
            <a:ext cx="8064896" cy="38861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11021" y="2017640"/>
            <a:ext cx="3550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문자형 변수와 포인터 변수를 선언함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63421" y="2730406"/>
            <a:ext cx="4766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문자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‘A’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를 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ch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에 대입하고 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ch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의 주소를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p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에 대입함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18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스택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3040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스택의 이해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한쪽 끝이 막혀있는 구조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가장 먼저 들어간 것이 가장 나중에 나옴 </a:t>
            </a:r>
            <a:r>
              <a:rPr lang="en-US" altLang="ko-KR" b="1" dirty="0">
                <a:latin typeface="+mn-ea"/>
                <a:ea typeface="+mn-ea"/>
              </a:rPr>
              <a:t>: LIFO(Last In First Out)</a:t>
            </a: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용어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latin typeface="+mn-ea"/>
                <a:ea typeface="+mn-ea"/>
              </a:rPr>
              <a:t>top(</a:t>
            </a:r>
            <a:r>
              <a:rPr lang="ko-KR" altLang="en-US" b="1" dirty="0">
                <a:latin typeface="+mn-ea"/>
                <a:ea typeface="+mn-ea"/>
              </a:rPr>
              <a:t>탑</a:t>
            </a:r>
            <a:r>
              <a:rPr lang="en-US" altLang="ko-KR" b="1" dirty="0">
                <a:latin typeface="+mn-ea"/>
                <a:ea typeface="+mn-ea"/>
              </a:rPr>
              <a:t>) : </a:t>
            </a:r>
            <a:r>
              <a:rPr lang="ko-KR" altLang="en-US" b="1" dirty="0">
                <a:latin typeface="+mn-ea"/>
                <a:ea typeface="+mn-ea"/>
              </a:rPr>
              <a:t>가장 마지막에 들어간 데이터의 위치를 가리킴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latin typeface="+mn-ea"/>
                <a:ea typeface="+mn-ea"/>
              </a:rPr>
              <a:t>push(</a:t>
            </a:r>
            <a:r>
              <a:rPr lang="ko-KR" altLang="en-US" b="1" dirty="0" err="1">
                <a:latin typeface="+mn-ea"/>
                <a:ea typeface="+mn-ea"/>
              </a:rPr>
              <a:t>푸쉬</a:t>
            </a:r>
            <a:r>
              <a:rPr lang="en-US" altLang="ko-KR" b="1" dirty="0">
                <a:latin typeface="+mn-ea"/>
                <a:ea typeface="+mn-ea"/>
              </a:rPr>
              <a:t>) : </a:t>
            </a:r>
            <a:r>
              <a:rPr lang="ko-KR" altLang="en-US" b="1" dirty="0">
                <a:latin typeface="+mn-ea"/>
                <a:ea typeface="+mn-ea"/>
              </a:rPr>
              <a:t>데이터를 넣는 것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latin typeface="+mn-ea"/>
                <a:ea typeface="+mn-ea"/>
              </a:rPr>
              <a:t>pop(</a:t>
            </a:r>
            <a:r>
              <a:rPr lang="ko-KR" altLang="en-US" b="1" dirty="0">
                <a:latin typeface="+mn-ea"/>
                <a:ea typeface="+mn-ea"/>
              </a:rPr>
              <a:t>팝</a:t>
            </a:r>
            <a:r>
              <a:rPr lang="en-US" altLang="ko-KR" b="1" dirty="0">
                <a:latin typeface="+mn-ea"/>
                <a:ea typeface="+mn-ea"/>
              </a:rPr>
              <a:t>) : </a:t>
            </a:r>
            <a:r>
              <a:rPr lang="ko-KR" altLang="en-US" b="1" dirty="0">
                <a:latin typeface="+mn-ea"/>
                <a:ea typeface="+mn-ea"/>
              </a:rPr>
              <a:t>데이터를 빼는 </a:t>
            </a:r>
            <a:r>
              <a:rPr lang="ko-KR" altLang="en-US" b="1" dirty="0" smtClean="0">
                <a:latin typeface="+mn-ea"/>
                <a:ea typeface="+mn-ea"/>
              </a:rPr>
              <a:t>것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10169" y="139032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7" y="2243340"/>
            <a:ext cx="84963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+mn-ea"/>
              </a:rPr>
              <a:t>포인터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89630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5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0" y="2470335"/>
            <a:ext cx="6696744" cy="2182711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+mn-ea"/>
              </a:rPr>
              <a:t>포인터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553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13</a:t>
            </a:r>
            <a:r>
              <a:rPr lang="ko-KR" altLang="en-US" b="1" dirty="0">
                <a:latin typeface="+mn-ea"/>
                <a:ea typeface="+mn-ea"/>
              </a:rPr>
              <a:t>행에서는 변수 </a:t>
            </a:r>
            <a:r>
              <a:rPr lang="en-US" altLang="ko-KR" b="1" dirty="0" err="1">
                <a:latin typeface="+mn-ea"/>
                <a:ea typeface="+mn-ea"/>
              </a:rPr>
              <a:t>ch</a:t>
            </a:r>
            <a:r>
              <a:rPr lang="ko-KR" altLang="en-US" b="1" dirty="0">
                <a:latin typeface="+mn-ea"/>
                <a:ea typeface="+mn-ea"/>
              </a:rPr>
              <a:t>의 </a:t>
            </a:r>
            <a:r>
              <a:rPr lang="ko-KR" altLang="en-US" b="1" dirty="0" err="1" smtClean="0">
                <a:latin typeface="+mn-ea"/>
                <a:ea typeface="+mn-ea"/>
              </a:rPr>
              <a:t>주소값을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넣었으므로 </a:t>
            </a:r>
            <a:r>
              <a:rPr lang="en-US" altLang="ko-KR" b="1" dirty="0">
                <a:latin typeface="+mn-ea"/>
                <a:ea typeface="+mn-ea"/>
              </a:rPr>
              <a:t>12</a:t>
            </a:r>
            <a:r>
              <a:rPr lang="ko-KR" altLang="en-US" b="1" dirty="0">
                <a:latin typeface="+mn-ea"/>
                <a:ea typeface="+mn-ea"/>
              </a:rPr>
              <a:t>행과 동일한 </a:t>
            </a:r>
            <a:r>
              <a:rPr lang="en-US" altLang="ko-KR" b="1" dirty="0" smtClean="0">
                <a:latin typeface="+mn-ea"/>
                <a:ea typeface="+mn-ea"/>
              </a:rPr>
              <a:t>6422039</a:t>
            </a:r>
            <a:r>
              <a:rPr lang="ko-KR" altLang="en-US" b="1" dirty="0" smtClean="0">
                <a:latin typeface="+mn-ea"/>
                <a:ea typeface="+mn-ea"/>
              </a:rPr>
              <a:t>이 </a:t>
            </a:r>
            <a:r>
              <a:rPr lang="ko-KR" altLang="en-US" b="1" dirty="0">
                <a:latin typeface="+mn-ea"/>
                <a:ea typeface="+mn-ea"/>
              </a:rPr>
              <a:t>출력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핵심은 </a:t>
            </a:r>
            <a:r>
              <a:rPr lang="en-US" altLang="ko-KR" b="1" dirty="0">
                <a:latin typeface="+mn-ea"/>
                <a:ea typeface="+mn-ea"/>
              </a:rPr>
              <a:t>14</a:t>
            </a:r>
            <a:r>
              <a:rPr lang="ko-KR" altLang="en-US" b="1" dirty="0">
                <a:latin typeface="+mn-ea"/>
                <a:ea typeface="+mn-ea"/>
              </a:rPr>
              <a:t>행인데 *</a:t>
            </a:r>
            <a:r>
              <a:rPr lang="en-US" altLang="ko-KR" b="1" dirty="0">
                <a:latin typeface="+mn-ea"/>
                <a:ea typeface="+mn-ea"/>
              </a:rPr>
              <a:t>p</a:t>
            </a:r>
            <a:r>
              <a:rPr lang="ko-KR" altLang="en-US" b="1" dirty="0">
                <a:latin typeface="+mn-ea"/>
                <a:ea typeface="+mn-ea"/>
              </a:rPr>
              <a:t>는 ‘</a:t>
            </a:r>
            <a:r>
              <a:rPr lang="en-US" altLang="ko-KR" b="1" dirty="0">
                <a:latin typeface="+mn-ea"/>
                <a:ea typeface="+mn-ea"/>
              </a:rPr>
              <a:t>p</a:t>
            </a:r>
            <a:r>
              <a:rPr lang="ko-KR" altLang="en-US" b="1" dirty="0">
                <a:latin typeface="+mn-ea"/>
                <a:ea typeface="+mn-ea"/>
              </a:rPr>
              <a:t>에 저장된 주소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en-US" altLang="ko-KR" b="1" dirty="0">
                <a:latin typeface="+mn-ea"/>
              </a:rPr>
              <a:t>6422039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r>
              <a:rPr lang="ko-KR" altLang="en-US" b="1" dirty="0">
                <a:latin typeface="+mn-ea"/>
                <a:ea typeface="+mn-ea"/>
              </a:rPr>
              <a:t>가 가리키는 곳의 실제 </a:t>
            </a:r>
            <a:r>
              <a:rPr lang="ko-KR" altLang="en-US" b="1" dirty="0" err="1">
                <a:latin typeface="+mn-ea"/>
                <a:ea typeface="+mn-ea"/>
              </a:rPr>
              <a:t>값’이라고</a:t>
            </a:r>
            <a:r>
              <a:rPr lang="ko-KR" altLang="en-US" b="1" dirty="0">
                <a:latin typeface="+mn-ea"/>
                <a:ea typeface="+mn-ea"/>
              </a:rPr>
              <a:t> 이해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latin typeface="+mn-ea"/>
              </a:rPr>
              <a:t>6422039 </a:t>
            </a:r>
            <a:r>
              <a:rPr lang="ko-KR" altLang="en-US" b="1" dirty="0" smtClean="0">
                <a:latin typeface="+mn-ea"/>
                <a:ea typeface="+mn-ea"/>
              </a:rPr>
              <a:t>번지에 </a:t>
            </a:r>
            <a:r>
              <a:rPr lang="ko-KR" altLang="en-US" b="1" dirty="0">
                <a:latin typeface="+mn-ea"/>
                <a:ea typeface="+mn-ea"/>
              </a:rPr>
              <a:t>들어 있는 ‘</a:t>
            </a:r>
            <a:r>
              <a:rPr lang="en-US" altLang="ko-KR" b="1" dirty="0">
                <a:latin typeface="+mn-ea"/>
                <a:ea typeface="+mn-ea"/>
              </a:rPr>
              <a:t>A’</a:t>
            </a:r>
            <a:r>
              <a:rPr lang="ko-KR" altLang="en-US" b="1" dirty="0">
                <a:latin typeface="+mn-ea"/>
                <a:ea typeface="+mn-ea"/>
              </a:rPr>
              <a:t>가 </a:t>
            </a:r>
            <a:r>
              <a:rPr lang="ko-KR" altLang="en-US" b="1" dirty="0" smtClean="0">
                <a:latin typeface="+mn-ea"/>
                <a:ea typeface="+mn-ea"/>
              </a:rPr>
              <a:t>출력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포인터 </a:t>
            </a:r>
            <a:r>
              <a:rPr lang="ko-KR" altLang="en-US" b="1" dirty="0">
                <a:latin typeface="+mn-ea"/>
                <a:ea typeface="+mn-ea"/>
              </a:rPr>
              <a:t>변수를 선언하려면 </a:t>
            </a:r>
            <a:r>
              <a:rPr lang="ko-KR" altLang="en-US" b="1" dirty="0" err="1">
                <a:latin typeface="+mn-ea"/>
                <a:ea typeface="+mn-ea"/>
              </a:rPr>
              <a:t>변수형에</a:t>
            </a:r>
            <a:r>
              <a:rPr lang="ko-KR" altLang="en-US" b="1" dirty="0">
                <a:latin typeface="+mn-ea"/>
                <a:ea typeface="+mn-ea"/>
              </a:rPr>
              <a:t> * 기호를 붙여야 함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즉 </a:t>
            </a:r>
            <a:r>
              <a:rPr lang="en-US" altLang="ko-KR" b="1" dirty="0" err="1">
                <a:latin typeface="+mn-ea"/>
                <a:ea typeface="+mn-ea"/>
              </a:rPr>
              <a:t>int</a:t>
            </a:r>
            <a:r>
              <a:rPr lang="en-US" altLang="ko-KR" b="1" dirty="0">
                <a:latin typeface="+mn-ea"/>
                <a:ea typeface="+mn-ea"/>
              </a:rPr>
              <a:t>*, char*, float*</a:t>
            </a:r>
            <a:r>
              <a:rPr lang="ko-KR" altLang="en-US" b="1" dirty="0">
                <a:latin typeface="+mn-ea"/>
                <a:ea typeface="+mn-ea"/>
              </a:rPr>
              <a:t>와 같이 쓰면 포인터 변수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latin typeface="+mn-ea"/>
                <a:ea typeface="+mn-ea"/>
              </a:rPr>
              <a:t>int</a:t>
            </a:r>
            <a:r>
              <a:rPr lang="en-US" altLang="ko-KR" b="1" dirty="0">
                <a:latin typeface="+mn-ea"/>
                <a:ea typeface="+mn-ea"/>
              </a:rPr>
              <a:t>*</a:t>
            </a:r>
            <a:r>
              <a:rPr lang="ko-KR" altLang="en-US" b="1" dirty="0">
                <a:latin typeface="+mn-ea"/>
                <a:ea typeface="+mn-ea"/>
              </a:rPr>
              <a:t>는 정수형 포인터 변수</a:t>
            </a:r>
            <a:r>
              <a:rPr lang="en-US" altLang="ko-KR" b="1" dirty="0">
                <a:latin typeface="+mn-ea"/>
                <a:ea typeface="+mn-ea"/>
              </a:rPr>
              <a:t>, char*</a:t>
            </a:r>
            <a:r>
              <a:rPr lang="ko-KR" altLang="en-US" b="1" dirty="0">
                <a:latin typeface="+mn-ea"/>
                <a:ea typeface="+mn-ea"/>
              </a:rPr>
              <a:t>는 문자형 포인터 변수</a:t>
            </a:r>
            <a:r>
              <a:rPr lang="en-US" altLang="ko-KR" b="1" dirty="0">
                <a:latin typeface="+mn-ea"/>
                <a:ea typeface="+mn-ea"/>
              </a:rPr>
              <a:t>, float* </a:t>
            </a:r>
            <a:r>
              <a:rPr lang="ko-KR" altLang="en-US" b="1" dirty="0">
                <a:latin typeface="+mn-ea"/>
                <a:ea typeface="+mn-ea"/>
              </a:rPr>
              <a:t>는 </a:t>
            </a:r>
            <a:r>
              <a:rPr lang="ko-KR" altLang="en-US" b="1" dirty="0" err="1">
                <a:latin typeface="+mn-ea"/>
                <a:ea typeface="+mn-ea"/>
              </a:rPr>
              <a:t>실수형</a:t>
            </a:r>
            <a:r>
              <a:rPr lang="ko-KR" altLang="en-US" b="1" dirty="0">
                <a:latin typeface="+mn-ea"/>
                <a:ea typeface="+mn-ea"/>
              </a:rPr>
              <a:t> 포인터 </a:t>
            </a:r>
            <a:r>
              <a:rPr lang="ko-KR" altLang="en-US" b="1" dirty="0" smtClean="0">
                <a:latin typeface="+mn-ea"/>
                <a:ea typeface="+mn-ea"/>
              </a:rPr>
              <a:t> 변수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151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+mn-ea"/>
              </a:rPr>
              <a:t>포인터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2398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char* p;</a:t>
            </a:r>
            <a:r>
              <a:rPr lang="ko-KR" altLang="en-US" b="1" dirty="0">
                <a:latin typeface="+mn-ea"/>
                <a:ea typeface="+mn-ea"/>
              </a:rPr>
              <a:t>로 선언하면 </a:t>
            </a:r>
            <a:r>
              <a:rPr lang="en-US" altLang="ko-KR" b="1" dirty="0">
                <a:latin typeface="+mn-ea"/>
                <a:ea typeface="+mn-ea"/>
              </a:rPr>
              <a:t>p</a:t>
            </a:r>
            <a:r>
              <a:rPr lang="ko-KR" altLang="en-US" b="1" dirty="0">
                <a:latin typeface="+mn-ea"/>
                <a:ea typeface="+mn-ea"/>
              </a:rPr>
              <a:t>에 문자형 변수의 </a:t>
            </a:r>
            <a:r>
              <a:rPr lang="ko-KR" altLang="en-US" b="1" dirty="0" err="1" smtClean="0">
                <a:latin typeface="+mn-ea"/>
                <a:ea typeface="+mn-ea"/>
              </a:rPr>
              <a:t>주소값을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넣어야 하고 </a:t>
            </a:r>
            <a:r>
              <a:rPr lang="en-US" altLang="ko-KR" b="1" dirty="0" err="1">
                <a:latin typeface="+mn-ea"/>
                <a:ea typeface="+mn-ea"/>
              </a:rPr>
              <a:t>int</a:t>
            </a:r>
            <a:r>
              <a:rPr lang="en-US" altLang="ko-KR" b="1" dirty="0">
                <a:latin typeface="+mn-ea"/>
                <a:ea typeface="+mn-ea"/>
              </a:rPr>
              <a:t>* p;</a:t>
            </a:r>
            <a:r>
              <a:rPr lang="ko-KR" altLang="en-US" b="1" dirty="0">
                <a:latin typeface="+mn-ea"/>
                <a:ea typeface="+mn-ea"/>
              </a:rPr>
              <a:t>로 </a:t>
            </a:r>
            <a:r>
              <a:rPr lang="ko-KR" altLang="en-US" b="1" dirty="0" smtClean="0">
                <a:latin typeface="+mn-ea"/>
                <a:ea typeface="+mn-ea"/>
              </a:rPr>
              <a:t>선언하면  </a:t>
            </a:r>
            <a:r>
              <a:rPr lang="en-US" altLang="ko-KR" b="1" dirty="0">
                <a:latin typeface="+mn-ea"/>
                <a:ea typeface="+mn-ea"/>
              </a:rPr>
              <a:t>p</a:t>
            </a:r>
            <a:r>
              <a:rPr lang="ko-KR" altLang="en-US" b="1" dirty="0">
                <a:latin typeface="+mn-ea"/>
                <a:ea typeface="+mn-ea"/>
              </a:rPr>
              <a:t>에 정수형 변수의 </a:t>
            </a:r>
            <a:r>
              <a:rPr lang="ko-KR" altLang="en-US" b="1" dirty="0" err="1" smtClean="0">
                <a:latin typeface="+mn-ea"/>
                <a:ea typeface="+mn-ea"/>
              </a:rPr>
              <a:t>주소값을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넣어야 </a:t>
            </a:r>
            <a:r>
              <a:rPr lang="ko-KR" altLang="en-US" b="1" dirty="0" smtClean="0">
                <a:latin typeface="+mn-ea"/>
                <a:ea typeface="+mn-ea"/>
              </a:rPr>
              <a:t>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포인터 변수는 </a:t>
            </a:r>
            <a:r>
              <a:rPr lang="ko-KR" altLang="en-US" b="1" dirty="0" err="1">
                <a:solidFill>
                  <a:srgbClr val="FF0000"/>
                </a:solidFill>
                <a:latin typeface="+mn-ea"/>
                <a:ea typeface="+mn-ea"/>
              </a:rPr>
              <a:t>정수형이든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  <a:latin typeface="+mn-ea"/>
                <a:ea typeface="+mn-ea"/>
              </a:rPr>
              <a:t>문자형이든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 무조건 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바이트를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차지함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8" y="1613200"/>
            <a:ext cx="8064376" cy="383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3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+mn-ea"/>
              </a:rPr>
              <a:t>포인터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73766"/>
            <a:ext cx="7992368" cy="47190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05609" y="2226350"/>
            <a:ext cx="3541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문자형 포인터 변수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p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와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q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를 선언함 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7617" y="3018438"/>
            <a:ext cx="2600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ch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의 </a:t>
            </a:r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주소값을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p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에 대입함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77617" y="3450486"/>
            <a:ext cx="2093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p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의 값을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q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에 대입함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77617" y="3882534"/>
            <a:ext cx="3576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Q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가 가리키는 곳의 실제 값을 변경함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08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+mn-ea"/>
              </a:rPr>
              <a:t>포인터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7992368" cy="229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4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+mn-ea"/>
              </a:rPr>
              <a:t>포인터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757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5~7</a:t>
            </a:r>
            <a:r>
              <a:rPr lang="ko-KR" altLang="en-US" b="1" dirty="0">
                <a:latin typeface="+mn-ea"/>
                <a:ea typeface="+mn-ea"/>
              </a:rPr>
              <a:t>행에서 문자형 변수 </a:t>
            </a:r>
            <a:r>
              <a:rPr lang="en-US" altLang="ko-KR" b="1" dirty="0" err="1">
                <a:latin typeface="+mn-ea"/>
                <a:ea typeface="+mn-ea"/>
              </a:rPr>
              <a:t>ch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문자형 포인터 변수 </a:t>
            </a:r>
            <a:r>
              <a:rPr lang="en-US" altLang="ko-KR" b="1" dirty="0">
                <a:latin typeface="+mn-ea"/>
                <a:ea typeface="+mn-ea"/>
              </a:rPr>
              <a:t>p</a:t>
            </a:r>
            <a:r>
              <a:rPr lang="ko-KR" altLang="en-US" b="1" dirty="0">
                <a:latin typeface="+mn-ea"/>
                <a:ea typeface="+mn-ea"/>
              </a:rPr>
              <a:t>와 </a:t>
            </a:r>
            <a:r>
              <a:rPr lang="en-US" altLang="ko-KR" b="1" dirty="0">
                <a:latin typeface="+mn-ea"/>
                <a:ea typeface="+mn-ea"/>
              </a:rPr>
              <a:t>q</a:t>
            </a:r>
            <a:r>
              <a:rPr lang="ko-KR" altLang="en-US" b="1" dirty="0">
                <a:latin typeface="+mn-ea"/>
                <a:ea typeface="+mn-ea"/>
              </a:rPr>
              <a:t>를 선언하면 각각 </a:t>
            </a:r>
            <a:r>
              <a:rPr lang="en-US" altLang="ko-KR" b="1" dirty="0">
                <a:latin typeface="+mn-ea"/>
                <a:ea typeface="+mn-ea"/>
              </a:rPr>
              <a:t>1031</a:t>
            </a:r>
            <a:r>
              <a:rPr lang="ko-KR" altLang="en-US" b="1" dirty="0">
                <a:latin typeface="+mn-ea"/>
                <a:ea typeface="+mn-ea"/>
              </a:rPr>
              <a:t>번지</a:t>
            </a:r>
            <a:r>
              <a:rPr lang="en-US" altLang="ko-KR" b="1" dirty="0">
                <a:latin typeface="+mn-ea"/>
                <a:ea typeface="+mn-ea"/>
              </a:rPr>
              <a:t>, 1032~ 1035</a:t>
            </a:r>
            <a:r>
              <a:rPr lang="ko-KR" altLang="en-US" b="1" dirty="0">
                <a:latin typeface="+mn-ea"/>
                <a:ea typeface="+mn-ea"/>
              </a:rPr>
              <a:t>번지</a:t>
            </a:r>
            <a:r>
              <a:rPr lang="en-US" altLang="ko-KR" b="1" dirty="0">
                <a:latin typeface="+mn-ea"/>
                <a:ea typeface="+mn-ea"/>
              </a:rPr>
              <a:t>, 1036~1039</a:t>
            </a:r>
            <a:r>
              <a:rPr lang="ko-KR" altLang="en-US" b="1" dirty="0">
                <a:latin typeface="+mn-ea"/>
                <a:ea typeface="+mn-ea"/>
              </a:rPr>
              <a:t>번지의 자리를 차지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9</a:t>
            </a:r>
            <a:r>
              <a:rPr lang="ko-KR" altLang="en-US" b="1" dirty="0">
                <a:latin typeface="+mn-ea"/>
                <a:ea typeface="+mn-ea"/>
              </a:rPr>
              <a:t>행에서는 </a:t>
            </a:r>
            <a:r>
              <a:rPr lang="en-US" altLang="ko-KR" b="1" dirty="0" err="1">
                <a:latin typeface="+mn-ea"/>
                <a:ea typeface="+mn-ea"/>
              </a:rPr>
              <a:t>ch</a:t>
            </a:r>
            <a:r>
              <a:rPr lang="ko-KR" altLang="en-US" b="1" dirty="0">
                <a:latin typeface="+mn-ea"/>
                <a:ea typeface="+mn-ea"/>
              </a:rPr>
              <a:t>에 ‘</a:t>
            </a:r>
            <a:r>
              <a:rPr lang="en-US" altLang="ko-KR" b="1" dirty="0">
                <a:latin typeface="+mn-ea"/>
                <a:ea typeface="+mn-ea"/>
              </a:rPr>
              <a:t>A’</a:t>
            </a:r>
            <a:r>
              <a:rPr lang="ko-KR" altLang="en-US" b="1" dirty="0">
                <a:latin typeface="+mn-ea"/>
                <a:ea typeface="+mn-ea"/>
              </a:rPr>
              <a:t>를 대입하고</a:t>
            </a:r>
            <a:r>
              <a:rPr lang="en-US" altLang="ko-KR" b="1" dirty="0">
                <a:latin typeface="+mn-ea"/>
                <a:ea typeface="+mn-ea"/>
              </a:rPr>
              <a:t>(➊) 10</a:t>
            </a:r>
            <a:r>
              <a:rPr lang="ko-KR" altLang="en-US" b="1" dirty="0">
                <a:latin typeface="+mn-ea"/>
                <a:ea typeface="+mn-ea"/>
              </a:rPr>
              <a:t>행에서 는 </a:t>
            </a:r>
            <a:r>
              <a:rPr lang="en-US" altLang="ko-KR" b="1" dirty="0" err="1">
                <a:latin typeface="+mn-ea"/>
                <a:ea typeface="+mn-ea"/>
              </a:rPr>
              <a:t>ch</a:t>
            </a:r>
            <a:r>
              <a:rPr lang="ko-KR" altLang="en-US" b="1" dirty="0">
                <a:latin typeface="+mn-ea"/>
                <a:ea typeface="+mn-ea"/>
              </a:rPr>
              <a:t>의 </a:t>
            </a:r>
            <a:r>
              <a:rPr lang="ko-KR" altLang="en-US" b="1" dirty="0" err="1" smtClean="0">
                <a:latin typeface="+mn-ea"/>
                <a:ea typeface="+mn-ea"/>
              </a:rPr>
              <a:t>주소값</a:t>
            </a:r>
            <a:r>
              <a:rPr lang="en-US" altLang="ko-KR" b="1" dirty="0">
                <a:latin typeface="+mn-ea"/>
                <a:ea typeface="+mn-ea"/>
              </a:rPr>
              <a:t>(&amp;</a:t>
            </a:r>
            <a:r>
              <a:rPr lang="en-US" altLang="ko-KR" b="1" dirty="0" err="1">
                <a:latin typeface="+mn-ea"/>
                <a:ea typeface="+mn-ea"/>
              </a:rPr>
              <a:t>ch</a:t>
            </a:r>
            <a:r>
              <a:rPr lang="en-US" altLang="ko-KR" b="1" dirty="0">
                <a:latin typeface="+mn-ea"/>
                <a:ea typeface="+mn-ea"/>
              </a:rPr>
              <a:t>, 1031</a:t>
            </a:r>
            <a:r>
              <a:rPr lang="ko-KR" altLang="en-US" b="1" dirty="0">
                <a:latin typeface="+mn-ea"/>
                <a:ea typeface="+mn-ea"/>
              </a:rPr>
              <a:t>번지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r>
              <a:rPr lang="ko-KR" altLang="en-US" b="1" dirty="0">
                <a:latin typeface="+mn-ea"/>
                <a:ea typeface="+mn-ea"/>
              </a:rPr>
              <a:t>을 </a:t>
            </a:r>
            <a:r>
              <a:rPr lang="ko-KR" altLang="en-US" b="1" dirty="0" smtClean="0">
                <a:latin typeface="+mn-ea"/>
                <a:ea typeface="+mn-ea"/>
              </a:rPr>
              <a:t>    포인터 </a:t>
            </a:r>
            <a:r>
              <a:rPr lang="ko-KR" altLang="en-US" b="1" dirty="0">
                <a:latin typeface="+mn-ea"/>
                <a:ea typeface="+mn-ea"/>
              </a:rPr>
              <a:t>변수 </a:t>
            </a:r>
            <a:r>
              <a:rPr lang="en-US" altLang="ko-KR" b="1" dirty="0">
                <a:latin typeface="+mn-ea"/>
                <a:ea typeface="+mn-ea"/>
              </a:rPr>
              <a:t>p</a:t>
            </a:r>
            <a:r>
              <a:rPr lang="ko-KR" altLang="en-US" b="1" dirty="0">
                <a:latin typeface="+mn-ea"/>
                <a:ea typeface="+mn-ea"/>
              </a:rPr>
              <a:t>에 대입</a:t>
            </a:r>
            <a:r>
              <a:rPr lang="en-US" altLang="ko-KR" b="1" dirty="0">
                <a:latin typeface="+mn-ea"/>
                <a:ea typeface="+mn-ea"/>
              </a:rPr>
              <a:t>(➋)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12</a:t>
            </a:r>
            <a:r>
              <a:rPr lang="ko-KR" altLang="en-US" b="1" dirty="0">
                <a:latin typeface="+mn-ea"/>
                <a:ea typeface="+mn-ea"/>
              </a:rPr>
              <a:t>행에서 </a:t>
            </a:r>
            <a:r>
              <a:rPr lang="en-US" altLang="ko-KR" b="1" dirty="0">
                <a:latin typeface="+mn-ea"/>
                <a:ea typeface="+mn-ea"/>
              </a:rPr>
              <a:t>p</a:t>
            </a:r>
            <a:r>
              <a:rPr lang="ko-KR" altLang="en-US" b="1" dirty="0">
                <a:latin typeface="+mn-ea"/>
                <a:ea typeface="+mn-ea"/>
              </a:rPr>
              <a:t>의 값을 </a:t>
            </a:r>
            <a:r>
              <a:rPr lang="en-US" altLang="ko-KR" b="1" dirty="0">
                <a:latin typeface="+mn-ea"/>
                <a:ea typeface="+mn-ea"/>
              </a:rPr>
              <a:t>q</a:t>
            </a:r>
            <a:r>
              <a:rPr lang="ko-KR" altLang="en-US" b="1" dirty="0">
                <a:latin typeface="+mn-ea"/>
                <a:ea typeface="+mn-ea"/>
              </a:rPr>
              <a:t>에 대입</a:t>
            </a:r>
            <a:r>
              <a:rPr lang="en-US" altLang="ko-KR" b="1" dirty="0">
                <a:latin typeface="+mn-ea"/>
                <a:ea typeface="+mn-ea"/>
              </a:rPr>
              <a:t>(➌)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7" y="756049"/>
            <a:ext cx="61722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+mn-ea"/>
              </a:rPr>
              <a:t>포인터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1991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14</a:t>
            </a:r>
            <a:r>
              <a:rPr lang="ko-KR" altLang="en-US" b="1" dirty="0">
                <a:latin typeface="+mn-ea"/>
                <a:ea typeface="+mn-ea"/>
              </a:rPr>
              <a:t>행은 ‘</a:t>
            </a:r>
            <a:r>
              <a:rPr lang="en-US" altLang="ko-KR" b="1" dirty="0">
                <a:latin typeface="+mn-ea"/>
                <a:ea typeface="+mn-ea"/>
              </a:rPr>
              <a:t>q</a:t>
            </a:r>
            <a:r>
              <a:rPr lang="ko-KR" altLang="en-US" b="1" dirty="0">
                <a:latin typeface="+mn-ea"/>
                <a:ea typeface="+mn-ea"/>
              </a:rPr>
              <a:t>가 가리키는 곳의 실제 값을 </a:t>
            </a:r>
            <a:r>
              <a:rPr lang="en-US" altLang="ko-KR" b="1" dirty="0">
                <a:latin typeface="+mn-ea"/>
                <a:ea typeface="+mn-ea"/>
              </a:rPr>
              <a:t>Z</a:t>
            </a:r>
            <a:r>
              <a:rPr lang="ko-KR" altLang="en-US" b="1" dirty="0">
                <a:latin typeface="+mn-ea"/>
                <a:ea typeface="+mn-ea"/>
              </a:rPr>
              <a:t>로 </a:t>
            </a:r>
            <a:r>
              <a:rPr lang="ko-KR" altLang="en-US" b="1" dirty="0" err="1">
                <a:latin typeface="+mn-ea"/>
                <a:ea typeface="+mn-ea"/>
              </a:rPr>
              <a:t>변경하라’는</a:t>
            </a:r>
            <a:r>
              <a:rPr lang="ko-KR" altLang="en-US" b="1" dirty="0">
                <a:latin typeface="+mn-ea"/>
                <a:ea typeface="+mn-ea"/>
              </a:rPr>
              <a:t> 의미이므로</a:t>
            </a:r>
            <a:r>
              <a:rPr lang="en-US" altLang="ko-KR" b="1" dirty="0">
                <a:latin typeface="+mn-ea"/>
                <a:ea typeface="+mn-ea"/>
              </a:rPr>
              <a:t>(*q</a:t>
            </a:r>
            <a:r>
              <a:rPr lang="ko-KR" altLang="en-US" b="1" dirty="0">
                <a:latin typeface="+mn-ea"/>
                <a:ea typeface="+mn-ea"/>
              </a:rPr>
              <a:t>는 </a:t>
            </a:r>
            <a:r>
              <a:rPr lang="en-US" altLang="ko-KR" b="1" dirty="0">
                <a:latin typeface="+mn-ea"/>
                <a:ea typeface="+mn-ea"/>
              </a:rPr>
              <a:t>q</a:t>
            </a:r>
            <a:r>
              <a:rPr lang="ko-KR" altLang="en-US" b="1" dirty="0">
                <a:latin typeface="+mn-ea"/>
                <a:ea typeface="+mn-ea"/>
              </a:rPr>
              <a:t>가 가리키는 곳의 실제 값</a:t>
            </a:r>
            <a:r>
              <a:rPr lang="en-US" altLang="ko-KR" b="1" dirty="0">
                <a:latin typeface="+mn-ea"/>
                <a:ea typeface="+mn-ea"/>
              </a:rPr>
              <a:t>) </a:t>
            </a:r>
            <a:r>
              <a:rPr lang="ko-KR" altLang="en-US" b="1" dirty="0" smtClean="0">
                <a:latin typeface="+mn-ea"/>
                <a:ea typeface="+mn-ea"/>
              </a:rPr>
              <a:t>그림과 </a:t>
            </a:r>
            <a:r>
              <a:rPr lang="ko-KR" altLang="en-US" b="1" dirty="0">
                <a:latin typeface="+mn-ea"/>
                <a:ea typeface="+mn-ea"/>
              </a:rPr>
              <a:t>같이 변경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결국 </a:t>
            </a:r>
            <a:r>
              <a:rPr lang="en-US" altLang="ko-KR" b="1" dirty="0">
                <a:latin typeface="+mn-ea"/>
                <a:ea typeface="+mn-ea"/>
              </a:rPr>
              <a:t>q</a:t>
            </a:r>
            <a:r>
              <a:rPr lang="ko-KR" altLang="en-US" b="1" dirty="0">
                <a:latin typeface="+mn-ea"/>
                <a:ea typeface="+mn-ea"/>
              </a:rPr>
              <a:t>가 가리키는 곳은 </a:t>
            </a:r>
            <a:r>
              <a:rPr lang="en-US" altLang="ko-KR" b="1" dirty="0">
                <a:latin typeface="+mn-ea"/>
                <a:ea typeface="+mn-ea"/>
              </a:rPr>
              <a:t>1031</a:t>
            </a:r>
            <a:r>
              <a:rPr lang="ko-KR" altLang="en-US" b="1" dirty="0">
                <a:latin typeface="+mn-ea"/>
                <a:ea typeface="+mn-ea"/>
              </a:rPr>
              <a:t>번지의 실제 값이므로 ‘</a:t>
            </a:r>
            <a:r>
              <a:rPr lang="en-US" altLang="ko-KR" b="1" dirty="0">
                <a:latin typeface="+mn-ea"/>
                <a:ea typeface="+mn-ea"/>
              </a:rPr>
              <a:t>A’ </a:t>
            </a:r>
            <a:r>
              <a:rPr lang="ko-KR" altLang="en-US" b="1" dirty="0">
                <a:latin typeface="+mn-ea"/>
                <a:ea typeface="+mn-ea"/>
              </a:rPr>
              <a:t>가 ‘</a:t>
            </a:r>
            <a:r>
              <a:rPr lang="en-US" altLang="ko-KR" b="1" dirty="0">
                <a:latin typeface="+mn-ea"/>
                <a:ea typeface="+mn-ea"/>
              </a:rPr>
              <a:t>Z’</a:t>
            </a:r>
            <a:r>
              <a:rPr lang="ko-KR" altLang="en-US" b="1" dirty="0">
                <a:latin typeface="+mn-ea"/>
                <a:ea typeface="+mn-ea"/>
              </a:rPr>
              <a:t>로 변경된 것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16</a:t>
            </a:r>
            <a:r>
              <a:rPr lang="ko-KR" altLang="en-US" b="1" dirty="0">
                <a:latin typeface="+mn-ea"/>
                <a:ea typeface="+mn-ea"/>
              </a:rPr>
              <a:t>행에서 </a:t>
            </a:r>
            <a:r>
              <a:rPr lang="en-US" altLang="ko-KR" b="1" dirty="0" err="1">
                <a:latin typeface="+mn-ea"/>
                <a:ea typeface="+mn-ea"/>
              </a:rPr>
              <a:t>ch</a:t>
            </a:r>
            <a:r>
              <a:rPr lang="ko-KR" altLang="en-US" b="1" dirty="0">
                <a:latin typeface="+mn-ea"/>
                <a:ea typeface="+mn-ea"/>
              </a:rPr>
              <a:t>를 출력하면 ‘</a:t>
            </a:r>
            <a:r>
              <a:rPr lang="en-US" altLang="ko-KR" b="1" dirty="0">
                <a:latin typeface="+mn-ea"/>
                <a:ea typeface="+mn-ea"/>
              </a:rPr>
              <a:t>Z’</a:t>
            </a:r>
            <a:r>
              <a:rPr lang="ko-KR" altLang="en-US" b="1" dirty="0">
                <a:latin typeface="+mn-ea"/>
                <a:ea typeface="+mn-ea"/>
              </a:rPr>
              <a:t>가 </a:t>
            </a:r>
            <a:r>
              <a:rPr lang="ko-KR" altLang="en-US" b="1" dirty="0" smtClean="0">
                <a:latin typeface="+mn-ea"/>
                <a:ea typeface="+mn-ea"/>
              </a:rPr>
              <a:t>출력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포인터를 정의할 때 * 기호는 </a:t>
            </a:r>
            <a:r>
              <a:rPr lang="ko-KR" altLang="en-US" b="1" dirty="0" err="1">
                <a:solidFill>
                  <a:srgbClr val="FF0000"/>
                </a:solidFill>
                <a:latin typeface="+mn-ea"/>
                <a:ea typeface="+mn-ea"/>
              </a:rPr>
              <a:t>데이터형에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 붙이든 변수에 붙이든 관계없음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21" y="736848"/>
            <a:ext cx="68961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배열과 포인터의 관계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8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문자형 배열과 포인터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배열을 </a:t>
            </a:r>
            <a:r>
              <a:rPr lang="en-US" altLang="ko-KR" b="1" dirty="0">
                <a:latin typeface="+mn-ea"/>
                <a:ea typeface="+mn-ea"/>
              </a:rPr>
              <a:t>s[12]</a:t>
            </a:r>
            <a:r>
              <a:rPr lang="ko-KR" altLang="en-US" b="1" dirty="0">
                <a:latin typeface="+mn-ea"/>
                <a:ea typeface="+mn-ea"/>
              </a:rPr>
              <a:t>라고 선언하면 </a:t>
            </a:r>
            <a:r>
              <a:rPr lang="en-US" altLang="ko-KR" b="1" dirty="0">
                <a:latin typeface="+mn-ea"/>
                <a:ea typeface="+mn-ea"/>
              </a:rPr>
              <a:t>s</a:t>
            </a:r>
            <a:r>
              <a:rPr lang="ko-KR" altLang="en-US" b="1" dirty="0">
                <a:latin typeface="+mn-ea"/>
                <a:ea typeface="+mn-ea"/>
              </a:rPr>
              <a:t>는 변수가 아닌 </a:t>
            </a:r>
            <a:r>
              <a:rPr lang="ko-KR" altLang="en-US" b="1" dirty="0" err="1" smtClean="0">
                <a:latin typeface="+mn-ea"/>
                <a:ea typeface="+mn-ea"/>
              </a:rPr>
              <a:t>주소값이</a:t>
            </a:r>
            <a:r>
              <a:rPr lang="ko-KR" altLang="en-US" b="1" dirty="0" smtClean="0">
                <a:latin typeface="+mn-ea"/>
                <a:ea typeface="+mn-ea"/>
              </a:rPr>
              <a:t> 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752443"/>
            <a:ext cx="7992368" cy="43009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89785" y="2888936"/>
            <a:ext cx="4033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문자형 배열을 선언하고 초기값을 대입함 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77617" y="3212976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문자형 포인터 변수를 선언함 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61593" y="3645024"/>
            <a:ext cx="2746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P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에 배열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s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의 주소를 대입함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7976" y="4084387"/>
            <a:ext cx="2863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문자열과 포인터의 </a:t>
            </a:r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주소값을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endParaRPr lang="en-US" altLang="ko-KR" sz="1600" b="1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%s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로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25036" y="4797152"/>
            <a:ext cx="2863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문자열과 포인터의 </a:t>
            </a:r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실제값을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endParaRPr lang="en-US" altLang="ko-KR" sz="1600" b="1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%c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로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773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배열과 포인터의 관계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40754"/>
            <a:ext cx="7992368" cy="303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3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배열과 포인터의 관계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135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5</a:t>
            </a:r>
            <a:r>
              <a:rPr lang="ko-KR" altLang="en-US" b="1" dirty="0">
                <a:latin typeface="+mn-ea"/>
                <a:ea typeface="+mn-ea"/>
              </a:rPr>
              <a:t>행에서 여덟 자리 문자형 배열 </a:t>
            </a:r>
            <a:r>
              <a:rPr lang="en-US" altLang="ko-KR" b="1" dirty="0">
                <a:latin typeface="+mn-ea"/>
                <a:ea typeface="+mn-ea"/>
              </a:rPr>
              <a:t>s</a:t>
            </a:r>
            <a:r>
              <a:rPr lang="ko-KR" altLang="en-US" b="1" dirty="0">
                <a:latin typeface="+mn-ea"/>
                <a:ea typeface="+mn-ea"/>
              </a:rPr>
              <a:t>를 선언하고 “</a:t>
            </a:r>
            <a:r>
              <a:rPr lang="en-US" altLang="ko-KR" b="1" dirty="0">
                <a:latin typeface="+mn-ea"/>
                <a:ea typeface="+mn-ea"/>
              </a:rPr>
              <a:t>Basic-C”</a:t>
            </a:r>
            <a:r>
              <a:rPr lang="ko-KR" altLang="en-US" b="1" dirty="0">
                <a:latin typeface="+mn-ea"/>
                <a:ea typeface="+mn-ea"/>
              </a:rPr>
              <a:t>라는 문자열로 초기화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6</a:t>
            </a:r>
            <a:r>
              <a:rPr lang="ko-KR" altLang="en-US" b="1" dirty="0">
                <a:latin typeface="+mn-ea"/>
                <a:ea typeface="+mn-ea"/>
              </a:rPr>
              <a:t>행에서 문자형 포인터 변수 </a:t>
            </a:r>
            <a:r>
              <a:rPr lang="en-US" altLang="ko-KR" b="1" dirty="0">
                <a:latin typeface="+mn-ea"/>
                <a:ea typeface="+mn-ea"/>
              </a:rPr>
              <a:t>p</a:t>
            </a:r>
            <a:r>
              <a:rPr lang="ko-KR" altLang="en-US" b="1" dirty="0">
                <a:latin typeface="+mn-ea"/>
                <a:ea typeface="+mn-ea"/>
              </a:rPr>
              <a:t>를 선언하고 </a:t>
            </a:r>
            <a:r>
              <a:rPr lang="en-US" altLang="ko-KR" b="1" dirty="0">
                <a:latin typeface="+mn-ea"/>
                <a:ea typeface="+mn-ea"/>
              </a:rPr>
              <a:t>8</a:t>
            </a:r>
            <a:r>
              <a:rPr lang="ko-KR" altLang="en-US" b="1" dirty="0">
                <a:latin typeface="+mn-ea"/>
                <a:ea typeface="+mn-ea"/>
              </a:rPr>
              <a:t>행에서 </a:t>
            </a:r>
            <a:r>
              <a:rPr lang="en-US" altLang="ko-KR" b="1" dirty="0">
                <a:latin typeface="+mn-ea"/>
                <a:ea typeface="+mn-ea"/>
              </a:rPr>
              <a:t>p</a:t>
            </a:r>
            <a:r>
              <a:rPr lang="ko-KR" altLang="en-US" b="1" dirty="0">
                <a:latin typeface="+mn-ea"/>
                <a:ea typeface="+mn-ea"/>
              </a:rPr>
              <a:t>에 배열 </a:t>
            </a:r>
            <a:r>
              <a:rPr lang="en-US" altLang="ko-KR" b="1" dirty="0">
                <a:latin typeface="+mn-ea"/>
                <a:ea typeface="+mn-ea"/>
              </a:rPr>
              <a:t>s</a:t>
            </a:r>
            <a:r>
              <a:rPr lang="ko-KR" altLang="en-US" b="1" dirty="0">
                <a:latin typeface="+mn-ea"/>
                <a:ea typeface="+mn-ea"/>
              </a:rPr>
              <a:t>의 </a:t>
            </a:r>
            <a:r>
              <a:rPr lang="ko-KR" altLang="en-US" b="1" dirty="0" err="1" smtClean="0">
                <a:latin typeface="+mn-ea"/>
                <a:ea typeface="+mn-ea"/>
              </a:rPr>
              <a:t>주</a:t>
            </a:r>
            <a:r>
              <a:rPr lang="ko-KR" altLang="en-US" b="1" dirty="0" err="1">
                <a:latin typeface="+mn-ea"/>
                <a:ea typeface="+mn-ea"/>
              </a:rPr>
              <a:t>소</a:t>
            </a:r>
            <a:r>
              <a:rPr lang="ko-KR" altLang="en-US" b="1" dirty="0" err="1" smtClean="0">
                <a:latin typeface="+mn-ea"/>
                <a:ea typeface="+mn-ea"/>
              </a:rPr>
              <a:t>값인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s</a:t>
            </a:r>
            <a:r>
              <a:rPr lang="ko-KR" altLang="en-US" b="1" dirty="0">
                <a:latin typeface="+mn-ea"/>
                <a:ea typeface="+mn-ea"/>
              </a:rPr>
              <a:t>를 대입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변수와 </a:t>
            </a:r>
            <a:r>
              <a:rPr lang="ko-KR" altLang="en-US" b="1" dirty="0">
                <a:latin typeface="+mn-ea"/>
                <a:ea typeface="+mn-ea"/>
              </a:rPr>
              <a:t>포인터의 관계를 그림으로 나타내면 다음과 같음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3" y="2320284"/>
            <a:ext cx="79629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스택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7708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배열로 스택 만들기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자동차 </a:t>
            </a:r>
            <a:r>
              <a:rPr lang="en-US" altLang="ko-KR" b="1" dirty="0">
                <a:latin typeface="+mn-ea"/>
                <a:ea typeface="+mn-ea"/>
              </a:rPr>
              <a:t>5</a:t>
            </a:r>
            <a:r>
              <a:rPr lang="ko-KR" altLang="en-US" b="1" dirty="0">
                <a:latin typeface="+mn-ea"/>
                <a:ea typeface="+mn-ea"/>
              </a:rPr>
              <a:t>대가 들어가지만 한쪽이 막힌 터널 만들기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초기화 </a:t>
            </a: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아래의 그림과 </a:t>
            </a:r>
            <a:r>
              <a:rPr lang="ko-KR" altLang="en-US" b="1" dirty="0">
                <a:latin typeface="+mn-ea"/>
                <a:ea typeface="+mn-ea"/>
              </a:rPr>
              <a:t>같이 다섯 자리 배열이 잡히면 이 배열을 막힌 터널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스택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r>
              <a:rPr lang="ko-KR" altLang="en-US" b="1" dirty="0">
                <a:latin typeface="+mn-ea"/>
                <a:ea typeface="+mn-ea"/>
              </a:rPr>
              <a:t>이라고 가정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현재 자동차가 없으므로 </a:t>
            </a:r>
            <a:r>
              <a:rPr lang="en-US" altLang="ko-KR" b="1" dirty="0">
                <a:latin typeface="+mn-ea"/>
                <a:ea typeface="+mn-ea"/>
              </a:rPr>
              <a:t>top</a:t>
            </a:r>
            <a:r>
              <a:rPr lang="ko-KR" altLang="en-US" b="1" dirty="0">
                <a:latin typeface="+mn-ea"/>
                <a:ea typeface="+mn-ea"/>
              </a:rPr>
              <a:t>이 </a:t>
            </a:r>
            <a:r>
              <a:rPr lang="en-US" altLang="ko-KR" b="1" dirty="0">
                <a:latin typeface="+mn-ea"/>
                <a:ea typeface="+mn-ea"/>
              </a:rPr>
              <a:t>0</a:t>
            </a:r>
            <a:r>
              <a:rPr lang="ko-KR" altLang="en-US" b="1" dirty="0">
                <a:latin typeface="+mn-ea"/>
                <a:ea typeface="+mn-ea"/>
              </a:rPr>
              <a:t>을 가리키고 있음</a:t>
            </a: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093179"/>
            <a:ext cx="2409825" cy="1057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67" y="4149080"/>
            <a:ext cx="7963946" cy="177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1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배열과 포인터의 관계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7241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현재 포인터 변수 </a:t>
            </a:r>
            <a:r>
              <a:rPr lang="en-US" altLang="ko-KR" b="1" dirty="0">
                <a:latin typeface="+mn-ea"/>
                <a:ea typeface="+mn-ea"/>
              </a:rPr>
              <a:t>p</a:t>
            </a:r>
            <a:r>
              <a:rPr lang="ko-KR" altLang="en-US" b="1" dirty="0">
                <a:latin typeface="+mn-ea"/>
                <a:ea typeface="+mn-ea"/>
              </a:rPr>
              <a:t>에는 </a:t>
            </a:r>
            <a:r>
              <a:rPr lang="en-US" altLang="ko-KR" b="1" dirty="0">
                <a:latin typeface="+mn-ea"/>
                <a:ea typeface="+mn-ea"/>
              </a:rPr>
              <a:t>1016</a:t>
            </a:r>
            <a:r>
              <a:rPr lang="ko-KR" altLang="en-US" b="1" dirty="0">
                <a:latin typeface="+mn-ea"/>
                <a:ea typeface="+mn-ea"/>
              </a:rPr>
              <a:t>이 들어 있으므로 </a:t>
            </a:r>
            <a:r>
              <a:rPr lang="en-US" altLang="ko-KR" b="1" dirty="0">
                <a:latin typeface="+mn-ea"/>
                <a:ea typeface="+mn-ea"/>
              </a:rPr>
              <a:t>11</a:t>
            </a:r>
            <a:r>
              <a:rPr lang="ko-KR" altLang="en-US" b="1" dirty="0">
                <a:latin typeface="+mn-ea"/>
                <a:ea typeface="+mn-ea"/>
              </a:rPr>
              <a:t>행의 </a:t>
            </a:r>
            <a:r>
              <a:rPr lang="en-US" altLang="ko-KR" b="1" dirty="0">
                <a:latin typeface="+mn-ea"/>
                <a:ea typeface="+mn-ea"/>
              </a:rPr>
              <a:t>p+3</a:t>
            </a:r>
            <a:r>
              <a:rPr lang="ko-KR" altLang="en-US" b="1" dirty="0">
                <a:latin typeface="+mn-ea"/>
                <a:ea typeface="+mn-ea"/>
              </a:rPr>
              <a:t>은 거기서 세 칸을 건너뛴 </a:t>
            </a:r>
            <a:r>
              <a:rPr lang="en-US" altLang="ko-KR" b="1" dirty="0">
                <a:latin typeface="+mn-ea"/>
                <a:ea typeface="+mn-ea"/>
              </a:rPr>
              <a:t>1019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1019</a:t>
            </a:r>
            <a:r>
              <a:rPr lang="ko-KR" altLang="en-US" b="1" dirty="0">
                <a:latin typeface="+mn-ea"/>
                <a:ea typeface="+mn-ea"/>
              </a:rPr>
              <a:t>번지에는 </a:t>
            </a:r>
            <a:r>
              <a:rPr lang="en-US" altLang="ko-KR" b="1" dirty="0" err="1">
                <a:latin typeface="+mn-ea"/>
                <a:ea typeface="+mn-ea"/>
              </a:rPr>
              <a:t>i</a:t>
            </a:r>
            <a:r>
              <a:rPr lang="ko-KR" altLang="en-US" b="1" dirty="0">
                <a:latin typeface="+mn-ea"/>
                <a:ea typeface="+mn-ea"/>
              </a:rPr>
              <a:t>가 들어 있으므로 </a:t>
            </a:r>
            <a:r>
              <a:rPr lang="en-US" altLang="ko-KR" b="1" dirty="0">
                <a:latin typeface="+mn-ea"/>
                <a:ea typeface="+mn-ea"/>
              </a:rPr>
              <a:t>10</a:t>
            </a:r>
            <a:r>
              <a:rPr lang="ko-KR" altLang="en-US" b="1" dirty="0">
                <a:latin typeface="+mn-ea"/>
                <a:ea typeface="+mn-ea"/>
              </a:rPr>
              <a:t>행과 마찬가지로 ‘</a:t>
            </a:r>
            <a:r>
              <a:rPr lang="en-US" altLang="ko-KR" b="1" dirty="0" err="1">
                <a:latin typeface="+mn-ea"/>
                <a:ea typeface="+mn-ea"/>
              </a:rPr>
              <a:t>ic</a:t>
            </a:r>
            <a:r>
              <a:rPr lang="en-US" altLang="ko-KR" b="1" dirty="0">
                <a:latin typeface="+mn-ea"/>
                <a:ea typeface="+mn-ea"/>
              </a:rPr>
              <a:t>-C’</a:t>
            </a:r>
            <a:r>
              <a:rPr lang="ko-KR" altLang="en-US" b="1" dirty="0">
                <a:latin typeface="+mn-ea"/>
                <a:ea typeface="+mn-ea"/>
              </a:rPr>
              <a:t>가 출력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13</a:t>
            </a:r>
            <a:r>
              <a:rPr lang="ko-KR" altLang="en-US" b="1" dirty="0">
                <a:latin typeface="+mn-ea"/>
                <a:ea typeface="+mn-ea"/>
              </a:rPr>
              <a:t>행에서는 </a:t>
            </a:r>
            <a:r>
              <a:rPr lang="en-US" altLang="ko-KR" b="1" dirty="0">
                <a:latin typeface="+mn-ea"/>
                <a:ea typeface="+mn-ea"/>
              </a:rPr>
              <a:t>s[3]</a:t>
            </a:r>
            <a:r>
              <a:rPr lang="ko-KR" altLang="en-US" b="1" dirty="0">
                <a:latin typeface="+mn-ea"/>
                <a:ea typeface="+mn-ea"/>
              </a:rPr>
              <a:t>을 </a:t>
            </a:r>
            <a:r>
              <a:rPr lang="en-US" altLang="ko-KR" b="1" dirty="0" err="1">
                <a:latin typeface="+mn-ea"/>
                <a:ea typeface="+mn-ea"/>
              </a:rPr>
              <a:t>printf</a:t>
            </a:r>
            <a:r>
              <a:rPr lang="en-US" altLang="ko-KR" b="1" dirty="0">
                <a:latin typeface="+mn-ea"/>
                <a:ea typeface="+mn-ea"/>
              </a:rPr>
              <a:t>(“%c”)</a:t>
            </a:r>
            <a:r>
              <a:rPr lang="ko-KR" altLang="en-US" b="1" dirty="0">
                <a:latin typeface="+mn-ea"/>
                <a:ea typeface="+mn-ea"/>
              </a:rPr>
              <a:t>로 출력하니 당연히 ‘</a:t>
            </a:r>
            <a:r>
              <a:rPr lang="en-US" altLang="ko-KR" b="1" dirty="0" err="1">
                <a:latin typeface="+mn-ea"/>
                <a:ea typeface="+mn-ea"/>
              </a:rPr>
              <a:t>i</a:t>
            </a:r>
            <a:r>
              <a:rPr lang="en-US" altLang="ko-KR" b="1" dirty="0">
                <a:latin typeface="+mn-ea"/>
                <a:ea typeface="+mn-ea"/>
              </a:rPr>
              <a:t>’</a:t>
            </a:r>
            <a:r>
              <a:rPr lang="ko-KR" altLang="en-US" b="1" dirty="0">
                <a:latin typeface="+mn-ea"/>
                <a:ea typeface="+mn-ea"/>
              </a:rPr>
              <a:t>가 출력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14</a:t>
            </a:r>
            <a:r>
              <a:rPr lang="ko-KR" altLang="en-US" b="1" dirty="0">
                <a:latin typeface="+mn-ea"/>
                <a:ea typeface="+mn-ea"/>
              </a:rPr>
              <a:t>행의 *</a:t>
            </a:r>
            <a:r>
              <a:rPr lang="en-US" altLang="ko-KR" b="1" dirty="0">
                <a:latin typeface="+mn-ea"/>
                <a:ea typeface="+mn-ea"/>
              </a:rPr>
              <a:t>(p+3) </a:t>
            </a:r>
            <a:r>
              <a:rPr lang="ko-KR" altLang="en-US" b="1" dirty="0">
                <a:latin typeface="+mn-ea"/>
                <a:ea typeface="+mn-ea"/>
              </a:rPr>
              <a:t>역시 </a:t>
            </a:r>
            <a:r>
              <a:rPr lang="en-US" altLang="ko-KR" b="1" dirty="0">
                <a:latin typeface="+mn-ea"/>
                <a:ea typeface="+mn-ea"/>
              </a:rPr>
              <a:t>p</a:t>
            </a:r>
            <a:r>
              <a:rPr lang="ko-KR" altLang="en-US" b="1" dirty="0">
                <a:latin typeface="+mn-ea"/>
                <a:ea typeface="+mn-ea"/>
              </a:rPr>
              <a:t>에서 세 칸을 건너뛴 주소의 실제 값을 의미하므로 </a:t>
            </a:r>
            <a:r>
              <a:rPr lang="en-US" altLang="ko-KR" b="1" dirty="0">
                <a:latin typeface="+mn-ea"/>
                <a:ea typeface="+mn-ea"/>
              </a:rPr>
              <a:t>1019</a:t>
            </a:r>
            <a:r>
              <a:rPr lang="ko-KR" altLang="en-US" b="1" dirty="0">
                <a:latin typeface="+mn-ea"/>
                <a:ea typeface="+mn-ea"/>
              </a:rPr>
              <a:t>번지의 실제 값인 ‘</a:t>
            </a:r>
            <a:r>
              <a:rPr lang="en-US" altLang="ko-KR" b="1" dirty="0" err="1">
                <a:latin typeface="+mn-ea"/>
                <a:ea typeface="+mn-ea"/>
              </a:rPr>
              <a:t>i</a:t>
            </a:r>
            <a:r>
              <a:rPr lang="en-US" altLang="ko-KR" b="1" dirty="0">
                <a:latin typeface="+mn-ea"/>
                <a:ea typeface="+mn-ea"/>
              </a:rPr>
              <a:t>’</a:t>
            </a:r>
            <a:r>
              <a:rPr lang="ko-KR" altLang="en-US" b="1" dirty="0">
                <a:latin typeface="+mn-ea"/>
                <a:ea typeface="+mn-ea"/>
              </a:rPr>
              <a:t>가 출력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44" y="3573016"/>
            <a:ext cx="74009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배열과 포인터의 관계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문자열 배열과 포인터의 응용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7992368" cy="43199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28488" y="3356992"/>
            <a:ext cx="3345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FFC000"/>
                </a:solidFill>
                <a:latin typeface="+mn-ea"/>
                <a:ea typeface="+mn-ea"/>
              </a:rPr>
              <a:t>포인터 변수에 배열 주소를 대입함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50396" y="3630624"/>
            <a:ext cx="4443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FFC000"/>
                </a:solidFill>
                <a:latin typeface="+mn-ea"/>
                <a:ea typeface="+mn-ea"/>
              </a:rPr>
              <a:t>문자열 배열의 끝부터 배열의 개수만큼 반복함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1673" y="4365104"/>
            <a:ext cx="4721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포인터 </a:t>
            </a:r>
            <a:r>
              <a:rPr lang="ko-KR" altLang="en-US" sz="1600" b="1" smtClean="0">
                <a:solidFill>
                  <a:srgbClr val="FFC000"/>
                </a:solidFill>
                <a:latin typeface="+mn-ea"/>
                <a:ea typeface="+mn-ea"/>
              </a:rPr>
              <a:t>변수가 가리키는 곳의 문자 하나를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118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배열과 포인터의 관계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1"/>
            <a:ext cx="7992368" cy="209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0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배열과 포인터의 관계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651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5</a:t>
            </a:r>
            <a:r>
              <a:rPr lang="ko-KR" altLang="en-US" b="1" dirty="0">
                <a:latin typeface="+mn-ea"/>
                <a:ea typeface="+mn-ea"/>
              </a:rPr>
              <a:t>행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문자열 배열 선언</a:t>
            </a:r>
            <a:r>
              <a:rPr lang="en-US" altLang="ko-KR" b="1" dirty="0">
                <a:latin typeface="+mn-ea"/>
                <a:ea typeface="+mn-ea"/>
              </a:rPr>
              <a:t>, ‘Basic-C’</a:t>
            </a:r>
            <a:r>
              <a:rPr lang="ko-KR" altLang="en-US" b="1" dirty="0">
                <a:latin typeface="+mn-ea"/>
                <a:ea typeface="+mn-ea"/>
              </a:rPr>
              <a:t>로 초기화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6</a:t>
            </a:r>
            <a:r>
              <a:rPr lang="ko-KR" altLang="en-US" b="1" dirty="0">
                <a:latin typeface="+mn-ea"/>
                <a:ea typeface="+mn-ea"/>
              </a:rPr>
              <a:t>행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포인터 변수 </a:t>
            </a:r>
            <a:r>
              <a:rPr lang="en-US" altLang="ko-KR" b="1" dirty="0">
                <a:latin typeface="+mn-ea"/>
                <a:ea typeface="+mn-ea"/>
              </a:rPr>
              <a:t>p </a:t>
            </a:r>
            <a:r>
              <a:rPr lang="ko-KR" altLang="en-US" b="1" dirty="0">
                <a:latin typeface="+mn-ea"/>
                <a:ea typeface="+mn-ea"/>
              </a:rPr>
              <a:t>선언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9</a:t>
            </a:r>
            <a:r>
              <a:rPr lang="ko-KR" altLang="en-US" b="1" dirty="0">
                <a:latin typeface="+mn-ea"/>
                <a:ea typeface="+mn-ea"/>
              </a:rPr>
              <a:t>행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배열 </a:t>
            </a:r>
            <a:r>
              <a:rPr lang="en-US" altLang="ko-KR" b="1" dirty="0">
                <a:latin typeface="+mn-ea"/>
                <a:ea typeface="+mn-ea"/>
              </a:rPr>
              <a:t>s</a:t>
            </a:r>
            <a:r>
              <a:rPr lang="ko-KR" altLang="en-US" b="1" dirty="0">
                <a:latin typeface="+mn-ea"/>
                <a:ea typeface="+mn-ea"/>
              </a:rPr>
              <a:t>의 이름을 </a:t>
            </a:r>
            <a:r>
              <a:rPr lang="en-US" altLang="ko-KR" b="1" dirty="0">
                <a:latin typeface="+mn-ea"/>
                <a:ea typeface="+mn-ea"/>
              </a:rPr>
              <a:t>p</a:t>
            </a:r>
            <a:r>
              <a:rPr lang="ko-KR" altLang="en-US" b="1" dirty="0">
                <a:latin typeface="+mn-ea"/>
                <a:ea typeface="+mn-ea"/>
              </a:rPr>
              <a:t>에 대입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11</a:t>
            </a:r>
            <a:r>
              <a:rPr lang="ko-KR" altLang="en-US" b="1" dirty="0">
                <a:latin typeface="+mn-ea"/>
                <a:ea typeface="+mn-ea"/>
              </a:rPr>
              <a:t>행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en-US" altLang="ko-KR" b="1" dirty="0" err="1">
                <a:latin typeface="+mn-ea"/>
                <a:ea typeface="+mn-ea"/>
              </a:rPr>
              <a:t>i</a:t>
            </a:r>
            <a:r>
              <a:rPr lang="ko-KR" altLang="en-US" b="1" dirty="0">
                <a:latin typeface="+mn-ea"/>
                <a:ea typeface="+mn-ea"/>
              </a:rPr>
              <a:t>의 초기값을 ‘</a:t>
            </a:r>
            <a:r>
              <a:rPr lang="ko-KR" altLang="en-US" b="1" dirty="0" err="1">
                <a:latin typeface="+mn-ea"/>
                <a:ea typeface="+mn-ea"/>
              </a:rPr>
              <a:t>배열크기</a:t>
            </a:r>
            <a:r>
              <a:rPr lang="en-US" altLang="ko-KR" b="1" dirty="0">
                <a:latin typeface="+mn-ea"/>
                <a:ea typeface="+mn-ea"/>
              </a:rPr>
              <a:t>-2’</a:t>
            </a:r>
            <a:r>
              <a:rPr lang="ko-KR" altLang="en-US" b="1" dirty="0">
                <a:latin typeface="+mn-ea"/>
                <a:ea typeface="+mn-ea"/>
              </a:rPr>
              <a:t>로 </a:t>
            </a:r>
            <a:r>
              <a:rPr lang="ko-KR" altLang="en-US" b="1" dirty="0" smtClean="0">
                <a:latin typeface="+mn-ea"/>
                <a:ea typeface="+mn-ea"/>
              </a:rPr>
              <a:t>대입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i</a:t>
            </a:r>
            <a:r>
              <a:rPr lang="ko-KR" altLang="en-US" b="1" dirty="0">
                <a:latin typeface="+mn-ea"/>
                <a:ea typeface="+mn-ea"/>
              </a:rPr>
              <a:t>가 </a:t>
            </a:r>
            <a:r>
              <a:rPr lang="en-US" altLang="ko-KR" b="1" dirty="0">
                <a:latin typeface="+mn-ea"/>
                <a:ea typeface="+mn-ea"/>
              </a:rPr>
              <a:t>0</a:t>
            </a:r>
            <a:r>
              <a:rPr lang="ko-KR" altLang="en-US" b="1" dirty="0">
                <a:latin typeface="+mn-ea"/>
                <a:ea typeface="+mn-ea"/>
              </a:rPr>
              <a:t>보다 크거나 같은 동안 반복</a:t>
            </a:r>
            <a:r>
              <a:rPr lang="en-US" altLang="ko-KR" b="1" dirty="0">
                <a:latin typeface="+mn-ea"/>
                <a:ea typeface="+mn-ea"/>
              </a:rPr>
              <a:t>(6~0</a:t>
            </a:r>
            <a:r>
              <a:rPr lang="ko-KR" altLang="en-US" b="1" dirty="0">
                <a:latin typeface="+mn-ea"/>
                <a:ea typeface="+mn-ea"/>
              </a:rPr>
              <a:t>까지 </a:t>
            </a:r>
            <a:r>
              <a:rPr lang="en-US" altLang="ko-KR" b="1" dirty="0">
                <a:latin typeface="+mn-ea"/>
                <a:ea typeface="+mn-ea"/>
              </a:rPr>
              <a:t>7</a:t>
            </a:r>
            <a:r>
              <a:rPr lang="ko-KR" altLang="en-US" b="1" dirty="0">
                <a:latin typeface="+mn-ea"/>
                <a:ea typeface="+mn-ea"/>
              </a:rPr>
              <a:t>회 반복</a:t>
            </a:r>
            <a:r>
              <a:rPr lang="en-US" altLang="ko-KR" b="1" dirty="0">
                <a:latin typeface="+mn-ea"/>
                <a:ea typeface="+mn-ea"/>
              </a:rPr>
              <a:t>)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12</a:t>
            </a:r>
            <a:r>
              <a:rPr lang="ko-KR" altLang="en-US" b="1" dirty="0">
                <a:latin typeface="+mn-ea"/>
                <a:ea typeface="+mn-ea"/>
              </a:rPr>
              <a:t>행 </a:t>
            </a:r>
            <a:r>
              <a:rPr lang="en-US" altLang="ko-KR" b="1" dirty="0">
                <a:latin typeface="+mn-ea"/>
                <a:ea typeface="+mn-ea"/>
              </a:rPr>
              <a:t>: (</a:t>
            </a:r>
            <a:r>
              <a:rPr lang="en-US" altLang="ko-KR" b="1" dirty="0" err="1">
                <a:latin typeface="+mn-ea"/>
                <a:ea typeface="+mn-ea"/>
              </a:rPr>
              <a:t>p+i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r>
              <a:rPr lang="ko-KR" altLang="en-US" b="1" dirty="0">
                <a:latin typeface="+mn-ea"/>
                <a:ea typeface="+mn-ea"/>
              </a:rPr>
              <a:t>의 </a:t>
            </a:r>
            <a:r>
              <a:rPr lang="ko-KR" altLang="en-US" b="1" dirty="0" err="1">
                <a:latin typeface="+mn-ea"/>
                <a:ea typeface="+mn-ea"/>
              </a:rPr>
              <a:t>실제값</a:t>
            </a:r>
            <a:r>
              <a:rPr lang="ko-KR" altLang="en-US" b="1" dirty="0">
                <a:latin typeface="+mn-ea"/>
                <a:ea typeface="+mn-ea"/>
              </a:rPr>
              <a:t> 출력 </a:t>
            </a:r>
            <a:r>
              <a:rPr lang="ko-KR" altLang="en-US" b="1" dirty="0" smtClean="0">
                <a:latin typeface="+mn-ea"/>
                <a:ea typeface="+mn-ea"/>
              </a:rPr>
              <a:t>→ </a:t>
            </a:r>
            <a:r>
              <a:rPr lang="ko-KR" altLang="en-US" b="1" dirty="0">
                <a:latin typeface="+mn-ea"/>
                <a:ea typeface="+mn-ea"/>
              </a:rPr>
              <a:t>*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en-US" altLang="ko-KR" b="1" dirty="0" err="1">
                <a:latin typeface="+mn-ea"/>
                <a:ea typeface="+mn-ea"/>
              </a:rPr>
              <a:t>p+i</a:t>
            </a:r>
            <a:r>
              <a:rPr lang="en-US" altLang="ko-KR" b="1" dirty="0">
                <a:latin typeface="+mn-ea"/>
                <a:ea typeface="+mn-ea"/>
              </a:rPr>
              <a:t>)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en-US" altLang="ko-KR" b="1" dirty="0">
                <a:latin typeface="+mn-ea"/>
                <a:ea typeface="+mn-ea"/>
              </a:rPr>
              <a:t>p+6) </a:t>
            </a:r>
            <a:r>
              <a:rPr lang="ko-KR" altLang="en-US" b="1" dirty="0">
                <a:latin typeface="+mn-ea"/>
              </a:rPr>
              <a:t>→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(p+5) </a:t>
            </a:r>
            <a:r>
              <a:rPr lang="ko-KR" altLang="en-US" b="1" dirty="0">
                <a:latin typeface="+mn-ea"/>
              </a:rPr>
              <a:t>→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(p+4) </a:t>
            </a:r>
            <a:r>
              <a:rPr lang="ko-KR" altLang="en-US" b="1" dirty="0">
                <a:latin typeface="+mn-ea"/>
              </a:rPr>
              <a:t>→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(p+3) </a:t>
            </a:r>
            <a:r>
              <a:rPr lang="ko-KR" altLang="en-US" b="1" dirty="0">
                <a:latin typeface="+mn-ea"/>
              </a:rPr>
              <a:t>→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(p+2) </a:t>
            </a:r>
            <a:r>
              <a:rPr lang="ko-KR" altLang="en-US" b="1" dirty="0">
                <a:latin typeface="+mn-ea"/>
              </a:rPr>
              <a:t>→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(p+1) </a:t>
            </a:r>
            <a:r>
              <a:rPr lang="ko-KR" altLang="en-US" b="1" dirty="0">
                <a:latin typeface="+mn-ea"/>
              </a:rPr>
              <a:t>→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(p+0)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4175968"/>
            <a:ext cx="77438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9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29" y="4499600"/>
            <a:ext cx="3892551" cy="23425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37" y="2132856"/>
            <a:ext cx="1944216" cy="1168235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배열과 포인터의 관계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651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포인터 학습 노하우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포인터 </a:t>
            </a:r>
            <a:r>
              <a:rPr lang="ko-KR" altLang="en-US" b="1" dirty="0">
                <a:latin typeface="+mn-ea"/>
                <a:ea typeface="+mn-ea"/>
              </a:rPr>
              <a:t>변수가 무엇을 가리키는지 확인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포인터 </a:t>
            </a:r>
            <a:r>
              <a:rPr lang="ko-KR" altLang="en-US" b="1" dirty="0">
                <a:latin typeface="+mn-ea"/>
                <a:ea typeface="+mn-ea"/>
              </a:rPr>
              <a:t>변수를 선언할 때는 변수 앞에 *만 </a:t>
            </a:r>
            <a:r>
              <a:rPr lang="ko-KR" altLang="en-US" b="1" dirty="0" smtClean="0">
                <a:latin typeface="+mn-ea"/>
                <a:ea typeface="+mn-ea"/>
              </a:rPr>
              <a:t>붙임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포인터 </a:t>
            </a:r>
            <a:r>
              <a:rPr lang="ko-KR" altLang="en-US" b="1" dirty="0">
                <a:latin typeface="+mn-ea"/>
                <a:ea typeface="+mn-ea"/>
              </a:rPr>
              <a:t>변수에는 꼭 </a:t>
            </a:r>
            <a:r>
              <a:rPr lang="ko-KR" altLang="en-US" b="1" dirty="0" err="1" smtClean="0">
                <a:latin typeface="+mn-ea"/>
                <a:ea typeface="+mn-ea"/>
              </a:rPr>
              <a:t>주소값을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넣어야 함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변수 </a:t>
            </a:r>
            <a:r>
              <a:rPr lang="ko-KR" altLang="en-US" b="1" dirty="0">
                <a:latin typeface="+mn-ea"/>
                <a:ea typeface="+mn-ea"/>
              </a:rPr>
              <a:t>이름 앞에 ‘</a:t>
            </a:r>
            <a:r>
              <a:rPr lang="en-US" altLang="ko-KR" b="1" dirty="0">
                <a:latin typeface="+mn-ea"/>
                <a:ea typeface="+mn-ea"/>
              </a:rPr>
              <a:t>&amp;’ </a:t>
            </a:r>
            <a:r>
              <a:rPr lang="ko-KR" altLang="en-US" b="1" dirty="0">
                <a:latin typeface="+mn-ea"/>
                <a:ea typeface="+mn-ea"/>
              </a:rPr>
              <a:t>를 붙임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배열의 </a:t>
            </a:r>
            <a:r>
              <a:rPr lang="ko-KR" altLang="en-US" b="1" dirty="0">
                <a:latin typeface="+mn-ea"/>
                <a:ea typeface="+mn-ea"/>
              </a:rPr>
              <a:t>이름은 그 자체가 주소이므로 ‘</a:t>
            </a:r>
            <a:r>
              <a:rPr lang="en-US" altLang="ko-KR" b="1" dirty="0">
                <a:latin typeface="+mn-ea"/>
                <a:ea typeface="+mn-ea"/>
              </a:rPr>
              <a:t>&amp;’</a:t>
            </a:r>
            <a:r>
              <a:rPr lang="ko-KR" altLang="en-US" b="1" dirty="0">
                <a:latin typeface="+mn-ea"/>
                <a:ea typeface="+mn-ea"/>
              </a:rPr>
              <a:t>를 붙이지 않음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210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배열과 포인터의 관계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135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포인터가 가리키는 곳의 </a:t>
            </a:r>
            <a:r>
              <a:rPr lang="ko-KR" altLang="en-US" b="1" dirty="0" err="1">
                <a:latin typeface="+mn-ea"/>
                <a:ea typeface="+mn-ea"/>
              </a:rPr>
              <a:t>실제값을</a:t>
            </a:r>
            <a:r>
              <a:rPr lang="ko-KR" altLang="en-US" b="1" dirty="0">
                <a:latin typeface="+mn-ea"/>
                <a:ea typeface="+mn-ea"/>
              </a:rPr>
              <a:t> 구하려면 *</a:t>
            </a:r>
            <a:r>
              <a:rPr lang="ko-KR" altLang="en-US" b="1" dirty="0" err="1">
                <a:latin typeface="+mn-ea"/>
                <a:ea typeface="+mn-ea"/>
              </a:rPr>
              <a:t>를</a:t>
            </a:r>
            <a:r>
              <a:rPr lang="ko-KR" altLang="en-US" b="1" dirty="0">
                <a:latin typeface="+mn-ea"/>
                <a:ea typeface="+mn-ea"/>
              </a:rPr>
              <a:t> 붙임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포인터 </a:t>
            </a:r>
            <a:r>
              <a:rPr lang="ko-KR" altLang="en-US" b="1" dirty="0">
                <a:latin typeface="+mn-ea"/>
                <a:ea typeface="+mn-ea"/>
              </a:rPr>
              <a:t>변수 </a:t>
            </a:r>
            <a:r>
              <a:rPr lang="en-US" altLang="ko-KR" b="1" dirty="0">
                <a:latin typeface="+mn-ea"/>
                <a:ea typeface="+mn-ea"/>
              </a:rPr>
              <a:t>p</a:t>
            </a:r>
            <a:r>
              <a:rPr lang="ko-KR" altLang="en-US" b="1" dirty="0">
                <a:latin typeface="+mn-ea"/>
                <a:ea typeface="+mn-ea"/>
              </a:rPr>
              <a:t>가 변수 </a:t>
            </a:r>
            <a:r>
              <a:rPr lang="en-US" altLang="ko-KR" b="1" dirty="0">
                <a:latin typeface="+mn-ea"/>
                <a:ea typeface="+mn-ea"/>
              </a:rPr>
              <a:t>a</a:t>
            </a:r>
            <a:r>
              <a:rPr lang="ko-KR" altLang="en-US" b="1" dirty="0">
                <a:latin typeface="+mn-ea"/>
                <a:ea typeface="+mn-ea"/>
              </a:rPr>
              <a:t>가 들어있는 주소인 </a:t>
            </a:r>
            <a:r>
              <a:rPr lang="en-US" altLang="ko-KR" b="1" dirty="0">
                <a:latin typeface="+mn-ea"/>
                <a:ea typeface="+mn-ea"/>
              </a:rPr>
              <a:t>1016</a:t>
            </a:r>
            <a:r>
              <a:rPr lang="ko-KR" altLang="en-US" b="1" dirty="0">
                <a:latin typeface="+mn-ea"/>
                <a:ea typeface="+mn-ea"/>
              </a:rPr>
              <a:t>번지를 가리킨다고 가정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4" y="1772816"/>
            <a:ext cx="8027379" cy="36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4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배열과 포인터의 관계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494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*</a:t>
            </a:r>
            <a:r>
              <a:rPr lang="en-US" altLang="ko-KR" b="1" dirty="0">
                <a:latin typeface="+mn-ea"/>
                <a:ea typeface="+mn-ea"/>
              </a:rPr>
              <a:t>p</a:t>
            </a:r>
            <a:r>
              <a:rPr lang="ko-KR" altLang="en-US" b="1" dirty="0">
                <a:latin typeface="+mn-ea"/>
                <a:ea typeface="+mn-ea"/>
              </a:rPr>
              <a:t>에는 임의의 값을 대입할 수 있지만</a:t>
            </a:r>
            <a:r>
              <a:rPr lang="en-US" altLang="ko-KR" b="1" dirty="0">
                <a:latin typeface="+mn-ea"/>
                <a:ea typeface="+mn-ea"/>
              </a:rPr>
              <a:t>, p</a:t>
            </a:r>
            <a:r>
              <a:rPr lang="ko-KR" altLang="en-US" b="1" dirty="0">
                <a:latin typeface="+mn-ea"/>
                <a:ea typeface="+mn-ea"/>
              </a:rPr>
              <a:t>에는 오직 주소만 들어간다는 점에 </a:t>
            </a:r>
            <a:r>
              <a:rPr lang="ko-KR" altLang="en-US" b="1" dirty="0" smtClean="0">
                <a:latin typeface="+mn-ea"/>
                <a:ea typeface="+mn-ea"/>
              </a:rPr>
              <a:t>   주의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93" y="1757097"/>
            <a:ext cx="7729723" cy="239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628800"/>
            <a:ext cx="6067425" cy="2571750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배열과 포인터의 관계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651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latin typeface="+mn-ea"/>
                <a:ea typeface="+mn-ea"/>
              </a:rPr>
              <a:t>Quiz </a:t>
            </a:r>
            <a:r>
              <a:rPr lang="en-US" altLang="ko-KR" b="1" dirty="0" smtClean="0">
                <a:latin typeface="+mn-ea"/>
                <a:ea typeface="+mn-ea"/>
              </a:rPr>
              <a:t>9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en-US" altLang="ko-KR" b="1" dirty="0" smtClean="0">
                <a:latin typeface="+mn-ea"/>
                <a:ea typeface="+mn-ea"/>
              </a:rPr>
              <a:t>9-10.c</a:t>
            </a: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입력한 두 값을 포인터를 활용하여 교환하는 </a:t>
            </a:r>
            <a:r>
              <a:rPr lang="ko-KR" altLang="en-US" b="1" dirty="0">
                <a:latin typeface="+mn-ea"/>
                <a:ea typeface="+mn-ea"/>
              </a:rPr>
              <a:t>프로그램을 작성하시오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실행 결과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smtClean="0">
                <a:latin typeface="+mn-ea"/>
              </a:rPr>
              <a:t>Ⅸ</a:t>
            </a:r>
            <a:r>
              <a:rPr lang="ko-KR" altLang="en-US" sz="1400" b="1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86" y="4509121"/>
            <a:ext cx="7449783" cy="233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9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스택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010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‘자동차 </a:t>
            </a:r>
            <a:r>
              <a:rPr lang="en-US" altLang="ko-KR" b="1" dirty="0">
                <a:latin typeface="+mn-ea"/>
                <a:ea typeface="+mn-ea"/>
              </a:rPr>
              <a:t>A’</a:t>
            </a:r>
            <a:r>
              <a:rPr lang="ko-KR" altLang="en-US" b="1" dirty="0">
                <a:latin typeface="+mn-ea"/>
                <a:ea typeface="+mn-ea"/>
              </a:rPr>
              <a:t>를 넣기</a:t>
            </a:r>
            <a:r>
              <a:rPr lang="en-US" altLang="ko-KR" b="1" dirty="0">
                <a:latin typeface="+mn-ea"/>
                <a:ea typeface="+mn-ea"/>
              </a:rPr>
              <a:t>(push)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자동차 </a:t>
            </a:r>
            <a:r>
              <a:rPr lang="en-US" altLang="ko-KR" b="1" dirty="0">
                <a:latin typeface="+mn-ea"/>
                <a:ea typeface="+mn-ea"/>
              </a:rPr>
              <a:t>A</a:t>
            </a:r>
            <a:r>
              <a:rPr lang="ko-KR" altLang="en-US" b="1" dirty="0">
                <a:latin typeface="+mn-ea"/>
                <a:ea typeface="+mn-ea"/>
              </a:rPr>
              <a:t>를 넣으면 </a:t>
            </a:r>
            <a:r>
              <a:rPr lang="en-US" altLang="ko-KR" b="1" dirty="0">
                <a:latin typeface="+mn-ea"/>
                <a:ea typeface="+mn-ea"/>
              </a:rPr>
              <a:t>top</a:t>
            </a:r>
            <a:r>
              <a:rPr lang="ko-KR" altLang="en-US" b="1" dirty="0">
                <a:latin typeface="+mn-ea"/>
                <a:ea typeface="+mn-ea"/>
              </a:rPr>
              <a:t>은 </a:t>
            </a:r>
            <a:r>
              <a:rPr lang="en-US" altLang="ko-KR" b="1" dirty="0">
                <a:latin typeface="+mn-ea"/>
                <a:ea typeface="+mn-ea"/>
              </a:rPr>
              <a:t>0</a:t>
            </a:r>
            <a:r>
              <a:rPr lang="ko-KR" altLang="en-US" b="1" dirty="0">
                <a:latin typeface="+mn-ea"/>
                <a:ea typeface="+mn-ea"/>
              </a:rPr>
              <a:t>에서 </a:t>
            </a:r>
            <a:r>
              <a:rPr lang="en-US" altLang="ko-KR" b="1" dirty="0">
                <a:latin typeface="+mn-ea"/>
                <a:ea typeface="+mn-ea"/>
              </a:rPr>
              <a:t>1</a:t>
            </a:r>
            <a:r>
              <a:rPr lang="ko-KR" altLang="en-US" b="1" dirty="0">
                <a:latin typeface="+mn-ea"/>
                <a:ea typeface="+mn-ea"/>
              </a:rPr>
              <a:t>로 바뀌고 위치는 </a:t>
            </a:r>
            <a:r>
              <a:rPr lang="en-US" altLang="ko-KR" b="1" dirty="0">
                <a:latin typeface="+mn-ea"/>
                <a:ea typeface="+mn-ea"/>
              </a:rPr>
              <a:t>stack[0]</a:t>
            </a:r>
            <a:r>
              <a:rPr lang="ko-KR" altLang="en-US" b="1" dirty="0">
                <a:latin typeface="+mn-ea"/>
                <a:ea typeface="+mn-ea"/>
              </a:rPr>
              <a:t>에서 </a:t>
            </a:r>
            <a:r>
              <a:rPr lang="en-US" altLang="ko-KR" b="1" dirty="0">
                <a:latin typeface="+mn-ea"/>
                <a:ea typeface="+mn-ea"/>
              </a:rPr>
              <a:t>stack[1]</a:t>
            </a:r>
            <a:r>
              <a:rPr lang="ko-KR" altLang="en-US" b="1" dirty="0">
                <a:latin typeface="+mn-ea"/>
                <a:ea typeface="+mn-ea"/>
              </a:rPr>
              <a:t>로 </a:t>
            </a:r>
            <a:r>
              <a:rPr lang="ko-KR" altLang="en-US" b="1" dirty="0" smtClean="0">
                <a:latin typeface="+mn-ea"/>
                <a:ea typeface="+mn-ea"/>
              </a:rPr>
              <a:t> 이동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‘자동차 </a:t>
            </a:r>
            <a:r>
              <a:rPr lang="en-US" altLang="ko-KR" b="1" dirty="0">
                <a:latin typeface="+mn-ea"/>
                <a:ea typeface="+mn-ea"/>
              </a:rPr>
              <a:t>B’</a:t>
            </a:r>
            <a:r>
              <a:rPr lang="ko-KR" altLang="en-US" b="1" dirty="0">
                <a:latin typeface="+mn-ea"/>
                <a:ea typeface="+mn-ea"/>
              </a:rPr>
              <a:t>와 ‘자동차 </a:t>
            </a:r>
            <a:r>
              <a:rPr lang="en-US" altLang="ko-KR" b="1" dirty="0">
                <a:latin typeface="+mn-ea"/>
                <a:ea typeface="+mn-ea"/>
              </a:rPr>
              <a:t>C’</a:t>
            </a:r>
            <a:r>
              <a:rPr lang="ko-KR" altLang="en-US" b="1" dirty="0">
                <a:latin typeface="+mn-ea"/>
                <a:ea typeface="+mn-ea"/>
              </a:rPr>
              <a:t>를 터널에 넣기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latin typeface="+mn-ea"/>
                <a:ea typeface="+mn-ea"/>
              </a:rPr>
              <a:t>top</a:t>
            </a:r>
            <a:r>
              <a:rPr lang="ko-KR" altLang="en-US" b="1" dirty="0">
                <a:latin typeface="+mn-ea"/>
                <a:ea typeface="+mn-ea"/>
              </a:rPr>
              <a:t>은 </a:t>
            </a:r>
            <a:r>
              <a:rPr lang="en-US" altLang="ko-KR" b="1" dirty="0">
                <a:latin typeface="+mn-ea"/>
                <a:ea typeface="+mn-ea"/>
              </a:rPr>
              <a:t>3</a:t>
            </a:r>
            <a:r>
              <a:rPr lang="ko-KR" altLang="en-US" b="1" dirty="0">
                <a:latin typeface="+mn-ea"/>
                <a:ea typeface="+mn-ea"/>
              </a:rPr>
              <a:t>이 되어 </a:t>
            </a:r>
            <a:r>
              <a:rPr lang="en-US" altLang="ko-KR" b="1" dirty="0">
                <a:latin typeface="+mn-ea"/>
                <a:ea typeface="+mn-ea"/>
              </a:rPr>
              <a:t>stack[3]</a:t>
            </a:r>
            <a:r>
              <a:rPr lang="ko-KR" altLang="en-US" b="1" dirty="0">
                <a:latin typeface="+mn-ea"/>
                <a:ea typeface="+mn-ea"/>
              </a:rPr>
              <a:t>의 위치로 </a:t>
            </a:r>
            <a:r>
              <a:rPr lang="ko-KR" altLang="en-US" b="1" dirty="0" smtClean="0">
                <a:latin typeface="+mn-ea"/>
                <a:ea typeface="+mn-ea"/>
              </a:rPr>
              <a:t>이동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51" y="2060848"/>
            <a:ext cx="7502634" cy="15777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8" y="4505236"/>
            <a:ext cx="7636148" cy="165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0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스택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33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자동차 </a:t>
            </a:r>
            <a:r>
              <a:rPr lang="en-US" altLang="ko-KR" b="1" dirty="0">
                <a:latin typeface="+mn-ea"/>
                <a:ea typeface="+mn-ea"/>
              </a:rPr>
              <a:t>1</a:t>
            </a:r>
            <a:r>
              <a:rPr lang="ko-KR" altLang="en-US" b="1" dirty="0">
                <a:latin typeface="+mn-ea"/>
                <a:ea typeface="+mn-ea"/>
              </a:rPr>
              <a:t>대 빼기</a:t>
            </a:r>
            <a:r>
              <a:rPr lang="en-US" altLang="ko-KR" b="1" dirty="0">
                <a:latin typeface="+mn-ea"/>
                <a:ea typeface="+mn-ea"/>
              </a:rPr>
              <a:t>(pop)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자동차 </a:t>
            </a:r>
            <a:r>
              <a:rPr lang="en-US" altLang="ko-KR" b="1" dirty="0">
                <a:latin typeface="+mn-ea"/>
                <a:ea typeface="+mn-ea"/>
              </a:rPr>
              <a:t>1</a:t>
            </a:r>
            <a:r>
              <a:rPr lang="ko-KR" altLang="en-US" b="1" dirty="0">
                <a:latin typeface="+mn-ea"/>
                <a:ea typeface="+mn-ea"/>
              </a:rPr>
              <a:t>대를 뺄 때는 </a:t>
            </a:r>
            <a:r>
              <a:rPr lang="en-US" altLang="ko-KR" b="1" dirty="0">
                <a:latin typeface="+mn-ea"/>
                <a:ea typeface="+mn-ea"/>
              </a:rPr>
              <a:t>top</a:t>
            </a:r>
            <a:r>
              <a:rPr lang="ko-KR" altLang="en-US" b="1" dirty="0">
                <a:latin typeface="+mn-ea"/>
                <a:ea typeface="+mn-ea"/>
              </a:rPr>
              <a:t>을 </a:t>
            </a:r>
            <a:r>
              <a:rPr lang="en-US" altLang="ko-KR" b="1" dirty="0">
                <a:latin typeface="+mn-ea"/>
                <a:ea typeface="+mn-ea"/>
              </a:rPr>
              <a:t>1 </a:t>
            </a:r>
            <a:r>
              <a:rPr lang="ko-KR" altLang="en-US" b="1" dirty="0">
                <a:latin typeface="+mn-ea"/>
                <a:ea typeface="+mn-ea"/>
              </a:rPr>
              <a:t>감소시킨 후 그 자리의 자동차를 빼내면 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2" y="1755739"/>
            <a:ext cx="7838455" cy="184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스택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765175"/>
            <a:ext cx="7848872" cy="60803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01953" y="2196153"/>
            <a:ext cx="2247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스택에 값이 들어간 후</a:t>
            </a:r>
            <a:endParaRPr lang="en-US" altLang="ko-KR" sz="1600" b="1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t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op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값이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만큼 증가함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6470" y="4284385"/>
            <a:ext cx="22885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t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op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값을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씩 줄이면서</a:t>
            </a:r>
            <a:endParaRPr lang="en-US" altLang="ko-KR" sz="1600" b="1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스택에서 값을 하나씩</a:t>
            </a:r>
            <a:endParaRPr lang="en-US" altLang="ko-KR" sz="1600" b="1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빼냄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1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스택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7992368" cy="346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0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772741"/>
            <a:ext cx="7992368" cy="4675932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스택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43599" y="2060848"/>
            <a:ext cx="2802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자동차 이름을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A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부터 시작함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7617" y="2348880"/>
            <a:ext cx="3550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사용자가 선택할 작업을 입력할 변수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3679" y="3162454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사용자가 선택한 값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2927" y="3875326"/>
            <a:ext cx="3259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자동차가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5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대가 있으면 못 들어감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45769" y="4941168"/>
            <a:ext cx="3386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자동차를 넣고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top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값을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증가시킴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77617" y="363062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사용자가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1(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넣기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)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실행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02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스택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7651" y="13903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배열과 포인터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87226"/>
            <a:ext cx="7992368" cy="33241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77617" y="620688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사용자가 </a:t>
            </a:r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2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(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빼기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)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실행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9579" y="786190"/>
            <a:ext cx="3140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자동차가 없으면 </a:t>
            </a:r>
            <a:r>
              <a:rPr lang="ko-KR" altLang="en-US" sz="1600" b="1" smtClean="0">
                <a:solidFill>
                  <a:srgbClr val="FFC000"/>
                </a:solidFill>
                <a:latin typeface="+mn-ea"/>
                <a:ea typeface="+mn-ea"/>
              </a:rPr>
              <a:t>빼낼 것도 없음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7697" y="2132856"/>
            <a:ext cx="5172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자동차가 있으면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top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값을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감소시키고 자동차를 빼냄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25689" y="2953745"/>
            <a:ext cx="5880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사용자가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3(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끝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)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을 선택하면 현재 자동차 수를 출력하고 종료함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505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12527</TotalTime>
  <Words>1529</Words>
  <Application>Microsoft Office PowerPoint</Application>
  <PresentationFormat>사용자 지정</PresentationFormat>
  <Paragraphs>322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921</cp:revision>
  <cp:lastPrinted>2013-10-01T01:40:38Z</cp:lastPrinted>
  <dcterms:created xsi:type="dcterms:W3CDTF">2010-01-22T01:09:25Z</dcterms:created>
  <dcterms:modified xsi:type="dcterms:W3CDTF">2023-05-02T05:54:17Z</dcterms:modified>
</cp:coreProperties>
</file>