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422" r:id="rId3"/>
    <p:sldId id="423" r:id="rId4"/>
    <p:sldId id="426" r:id="rId5"/>
    <p:sldId id="424" r:id="rId6"/>
    <p:sldId id="427" r:id="rId7"/>
    <p:sldId id="425" r:id="rId8"/>
    <p:sldId id="428" r:id="rId9"/>
    <p:sldId id="429" r:id="rId10"/>
    <p:sldId id="431" r:id="rId11"/>
    <p:sldId id="430" r:id="rId12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>
          <p15:clr>
            <a:srgbClr val="A4A3A4"/>
          </p15:clr>
        </p15:guide>
        <p15:guide id="2" pos="22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  <a:srgbClr val="C0C0C0"/>
    <a:srgbClr val="FFFFFF"/>
    <a:srgbClr val="FF3300"/>
    <a:srgbClr val="CCFFFF"/>
    <a:srgbClr val="9999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42" autoAdjust="0"/>
    <p:restoredTop sz="94660"/>
  </p:normalViewPr>
  <p:slideViewPr>
    <p:cSldViewPr showGuides="1">
      <p:cViewPr varScale="1">
        <p:scale>
          <a:sx n="159" d="100"/>
          <a:sy n="159" d="100"/>
        </p:scale>
        <p:origin x="2058" y="132"/>
      </p:cViewPr>
      <p:guideLst>
        <p:guide orient="horz" pos="890"/>
        <p:guide pos="22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4230F47-C750-4B61-BA7E-893F89AF8E12}" type="datetimeFigureOut">
              <a:rPr lang="ko-KR" altLang="en-US"/>
              <a:pPr>
                <a:defRPr/>
              </a:pPr>
              <a:t>2022-03-02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7EB5410-3047-4EF2-8DAA-D55AA3C5077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187450" y="6381750"/>
            <a:ext cx="1223963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451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 baseline="0">
                <a:latin typeface="Times New Roman" panose="02020603050405020304" pitchFamily="18" charset="0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5520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187450" y="6381750"/>
            <a:ext cx="1223963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064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187450" y="6381750"/>
            <a:ext cx="1223963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532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187450" y="6381750"/>
            <a:ext cx="1223963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682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8"/>
          <p:cNvSpPr>
            <a:spLocks noChangeShapeType="1"/>
          </p:cNvSpPr>
          <p:nvPr/>
        </p:nvSpPr>
        <p:spPr bwMode="auto">
          <a:xfrm>
            <a:off x="468313" y="6308725"/>
            <a:ext cx="8207375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Line 9"/>
          <p:cNvSpPr>
            <a:spLocks noChangeShapeType="1"/>
          </p:cNvSpPr>
          <p:nvPr/>
        </p:nvSpPr>
        <p:spPr bwMode="auto">
          <a:xfrm>
            <a:off x="468313" y="1125538"/>
            <a:ext cx="8207375" cy="0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30" name="그림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36513"/>
            <a:ext cx="1597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그림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37300"/>
            <a:ext cx="12700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5" r:id="rId2"/>
    <p:sldLayoutId id="2147483857" r:id="rId3"/>
    <p:sldLayoutId id="2147483858" r:id="rId4"/>
    <p:sldLayoutId id="2147483859" r:id="rId5"/>
  </p:sldLayoutIdLst>
  <p:txStyles>
    <p:titleStyle>
      <a:lvl1pPr algn="just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  <a:lvl2pPr algn="just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2pPr>
      <a:lvl3pPr algn="just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3pPr>
      <a:lvl4pPr algn="just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4pPr>
      <a:lvl5pPr algn="just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just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3600" dirty="0">
                <a:latin typeface="굴림체" panose="020B0609000101010101" pitchFamily="49" charset="-127"/>
                <a:ea typeface="굴림체" panose="020B0609000101010101" pitchFamily="49" charset="-127"/>
              </a:rPr>
              <a:t>메모리 기반 </a:t>
            </a:r>
            <a:r>
              <a:rPr lang="en-US" altLang="ko-KR" sz="3600" dirty="0">
                <a:latin typeface="굴림체" panose="020B0609000101010101" pitchFamily="49" charset="-127"/>
                <a:ea typeface="굴림체" panose="020B0609000101010101" pitchFamily="49" charset="-127"/>
              </a:rPr>
              <a:t>NoSQL</a:t>
            </a:r>
            <a:r>
              <a:rPr lang="ko-KR" altLang="en-US" sz="3600" dirty="0">
                <a:latin typeface="굴림체" panose="020B0609000101010101" pitchFamily="49" charset="-127"/>
                <a:ea typeface="굴림체" panose="020B0609000101010101" pitchFamily="49" charset="-127"/>
              </a:rPr>
              <a:t> 이해</a:t>
            </a:r>
            <a:br>
              <a:rPr lang="en-US" altLang="ko-KR" sz="360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360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sz="36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Redis</a:t>
            </a:r>
            <a:r>
              <a:rPr lang="en-US" altLang="ko-KR" sz="3600" dirty="0">
                <a:latin typeface="굴림체" panose="020B0609000101010101" pitchFamily="49" charset="-127"/>
                <a:ea typeface="굴림체" panose="020B0609000101010101" pitchFamily="49" charset="-127"/>
              </a:rPr>
              <a:t> DB)</a:t>
            </a:r>
            <a:endParaRPr lang="en-US" altLang="ko-KR" sz="3600" dirty="0">
              <a:latin typeface="+mn-ea"/>
              <a:ea typeface="+mn-ea"/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5076825" y="5392738"/>
            <a:ext cx="3221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buFontTx/>
              <a:buNone/>
              <a:defRPr/>
            </a:pPr>
            <a:r>
              <a:rPr lang="ko-KR" altLang="en-US" sz="1800" b="1" dirty="0" err="1">
                <a:latin typeface="+mn-lt"/>
              </a:rPr>
              <a:t>이협건</a:t>
            </a:r>
            <a:r>
              <a:rPr lang="en-US" altLang="ko-KR" sz="1800" b="1" dirty="0">
                <a:latin typeface="+mn-lt"/>
              </a:rPr>
              <a:t>(hglee67@kopo.ac.kr)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Redis DB </a:t>
            </a:r>
            <a:r>
              <a:rPr lang="ko-KR" altLang="en-US"/>
              <a:t>적용 사례</a:t>
            </a: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/>
              <a:t>캐시 서버로 활용</a:t>
            </a:r>
            <a:endParaRPr lang="en-US" altLang="ko-KR"/>
          </a:p>
          <a:p>
            <a:pPr lvl="1"/>
            <a:r>
              <a:rPr lang="ko-KR" altLang="en-US"/>
              <a:t>네이버</a:t>
            </a:r>
            <a:r>
              <a:rPr lang="en-US" altLang="ko-KR"/>
              <a:t>, </a:t>
            </a:r>
            <a:r>
              <a:rPr lang="ko-KR" altLang="en-US"/>
              <a:t>카카오</a:t>
            </a:r>
            <a:r>
              <a:rPr lang="en-US" altLang="ko-KR"/>
              <a:t>, 11</a:t>
            </a:r>
            <a:r>
              <a:rPr lang="ko-KR" altLang="en-US"/>
              <a:t>번가</a:t>
            </a:r>
            <a:r>
              <a:rPr lang="en-US" altLang="ko-KR"/>
              <a:t>, </a:t>
            </a:r>
            <a:r>
              <a:rPr lang="ko-KR" altLang="en-US"/>
              <a:t>쿠팡</a:t>
            </a:r>
            <a:r>
              <a:rPr lang="en-US" altLang="ko-KR"/>
              <a:t>, </a:t>
            </a:r>
            <a:r>
              <a:rPr lang="ko-KR" altLang="en-US"/>
              <a:t>위메프</a:t>
            </a:r>
            <a:r>
              <a:rPr lang="en-US" altLang="ko-KR"/>
              <a:t>, </a:t>
            </a:r>
            <a:r>
              <a:rPr lang="ko-KR" altLang="en-US"/>
              <a:t>티몬 등 사용자 수가 많은 웹 서비스에서</a:t>
            </a:r>
            <a:br>
              <a:rPr lang="en-US" altLang="ko-KR"/>
            </a:br>
            <a:r>
              <a:rPr lang="ko-KR" altLang="en-US"/>
              <a:t>모두 적용되어 운영되고 있음</a:t>
            </a:r>
            <a:endParaRPr lang="en-US" altLang="ko-KR"/>
          </a:p>
        </p:txBody>
      </p:sp>
      <p:pic>
        <p:nvPicPr>
          <p:cNvPr id="16388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420938"/>
            <a:ext cx="4672013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Redis DB </a:t>
            </a:r>
            <a:r>
              <a:rPr lang="ko-KR" altLang="en-US"/>
              <a:t>잘못 적용된 예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/>
              <a:t>회원 로그인 기능 구현을 위해 </a:t>
            </a:r>
            <a:r>
              <a:rPr lang="en-US" altLang="ko-KR"/>
              <a:t>Oauth </a:t>
            </a:r>
            <a:r>
              <a:rPr lang="ko-KR" altLang="en-US"/>
              <a:t>사용</a:t>
            </a:r>
            <a:endParaRPr lang="en-US" altLang="ko-KR"/>
          </a:p>
          <a:p>
            <a:pPr lvl="1"/>
            <a:r>
              <a:rPr lang="ko-KR" altLang="en-US"/>
              <a:t>기존 전통적인 시스템은 웹 서버의 </a:t>
            </a:r>
            <a:r>
              <a:rPr lang="en-US" altLang="ko-KR"/>
              <a:t>Session</a:t>
            </a:r>
            <a:r>
              <a:rPr lang="ko-KR" altLang="en-US"/>
              <a:t>을 통해 로그인 처리를 수행함</a:t>
            </a:r>
            <a:endParaRPr lang="en-US" altLang="ko-KR"/>
          </a:p>
          <a:p>
            <a:pPr lvl="1"/>
            <a:r>
              <a:rPr lang="en-US" altLang="ko-KR"/>
              <a:t>Session</a:t>
            </a:r>
            <a:r>
              <a:rPr lang="ko-KR" altLang="en-US"/>
              <a:t>은 웹 서버의 메모리에 저장되는 구조로 한번 로그인한 사용자는 그 웹서버에서만 로그인 여부를 판단할 수 있음</a:t>
            </a:r>
            <a:endParaRPr lang="en-US" altLang="ko-KR"/>
          </a:p>
          <a:p>
            <a:pPr lvl="1"/>
            <a:r>
              <a:rPr lang="ko-KR" altLang="en-US"/>
              <a:t>사용자가 많은 웹 서비스의 경우</a:t>
            </a:r>
            <a:r>
              <a:rPr lang="en-US" altLang="ko-KR"/>
              <a:t>, </a:t>
            </a:r>
            <a:r>
              <a:rPr lang="ko-KR" altLang="en-US"/>
              <a:t>여러 대의 서버로 서비스를 제공하기 때문에 세션으로 로그인 처리할 수 없음</a:t>
            </a:r>
            <a:endParaRPr lang="en-US" altLang="ko-KR"/>
          </a:p>
          <a:p>
            <a:pPr lvl="1"/>
            <a:r>
              <a:rPr lang="ko-KR" altLang="en-US"/>
              <a:t>이에 대한 해결 방법으로 </a:t>
            </a:r>
            <a:r>
              <a:rPr lang="en-US" altLang="ko-KR"/>
              <a:t>Oauth </a:t>
            </a:r>
            <a:r>
              <a:rPr lang="ko-KR" altLang="en-US"/>
              <a:t>기능이 나옴</a:t>
            </a:r>
            <a:endParaRPr lang="en-US" altLang="ko-KR"/>
          </a:p>
          <a:p>
            <a:pPr lvl="1"/>
            <a:endParaRPr lang="en-US" altLang="ko-KR"/>
          </a:p>
          <a:p>
            <a:pPr algn="l"/>
            <a:r>
              <a:rPr lang="en-US" altLang="ko-KR" b="1">
                <a:solidFill>
                  <a:srgbClr val="FF0000"/>
                </a:solidFill>
              </a:rPr>
              <a:t>Spring security oauth RedisTokenStore </a:t>
            </a:r>
            <a:r>
              <a:rPr lang="ko-KR" altLang="en-US" b="1">
                <a:solidFill>
                  <a:srgbClr val="FF0000"/>
                </a:solidFill>
              </a:rPr>
              <a:t>이슈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사용자가 적은 서비스는 문제 없이 동작이 가능함</a:t>
            </a:r>
            <a:endParaRPr lang="en-US" altLang="ko-KR"/>
          </a:p>
          <a:p>
            <a:pPr lvl="1"/>
            <a:r>
              <a:rPr lang="ko-KR" altLang="en-US"/>
              <a:t>단</a:t>
            </a:r>
            <a:r>
              <a:rPr lang="en-US" altLang="ko-KR"/>
              <a:t>, </a:t>
            </a:r>
            <a:r>
              <a:rPr lang="ko-KR" altLang="en-US"/>
              <a:t>사용자 계정이 </a:t>
            </a:r>
            <a:r>
              <a:rPr lang="en-US" altLang="ko-KR"/>
              <a:t>100</a:t>
            </a:r>
            <a:r>
              <a:rPr lang="ko-KR" altLang="en-US"/>
              <a:t>만명이 넘게 로그인한 경우</a:t>
            </a:r>
            <a:r>
              <a:rPr lang="en-US" altLang="ko-KR"/>
              <a:t>, </a:t>
            </a:r>
            <a:r>
              <a:rPr lang="ko-KR" altLang="en-US"/>
              <a:t>처리속도의 급격한 하락으로 서비스 장애 발생</a:t>
            </a:r>
            <a:endParaRPr lang="en-US" alt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메모리 기반 </a:t>
            </a:r>
            <a:r>
              <a:rPr lang="en-US" altLang="ko-KR"/>
              <a:t>NoSQL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 dirty="0"/>
              <a:t>방대한 양의 데이터 처리함에 있어 처리 속도가 느린 </a:t>
            </a:r>
            <a:r>
              <a:rPr lang="en-US" altLang="ko-KR" dirty="0"/>
              <a:t>RDBMS</a:t>
            </a:r>
            <a:r>
              <a:rPr lang="ko-KR" altLang="en-US" dirty="0"/>
              <a:t>의 문제점을 해결하기 위해 </a:t>
            </a:r>
            <a:r>
              <a:rPr lang="en-US" altLang="ko-KR" dirty="0"/>
              <a:t>NoSQL </a:t>
            </a:r>
            <a:r>
              <a:rPr lang="ko-KR" altLang="en-US" dirty="0"/>
              <a:t>기술이 등장</a:t>
            </a:r>
            <a:endParaRPr lang="en-US" altLang="ko-KR" dirty="0"/>
          </a:p>
          <a:p>
            <a:pPr algn="l">
              <a:defRPr/>
            </a:pPr>
            <a:endParaRPr lang="en-US" altLang="ko-KR" dirty="0"/>
          </a:p>
          <a:p>
            <a:pPr algn="l">
              <a:defRPr/>
            </a:pPr>
            <a:r>
              <a:rPr lang="en-US" altLang="ko-KR" dirty="0"/>
              <a:t>NoSQL </a:t>
            </a:r>
            <a:r>
              <a:rPr lang="ko-KR" altLang="en-US" dirty="0"/>
              <a:t>기술 적용된 </a:t>
            </a:r>
            <a:r>
              <a:rPr lang="en-US" altLang="ko-KR" dirty="0"/>
              <a:t>DB</a:t>
            </a:r>
          </a:p>
          <a:p>
            <a:pPr lvl="1">
              <a:defRPr/>
            </a:pPr>
            <a:r>
              <a:rPr lang="en-US" altLang="ko-KR" dirty="0"/>
              <a:t>MongoDB, Cassandra DB, </a:t>
            </a:r>
            <a:r>
              <a:rPr lang="en-US" altLang="ko-KR" dirty="0" err="1"/>
              <a:t>Hbase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algn="l">
              <a:defRPr/>
            </a:pPr>
            <a:endParaRPr lang="en-US" altLang="ko-KR" dirty="0"/>
          </a:p>
          <a:p>
            <a:pPr algn="l">
              <a:defRPr/>
            </a:pPr>
            <a:r>
              <a:rPr lang="ko-KR" altLang="en-US" dirty="0"/>
              <a:t>짧은 시간 안에 급격하게 증가되는 데이터 처리에 있어 기존 </a:t>
            </a:r>
            <a:r>
              <a:rPr lang="en-US" altLang="ko-KR" dirty="0"/>
              <a:t>NoSQL </a:t>
            </a:r>
            <a:r>
              <a:rPr lang="ko-KR" altLang="en-US" dirty="0"/>
              <a:t>방식도 처리속도의 한계가 발생함</a:t>
            </a:r>
            <a:endParaRPr lang="en-US" altLang="ko-KR" dirty="0"/>
          </a:p>
          <a:p>
            <a:pPr algn="l">
              <a:defRPr/>
            </a:pPr>
            <a:endParaRPr lang="en-US" altLang="ko-KR" dirty="0"/>
          </a:p>
          <a:p>
            <a:pPr algn="l">
              <a:defRPr/>
            </a:pPr>
            <a:r>
              <a:rPr lang="ko-KR" altLang="en-US" dirty="0"/>
              <a:t>이에 대한 대응 방법으로 메모리에 데이터를 저장하는 </a:t>
            </a:r>
            <a:r>
              <a:rPr lang="en-US" altLang="ko-KR" dirty="0"/>
              <a:t>NoSQL </a:t>
            </a:r>
            <a:r>
              <a:rPr lang="ko-KR" altLang="en-US" dirty="0"/>
              <a:t>기술이 개발됨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대표적인 기술은 </a:t>
            </a:r>
            <a:r>
              <a:rPr lang="en-US" altLang="ko-KR" dirty="0" err="1"/>
              <a:t>Redis</a:t>
            </a:r>
            <a:r>
              <a:rPr lang="en-US" altLang="ko-KR" dirty="0"/>
              <a:t> DB</a:t>
            </a:r>
          </a:p>
          <a:p>
            <a:pPr marL="457200" lvl="1" indent="0">
              <a:buFontTx/>
              <a:buNone/>
              <a:defRPr/>
            </a:pPr>
            <a:endParaRPr lang="en-US" altLang="ko-KR" dirty="0"/>
          </a:p>
          <a:p>
            <a:pPr algn="l"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Redis </a:t>
            </a:r>
            <a:r>
              <a:rPr lang="ko-KR" altLang="en-US"/>
              <a:t>특징</a:t>
            </a:r>
            <a:r>
              <a:rPr lang="en-US" altLang="ko-KR"/>
              <a:t>(1/2)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68313" y="1196975"/>
            <a:ext cx="8218487" cy="4929188"/>
          </a:xfrm>
        </p:spPr>
        <p:txBody>
          <a:bodyPr/>
          <a:lstStyle/>
          <a:p>
            <a:pPr algn="l">
              <a:defRPr/>
            </a:pPr>
            <a:r>
              <a:rPr lang="ko-KR" altLang="en-US" dirty="0"/>
              <a:t>인</a:t>
            </a:r>
            <a:r>
              <a:rPr lang="en-US" altLang="ko-KR" dirty="0"/>
              <a:t>-</a:t>
            </a:r>
            <a:r>
              <a:rPr lang="ko-KR" altLang="en-US" dirty="0"/>
              <a:t>메모리</a:t>
            </a:r>
            <a:r>
              <a:rPr lang="en-US" altLang="ko-KR" dirty="0"/>
              <a:t>(In-</a:t>
            </a:r>
            <a:r>
              <a:rPr lang="en-US" altLang="ko-KR" dirty="0" err="1"/>
              <a:t>Memey</a:t>
            </a:r>
            <a:r>
              <a:rPr lang="en-US" altLang="ko-KR" dirty="0"/>
              <a:t>)</a:t>
            </a:r>
            <a:r>
              <a:rPr lang="ko-KR" altLang="en-US" dirty="0"/>
              <a:t> 기술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일반적으로 메모리를 활용한 기술들을 인</a:t>
            </a:r>
            <a:r>
              <a:rPr lang="en-US" altLang="ko-KR" dirty="0"/>
              <a:t>-</a:t>
            </a:r>
            <a:r>
              <a:rPr lang="ko-KR" altLang="en-US" dirty="0"/>
              <a:t>메모리 기술이라 부름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algn="l">
              <a:defRPr/>
            </a:pPr>
            <a:r>
              <a:rPr lang="ko-KR" altLang="en-US" dirty="0"/>
              <a:t>오픈 소스로 배포됨</a:t>
            </a:r>
            <a:r>
              <a:rPr lang="en-US" altLang="ko-KR" dirty="0"/>
              <a:t>(</a:t>
            </a:r>
            <a:r>
              <a:rPr lang="ko-KR" altLang="en-US" dirty="0"/>
              <a:t>무료</a:t>
            </a:r>
            <a:r>
              <a:rPr lang="en-US" altLang="ko-KR" dirty="0"/>
              <a:t>)</a:t>
            </a:r>
          </a:p>
          <a:p>
            <a:pPr lvl="1">
              <a:defRPr/>
            </a:pPr>
            <a:r>
              <a:rPr lang="en-US" altLang="ko-KR" dirty="0"/>
              <a:t>BSD 3 License</a:t>
            </a:r>
          </a:p>
          <a:p>
            <a:pPr marL="0" indent="0">
              <a:buFontTx/>
              <a:buNone/>
              <a:defRPr/>
            </a:pPr>
            <a:endParaRPr lang="en-US" altLang="ko-KR" dirty="0"/>
          </a:p>
          <a:p>
            <a:pPr algn="l">
              <a:defRPr/>
            </a:pPr>
            <a:r>
              <a:rPr lang="ko-KR" altLang="en-US" dirty="0"/>
              <a:t>저장 장소는 메모리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기존 </a:t>
            </a:r>
            <a:r>
              <a:rPr lang="en-US" altLang="ko-KR" dirty="0"/>
              <a:t>NoSQL</a:t>
            </a:r>
            <a:r>
              <a:rPr lang="ko-KR" altLang="en-US" dirty="0"/>
              <a:t>과 달리 하드디스크</a:t>
            </a:r>
            <a:r>
              <a:rPr lang="en-US" altLang="ko-KR" dirty="0"/>
              <a:t>(HDD, SSD)</a:t>
            </a:r>
            <a:r>
              <a:rPr lang="ko-KR" altLang="en-US" dirty="0"/>
              <a:t>가 아닌 메모리</a:t>
            </a:r>
            <a:r>
              <a:rPr lang="en-US" altLang="ko-KR" dirty="0"/>
              <a:t>(Ram)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 err="1"/>
              <a:t>Redis</a:t>
            </a:r>
            <a:r>
              <a:rPr lang="ko-KR" altLang="en-US" dirty="0"/>
              <a:t>는 메모리에 저장되기 때문에 메모리 관리가 중요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Physical Memory(Ram; </a:t>
            </a:r>
            <a:r>
              <a:rPr lang="ko-KR" altLang="en-US" dirty="0"/>
              <a:t>하드웨어</a:t>
            </a:r>
            <a:r>
              <a:rPr lang="en-US" altLang="ko-KR" dirty="0"/>
              <a:t>) </a:t>
            </a:r>
            <a:r>
              <a:rPr lang="ko-KR" altLang="en-US" dirty="0"/>
              <a:t>이상을 사용하면 문제가 발생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예를 들어</a:t>
            </a:r>
            <a:r>
              <a:rPr lang="en-US" altLang="ko-KR" dirty="0"/>
              <a:t>, 32Gb </a:t>
            </a:r>
            <a:r>
              <a:rPr lang="ko-KR" altLang="en-US" dirty="0"/>
              <a:t>램을 사용하는 서버에 </a:t>
            </a:r>
            <a:r>
              <a:rPr lang="en-US" altLang="ko-KR" dirty="0"/>
              <a:t>32Gb</a:t>
            </a:r>
            <a:r>
              <a:rPr lang="ko-KR" altLang="en-US" dirty="0"/>
              <a:t> 바이트 이상 저장하면</a:t>
            </a:r>
            <a:r>
              <a:rPr lang="en-US" altLang="ko-KR" dirty="0"/>
              <a:t>, </a:t>
            </a:r>
            <a:r>
              <a:rPr lang="ko-KR" altLang="en-US" dirty="0"/>
              <a:t>장애 발생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실제 운영체제</a:t>
            </a:r>
            <a:r>
              <a:rPr lang="en-US" altLang="ko-KR" dirty="0"/>
              <a:t>, </a:t>
            </a:r>
            <a:r>
              <a:rPr lang="ko-KR" altLang="en-US" dirty="0" err="1"/>
              <a:t>톰켓</a:t>
            </a:r>
            <a:r>
              <a:rPr lang="en-US" altLang="ko-KR" dirty="0"/>
              <a:t>, </a:t>
            </a:r>
            <a:r>
              <a:rPr lang="ko-KR" altLang="en-US" dirty="0"/>
              <a:t>자바 등 다양한 소프트웨어가 메모리 용량을 사용하고 </a:t>
            </a:r>
            <a:br>
              <a:rPr lang="en-US" altLang="ko-KR" dirty="0"/>
            </a:br>
            <a:r>
              <a:rPr lang="ko-KR" altLang="en-US" dirty="0"/>
              <a:t>있어 </a:t>
            </a:r>
            <a:r>
              <a:rPr lang="en-US" altLang="ko-KR" dirty="0"/>
              <a:t>100% </a:t>
            </a:r>
            <a:r>
              <a:rPr lang="ko-KR" altLang="en-US" dirty="0"/>
              <a:t>사용 불가능함</a:t>
            </a:r>
            <a:endParaRPr lang="en-US" altLang="ko-KR" dirty="0"/>
          </a:p>
          <a:p>
            <a:pPr lvl="1">
              <a:defRPr/>
            </a:pPr>
            <a:r>
              <a:rPr lang="ko-KR" altLang="en-US" b="1" dirty="0">
                <a:solidFill>
                  <a:srgbClr val="FF0000"/>
                </a:solidFill>
              </a:rPr>
              <a:t>일반적으로  </a:t>
            </a:r>
            <a:r>
              <a:rPr lang="en-US" altLang="ko-KR" b="1" dirty="0">
                <a:solidFill>
                  <a:srgbClr val="FF0000"/>
                </a:solidFill>
              </a:rPr>
              <a:t>32Gb </a:t>
            </a:r>
            <a:r>
              <a:rPr lang="ko-KR" altLang="en-US" b="1" dirty="0">
                <a:solidFill>
                  <a:srgbClr val="FF0000"/>
                </a:solidFill>
              </a:rPr>
              <a:t>램은 </a:t>
            </a:r>
            <a:r>
              <a:rPr lang="en-US" altLang="ko-KR" b="1" dirty="0">
                <a:solidFill>
                  <a:srgbClr val="FF0000"/>
                </a:solidFill>
              </a:rPr>
              <a:t>24Gb</a:t>
            </a:r>
            <a:r>
              <a:rPr lang="ko-KR" altLang="en-US" b="1" dirty="0">
                <a:solidFill>
                  <a:srgbClr val="FF0000"/>
                </a:solidFill>
              </a:rPr>
              <a:t>까지만 데이터 저장 공간으로 사용 권장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>
              <a:defRPr/>
            </a:pPr>
            <a:endParaRPr lang="en-US" altLang="ko-KR" dirty="0"/>
          </a:p>
        </p:txBody>
      </p:sp>
      <p:sp>
        <p:nvSpPr>
          <p:cNvPr id="9220" name="폭발 1 1"/>
          <p:cNvSpPr>
            <a:spLocks noChangeArrowheads="1"/>
          </p:cNvSpPr>
          <p:nvPr/>
        </p:nvSpPr>
        <p:spPr bwMode="auto">
          <a:xfrm>
            <a:off x="611188" y="5802313"/>
            <a:ext cx="647700" cy="647700"/>
          </a:xfrm>
          <a:prstGeom prst="irregularSeal1">
            <a:avLst/>
          </a:prstGeom>
          <a:solidFill>
            <a:srgbClr val="FF0000"/>
          </a:solidFill>
          <a:ln w="222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latinLnBrk="1" hangingPunct="1">
              <a:lnSpc>
                <a:spcPct val="80000"/>
              </a:lnSpc>
              <a:spcBef>
                <a:spcPct val="20000"/>
              </a:spcBef>
            </a:pP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Redis </a:t>
            </a:r>
            <a:r>
              <a:rPr lang="ko-KR" altLang="en-US"/>
              <a:t>특징</a:t>
            </a:r>
            <a:r>
              <a:rPr lang="en-US" altLang="ko-KR"/>
              <a:t>(2/2)</a:t>
            </a:r>
            <a:endParaRPr lang="ko-KR" altLang="en-US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68313" y="1196975"/>
            <a:ext cx="8218487" cy="4929188"/>
          </a:xfrm>
        </p:spPr>
        <p:txBody>
          <a:bodyPr/>
          <a:lstStyle/>
          <a:p>
            <a:r>
              <a:rPr lang="ko-KR" altLang="en-US"/>
              <a:t>한정된 메모리 용량 이상으로 데이터 저장의 필요 할 때 해결 방안은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예를들어</a:t>
            </a:r>
            <a:r>
              <a:rPr lang="en-US" altLang="ko-KR"/>
              <a:t>, </a:t>
            </a:r>
            <a:r>
              <a:rPr lang="ko-KR" altLang="en-US"/>
              <a:t>메모리</a:t>
            </a:r>
            <a:r>
              <a:rPr lang="en-US" altLang="ko-KR"/>
              <a:t>(</a:t>
            </a:r>
            <a:r>
              <a:rPr lang="ko-KR" altLang="en-US"/>
              <a:t>램</a:t>
            </a:r>
            <a:r>
              <a:rPr lang="en-US" altLang="ko-KR"/>
              <a:t>)</a:t>
            </a:r>
            <a:r>
              <a:rPr lang="ko-KR" altLang="en-US"/>
              <a:t>이 </a:t>
            </a:r>
            <a:r>
              <a:rPr lang="en-US" altLang="ko-KR"/>
              <a:t>32Gb</a:t>
            </a:r>
            <a:r>
              <a:rPr lang="ko-KR" altLang="en-US"/>
              <a:t>인데 </a:t>
            </a:r>
            <a:r>
              <a:rPr lang="en-US" altLang="ko-KR"/>
              <a:t>40Gb </a:t>
            </a:r>
            <a:r>
              <a:rPr lang="ko-KR" altLang="en-US"/>
              <a:t>저장하고 싶다면</a:t>
            </a:r>
            <a:r>
              <a:rPr lang="en-US" altLang="ko-KR"/>
              <a:t>?</a:t>
            </a:r>
          </a:p>
          <a:p>
            <a:pPr algn="l"/>
            <a:endParaRPr lang="en-US" altLang="ko-KR"/>
          </a:p>
          <a:p>
            <a:pPr algn="l"/>
            <a:r>
              <a:rPr lang="ko-KR" altLang="en-US"/>
              <a:t>답</a:t>
            </a:r>
            <a:r>
              <a:rPr lang="en-US" altLang="ko-KR"/>
              <a:t>. SWAP </a:t>
            </a:r>
            <a:r>
              <a:rPr lang="ko-KR" altLang="en-US"/>
              <a:t>사용</a:t>
            </a:r>
            <a:endParaRPr lang="en-US" altLang="ko-KR"/>
          </a:p>
          <a:p>
            <a:pPr lvl="1"/>
            <a:r>
              <a:rPr lang="ko-KR" altLang="en-US"/>
              <a:t>리눅스는 가상메모리를 </a:t>
            </a:r>
            <a:r>
              <a:rPr lang="en-US" altLang="ko-KR"/>
              <a:t>SWAP</a:t>
            </a:r>
            <a:r>
              <a:rPr lang="ko-KR" altLang="en-US"/>
              <a:t>으로 정의하며</a:t>
            </a:r>
            <a:r>
              <a:rPr lang="en-US" altLang="ko-KR"/>
              <a:t>, </a:t>
            </a:r>
            <a:r>
              <a:rPr lang="ko-KR" altLang="en-US"/>
              <a:t>부족한 메모리의 용량을 하드디스크</a:t>
            </a:r>
            <a:r>
              <a:rPr lang="en-US" altLang="ko-KR"/>
              <a:t>(HDD, SSD)</a:t>
            </a:r>
            <a:r>
              <a:rPr lang="ko-KR" altLang="en-US"/>
              <a:t>로부터 용량으로 끌어와서 사용함</a:t>
            </a:r>
            <a:endParaRPr lang="en-US" altLang="ko-KR"/>
          </a:p>
          <a:p>
            <a:pPr lvl="1"/>
            <a:r>
              <a:rPr lang="en-US" altLang="ko-KR"/>
              <a:t>40Gb </a:t>
            </a:r>
            <a:r>
              <a:rPr lang="ko-KR" altLang="en-US"/>
              <a:t>데이터 저장의 경우</a:t>
            </a:r>
            <a:r>
              <a:rPr lang="en-US" altLang="ko-KR"/>
              <a:t>, </a:t>
            </a:r>
            <a:r>
              <a:rPr lang="ko-KR" altLang="en-US"/>
              <a:t>메모리</a:t>
            </a:r>
            <a:r>
              <a:rPr lang="en-US" altLang="ko-KR"/>
              <a:t>(Ram) : 32Gb  + </a:t>
            </a:r>
            <a:r>
              <a:rPr lang="ko-KR" altLang="en-US"/>
              <a:t>하드디스크 </a:t>
            </a:r>
            <a:r>
              <a:rPr lang="en-US" altLang="ko-KR"/>
              <a:t>: 8Gb</a:t>
            </a:r>
          </a:p>
          <a:p>
            <a:pPr lvl="1"/>
            <a:r>
              <a:rPr lang="ko-KR" altLang="en-US"/>
              <a:t>단</a:t>
            </a:r>
            <a:r>
              <a:rPr lang="en-US" altLang="ko-KR"/>
              <a:t>, SWAP</a:t>
            </a:r>
            <a:r>
              <a:rPr lang="ko-KR" altLang="en-US"/>
              <a:t>에 저장된 데이터는 메모리가 아닌 하드디스크에 저장되기 때문에 데이터 처리</a:t>
            </a:r>
            <a:r>
              <a:rPr lang="en-US" altLang="ko-KR"/>
              <a:t>(</a:t>
            </a:r>
            <a:r>
              <a:rPr lang="ko-KR" altLang="en-US"/>
              <a:t>읽기</a:t>
            </a:r>
            <a:r>
              <a:rPr lang="en-US" altLang="ko-KR"/>
              <a:t>, </a:t>
            </a:r>
            <a:r>
              <a:rPr lang="ko-KR" altLang="en-US"/>
              <a:t>연산</a:t>
            </a:r>
            <a:r>
              <a:rPr lang="en-US" altLang="ko-KR"/>
              <a:t>) </a:t>
            </a:r>
            <a:r>
              <a:rPr lang="ko-KR" altLang="en-US"/>
              <a:t>속도가 하드디스크 속도로 처리함</a:t>
            </a:r>
            <a:endParaRPr lang="en-US" altLang="ko-KR"/>
          </a:p>
          <a:p>
            <a:pPr lvl="1"/>
            <a:r>
              <a:rPr lang="ko-KR" altLang="en-US"/>
              <a:t>즉</a:t>
            </a:r>
            <a:r>
              <a:rPr lang="en-US" altLang="ko-KR"/>
              <a:t>, SWAP</a:t>
            </a:r>
            <a:r>
              <a:rPr lang="ko-KR" altLang="en-US"/>
              <a:t>에 저장된 데이터는 속도가 많이 느림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결론</a:t>
            </a:r>
            <a:endParaRPr lang="en-US" altLang="ko-KR"/>
          </a:p>
          <a:p>
            <a:pPr lvl="1"/>
            <a:r>
              <a:rPr lang="ko-KR" altLang="en-US"/>
              <a:t>임시 방편으로 </a:t>
            </a:r>
            <a:r>
              <a:rPr lang="en-US" altLang="ko-KR"/>
              <a:t>SWAP</a:t>
            </a:r>
            <a:r>
              <a:rPr lang="ko-KR" altLang="en-US"/>
              <a:t>을 활용해서 장애를 대처할 수 있지만</a:t>
            </a:r>
            <a:r>
              <a:rPr lang="en-US" altLang="ko-KR"/>
              <a:t>, </a:t>
            </a:r>
            <a:r>
              <a:rPr lang="ko-KR" altLang="en-US"/>
              <a:t>메모리 용량보다 큰 데이터 저장은 하지 않는 것을 권장함</a:t>
            </a:r>
            <a:endParaRPr lang="en-US" altLang="ko-KR"/>
          </a:p>
          <a:p>
            <a:pPr lvl="1"/>
            <a:endParaRPr lang="en-US" alt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Redis </a:t>
            </a:r>
            <a:r>
              <a:rPr lang="ko-KR" altLang="en-US"/>
              <a:t>데이터 저장 구조</a:t>
            </a:r>
            <a:r>
              <a:rPr lang="en-US" altLang="ko-KR"/>
              <a:t>(1/2)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 dirty="0"/>
              <a:t>다양한 데이터 구조를 저장할 수 있음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String, set, sorted-set, hashes, list</a:t>
            </a:r>
          </a:p>
          <a:p>
            <a:pPr lvl="1">
              <a:defRPr/>
            </a:pPr>
            <a:r>
              <a:rPr lang="en-US" altLang="ko-KR" dirty="0" err="1"/>
              <a:t>Hyperloglog</a:t>
            </a:r>
            <a:r>
              <a:rPr lang="en-US" altLang="ko-KR" dirty="0"/>
              <a:t>, bitmap, geospatial index</a:t>
            </a:r>
          </a:p>
          <a:p>
            <a:pPr lvl="1">
              <a:defRPr/>
            </a:pPr>
            <a:r>
              <a:rPr lang="en-US" altLang="ko-KR" dirty="0"/>
              <a:t>Stream</a:t>
            </a:r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저장되는 데이터 구조는 한가지만 선택가능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어떤 데이터는 </a:t>
            </a:r>
            <a:r>
              <a:rPr lang="en-US" altLang="ko-KR" dirty="0"/>
              <a:t>String, </a:t>
            </a:r>
            <a:r>
              <a:rPr lang="ko-KR" altLang="en-US" dirty="0"/>
              <a:t>어떤 데이터는 </a:t>
            </a:r>
            <a:r>
              <a:rPr lang="en-US" altLang="ko-KR" dirty="0"/>
              <a:t>list</a:t>
            </a:r>
            <a:r>
              <a:rPr lang="ko-KR" altLang="en-US" dirty="0"/>
              <a:t>와 같이 여러가지 데이터 구조가 저장 불가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초기  </a:t>
            </a:r>
            <a:r>
              <a:rPr lang="en-US" altLang="ko-KR" dirty="0"/>
              <a:t>DB </a:t>
            </a:r>
            <a:r>
              <a:rPr lang="ko-KR" altLang="en-US" dirty="0"/>
              <a:t>설계할 때 명확히 </a:t>
            </a:r>
            <a:r>
              <a:rPr lang="ko-KR" altLang="en-US" dirty="0" err="1"/>
              <a:t>정의해야함</a:t>
            </a:r>
            <a:endParaRPr lang="en-US" altLang="ko-KR" dirty="0"/>
          </a:p>
          <a:p>
            <a:pPr marL="0" indent="0" algn="l">
              <a:buFontTx/>
              <a:buNone/>
              <a:defRPr/>
            </a:pPr>
            <a:endParaRPr lang="en-US" altLang="ko-KR" dirty="0"/>
          </a:p>
          <a:p>
            <a:pPr algn="l">
              <a:defRPr/>
            </a:pPr>
            <a:r>
              <a:rPr lang="ko-KR" altLang="en-US" b="1" dirty="0">
                <a:solidFill>
                  <a:srgbClr val="FF0000"/>
                </a:solidFill>
              </a:rPr>
              <a:t>메모리 저장 크기 줄이는 것인 중요하기 때문에 </a:t>
            </a:r>
            <a:r>
              <a:rPr lang="en-US" altLang="ko-KR" b="1" dirty="0" err="1">
                <a:solidFill>
                  <a:srgbClr val="FF0000"/>
                </a:solidFill>
              </a:rPr>
              <a:t>Ziplist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인코딩이</a:t>
            </a:r>
            <a:r>
              <a:rPr lang="ko-KR" altLang="en-US" b="1" dirty="0">
                <a:solidFill>
                  <a:srgbClr val="FF0000"/>
                </a:solidFill>
              </a:rPr>
              <a:t> 되는 구조를 사용하는 것을 권장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457200" lvl="1" indent="0">
              <a:buFontTx/>
              <a:buNone/>
              <a:defRPr/>
            </a:pPr>
            <a:endParaRPr lang="en-US" altLang="ko-KR" dirty="0"/>
          </a:p>
          <a:p>
            <a:pPr algn="l">
              <a:defRPr/>
            </a:pPr>
            <a:endParaRPr lang="en-US" altLang="ko-KR" dirty="0"/>
          </a:p>
        </p:txBody>
      </p:sp>
      <p:pic>
        <p:nvPicPr>
          <p:cNvPr id="11268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456238"/>
            <a:ext cx="7705725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폭발 1 1"/>
          <p:cNvSpPr/>
          <p:nvPr/>
        </p:nvSpPr>
        <p:spPr bwMode="auto">
          <a:xfrm>
            <a:off x="107504" y="4005064"/>
            <a:ext cx="1080120" cy="648072"/>
          </a:xfrm>
          <a:prstGeom prst="irregularSeal1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Redis </a:t>
            </a:r>
            <a:r>
              <a:rPr lang="ko-KR" altLang="en-US"/>
              <a:t>데이터 저장 구조</a:t>
            </a:r>
            <a:r>
              <a:rPr lang="en-US" altLang="ko-KR"/>
              <a:t>(2/2)</a:t>
            </a:r>
            <a:endParaRPr lang="ko-KR" altLang="en-US"/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/>
              <a:t>기본적으로 </a:t>
            </a:r>
            <a:r>
              <a:rPr lang="en-US" altLang="ko-KR"/>
              <a:t>Collection </a:t>
            </a:r>
            <a:r>
              <a:rPr lang="ko-KR" altLang="en-US"/>
              <a:t>데이터 구조의 다양한 자료 구조를 융합해서 생성됨</a:t>
            </a:r>
            <a:endParaRPr lang="en-US" altLang="ko-KR"/>
          </a:p>
          <a:p>
            <a:pPr lvl="1"/>
            <a:r>
              <a:rPr lang="en-US" altLang="ko-KR"/>
              <a:t>Hash -&gt; HashTable</a:t>
            </a:r>
            <a:r>
              <a:rPr lang="ko-KR" altLang="en-US"/>
              <a:t>을 하나 더 사용</a:t>
            </a:r>
            <a:endParaRPr lang="en-US" altLang="ko-KR"/>
          </a:p>
          <a:p>
            <a:pPr lvl="1"/>
            <a:r>
              <a:rPr lang="en-US" altLang="ko-KR"/>
              <a:t>Sorted Set -&gt; Skiplist</a:t>
            </a:r>
            <a:r>
              <a:rPr lang="ko-KR" altLang="en-US"/>
              <a:t>와 </a:t>
            </a:r>
            <a:r>
              <a:rPr lang="en-US" altLang="ko-KR"/>
              <a:t>HashTable</a:t>
            </a:r>
            <a:r>
              <a:rPr lang="ko-KR" altLang="en-US"/>
              <a:t>을 이용</a:t>
            </a:r>
            <a:endParaRPr lang="en-US" altLang="ko-KR"/>
          </a:p>
          <a:p>
            <a:pPr lvl="1"/>
            <a:r>
              <a:rPr lang="en-US" altLang="ko-KR"/>
              <a:t>Set -&gt; HashTable </a:t>
            </a:r>
            <a:r>
              <a:rPr lang="ko-KR" altLang="en-US"/>
              <a:t>사용</a:t>
            </a:r>
            <a:endParaRPr lang="en-US" altLang="ko-KR"/>
          </a:p>
          <a:p>
            <a:pPr lvl="1"/>
            <a:endParaRPr lang="ko-KR" altLang="en-US"/>
          </a:p>
          <a:p>
            <a:pPr algn="l"/>
            <a:r>
              <a:rPr lang="ko-KR" altLang="en-US"/>
              <a:t>위의 </a:t>
            </a:r>
            <a:r>
              <a:rPr lang="en-US" altLang="ko-KR" b="1">
                <a:solidFill>
                  <a:srgbClr val="FF0000"/>
                </a:solidFill>
              </a:rPr>
              <a:t>Collection </a:t>
            </a:r>
            <a:r>
              <a:rPr lang="ko-KR" altLang="en-US" b="1">
                <a:solidFill>
                  <a:srgbClr val="FF0000"/>
                </a:solidFill>
              </a:rPr>
              <a:t>데이터 구조들은 메모리를 많이 사용</a:t>
            </a:r>
            <a:r>
              <a:rPr lang="ko-KR" altLang="en-US"/>
              <a:t>함</a:t>
            </a:r>
            <a:endParaRPr lang="en-US" altLang="ko-KR"/>
          </a:p>
          <a:p>
            <a:pPr algn="l"/>
            <a:endParaRPr lang="en-US" altLang="ko-K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Redis </a:t>
            </a:r>
            <a:r>
              <a:rPr lang="ko-KR" altLang="en-US"/>
              <a:t>데이터 처리 방법은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/>
              <a:t>Redis DB</a:t>
            </a:r>
            <a:r>
              <a:rPr lang="ko-KR" altLang="en-US"/>
              <a:t>는 </a:t>
            </a:r>
            <a:r>
              <a:rPr lang="ko-KR" altLang="en-US" b="1">
                <a:solidFill>
                  <a:srgbClr val="FF0000"/>
                </a:solidFill>
              </a:rPr>
              <a:t>싱글 쓰레드</a:t>
            </a:r>
            <a:r>
              <a:rPr lang="en-US" altLang="ko-KR" b="1">
                <a:solidFill>
                  <a:srgbClr val="FF0000"/>
                </a:solidFill>
              </a:rPr>
              <a:t>(Single Threaded)</a:t>
            </a:r>
            <a:r>
              <a:rPr lang="ko-KR" altLang="en-US"/>
              <a:t>로 </a:t>
            </a:r>
            <a:br>
              <a:rPr lang="en-US" altLang="ko-KR"/>
            </a:br>
            <a:r>
              <a:rPr lang="ko-KR" altLang="en-US"/>
              <a:t>데이터 처리를 수행함</a:t>
            </a:r>
            <a:endParaRPr lang="en-US" altLang="ko-KR"/>
          </a:p>
          <a:p>
            <a:pPr algn="l"/>
            <a:endParaRPr lang="en-US" altLang="ko-KR"/>
          </a:p>
          <a:p>
            <a:pPr algn="l"/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하나의 명령이 실행되면</a:t>
            </a:r>
            <a:r>
              <a:rPr lang="en-US" altLang="ko-KR"/>
              <a:t>, </a:t>
            </a:r>
            <a:r>
              <a:rPr lang="ko-KR" altLang="en-US"/>
              <a:t>그 명령이 끝날 때까지 </a:t>
            </a:r>
            <a:br>
              <a:rPr lang="en-US" altLang="ko-KR"/>
            </a:br>
            <a:r>
              <a:rPr lang="ko-KR" altLang="en-US"/>
              <a:t>다른 명령은 실행되지 않고</a:t>
            </a:r>
            <a:r>
              <a:rPr lang="en-US" altLang="ko-KR"/>
              <a:t>, </a:t>
            </a:r>
            <a:r>
              <a:rPr lang="ko-KR" altLang="en-US"/>
              <a:t>대기하게 됨</a:t>
            </a:r>
            <a:endParaRPr lang="en-US" altLang="ko-KR"/>
          </a:p>
          <a:p>
            <a:pPr lvl="1"/>
            <a:r>
              <a:rPr lang="ko-KR" altLang="en-US"/>
              <a:t>일반적인 서버 </a:t>
            </a:r>
            <a:r>
              <a:rPr lang="en-US" altLang="ko-KR"/>
              <a:t>CPU(4</a:t>
            </a:r>
            <a:r>
              <a:rPr lang="ko-KR" altLang="en-US"/>
              <a:t>코어 이상</a:t>
            </a:r>
            <a:r>
              <a:rPr lang="en-US" altLang="ko-KR"/>
              <a:t>)</a:t>
            </a:r>
            <a:r>
              <a:rPr lang="ko-KR" altLang="en-US"/>
              <a:t>는 단순한 </a:t>
            </a:r>
            <a:r>
              <a:rPr lang="en-US" altLang="ko-KR"/>
              <a:t>get/set</a:t>
            </a:r>
            <a:r>
              <a:rPr lang="ko-KR" altLang="en-US"/>
              <a:t>명령에 대해 초당 </a:t>
            </a:r>
            <a:r>
              <a:rPr lang="en-US" altLang="ko-KR"/>
              <a:t>10</a:t>
            </a:r>
            <a:r>
              <a:rPr lang="ko-KR" altLang="en-US"/>
              <a:t>만 </a:t>
            </a:r>
            <a:r>
              <a:rPr lang="en-US" altLang="ko-KR"/>
              <a:t>TPS </a:t>
            </a:r>
            <a:r>
              <a:rPr lang="ko-KR" altLang="en-US"/>
              <a:t>처리가 가능함</a:t>
            </a:r>
            <a:r>
              <a:rPr lang="en-US" altLang="ko-KR"/>
              <a:t>(CPU </a:t>
            </a:r>
            <a:r>
              <a:rPr lang="ko-KR" altLang="en-US"/>
              <a:t>성능이 좋을 수록 수치는 증가됨</a:t>
            </a:r>
            <a:r>
              <a:rPr lang="en-US" altLang="ko-KR"/>
              <a:t>)</a:t>
            </a:r>
          </a:p>
          <a:p>
            <a:pPr lvl="1"/>
            <a:endParaRPr lang="en-US" altLang="ko-KR"/>
          </a:p>
          <a:p>
            <a:r>
              <a:rPr lang="ko-KR" altLang="en-US" b="1">
                <a:solidFill>
                  <a:srgbClr val="FF0000"/>
                </a:solidFill>
              </a:rPr>
              <a:t>만약</a:t>
            </a:r>
            <a:r>
              <a:rPr lang="en-US" altLang="ko-KR" b="1">
                <a:solidFill>
                  <a:srgbClr val="FF0000"/>
                </a:solidFill>
              </a:rPr>
              <a:t>, </a:t>
            </a:r>
            <a:r>
              <a:rPr lang="ko-KR" altLang="en-US" b="1">
                <a:solidFill>
                  <a:srgbClr val="FF0000"/>
                </a:solidFill>
              </a:rPr>
              <a:t>처리 시간이 오래 걸리는 명령어를 실행하면</a:t>
            </a:r>
            <a:r>
              <a:rPr lang="en-US" altLang="ko-KR" b="1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ko-KR" altLang="en-US" b="1">
                <a:solidFill>
                  <a:srgbClr val="FF0000"/>
                </a:solidFill>
              </a:rPr>
              <a:t>절대 안됨</a:t>
            </a:r>
            <a:r>
              <a:rPr lang="en-US" altLang="ko-KR" b="1">
                <a:solidFill>
                  <a:srgbClr val="FF0000"/>
                </a:solidFill>
              </a:rPr>
              <a:t>! </a:t>
            </a:r>
            <a:r>
              <a:rPr lang="ko-KR" altLang="en-US" b="1">
                <a:solidFill>
                  <a:srgbClr val="FF0000"/>
                </a:solidFill>
              </a:rPr>
              <a:t>서비스 망함</a:t>
            </a:r>
            <a:r>
              <a:rPr lang="en-US" altLang="ko-KR" b="1">
                <a:solidFill>
                  <a:srgbClr val="FF0000"/>
                </a:solidFill>
              </a:rPr>
              <a:t>!</a:t>
            </a:r>
          </a:p>
          <a:p>
            <a:pPr algn="l"/>
            <a:endParaRPr lang="en-US" altLang="ko-KR"/>
          </a:p>
        </p:txBody>
      </p:sp>
      <p:sp>
        <p:nvSpPr>
          <p:cNvPr id="13316" name="폭발 1 1"/>
          <p:cNvSpPr>
            <a:spLocks noChangeArrowheads="1"/>
          </p:cNvSpPr>
          <p:nvPr/>
        </p:nvSpPr>
        <p:spPr bwMode="auto">
          <a:xfrm>
            <a:off x="7019925" y="908050"/>
            <a:ext cx="647700" cy="720725"/>
          </a:xfrm>
          <a:prstGeom prst="irregularSeal1">
            <a:avLst/>
          </a:prstGeom>
          <a:solidFill>
            <a:srgbClr val="FF0000"/>
          </a:solidFill>
          <a:ln w="222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80000"/>
              </a:lnSpc>
              <a:buFontTx/>
              <a:buNone/>
            </a:pPr>
            <a:endParaRPr lang="ko-KR" altLang="en-US" sz="1600"/>
          </a:p>
        </p:txBody>
      </p:sp>
      <p:pic>
        <p:nvPicPr>
          <p:cNvPr id="13317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652963"/>
            <a:ext cx="1173163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처리 시간이 긴 명령의 예</a:t>
            </a: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/>
              <a:t>KEYS</a:t>
            </a:r>
          </a:p>
          <a:p>
            <a:pPr lvl="1"/>
            <a:r>
              <a:rPr lang="ko-KR" altLang="en-US"/>
              <a:t>저장된 데이터의 키 값을 모두 불러오는 명령</a:t>
            </a:r>
            <a:endParaRPr lang="en-US" altLang="ko-KR"/>
          </a:p>
          <a:p>
            <a:pPr lvl="1"/>
            <a:endParaRPr lang="en-US" altLang="ko-KR"/>
          </a:p>
          <a:p>
            <a:pPr algn="l"/>
            <a:r>
              <a:rPr lang="en-US" altLang="ko-KR"/>
              <a:t>FLUSHALL, FLUSHDB</a:t>
            </a:r>
          </a:p>
          <a:p>
            <a:pPr lvl="1"/>
            <a:r>
              <a:rPr lang="en-US" altLang="ko-KR"/>
              <a:t>Redis DB</a:t>
            </a:r>
            <a:r>
              <a:rPr lang="ko-KR" altLang="en-US"/>
              <a:t>에 전체 데이터베이스 정보 넣어주는 명령</a:t>
            </a:r>
            <a:endParaRPr lang="en-US" altLang="ko-KR"/>
          </a:p>
          <a:p>
            <a:pPr lvl="1"/>
            <a:endParaRPr lang="en-US" altLang="ko-KR"/>
          </a:p>
          <a:p>
            <a:pPr algn="l"/>
            <a:r>
              <a:rPr lang="en-US" altLang="ko-KR"/>
              <a:t>Delete Collections</a:t>
            </a:r>
          </a:p>
          <a:p>
            <a:pPr lvl="1"/>
            <a:r>
              <a:rPr lang="ko-KR" altLang="en-US"/>
              <a:t>여러 개의 컬렉션을 삭제하는 명령</a:t>
            </a:r>
            <a:endParaRPr lang="en-US" altLang="ko-KR"/>
          </a:p>
          <a:p>
            <a:pPr lvl="1"/>
            <a:endParaRPr lang="en-US" altLang="ko-KR"/>
          </a:p>
          <a:p>
            <a:pPr algn="l"/>
            <a:r>
              <a:rPr lang="en-US" altLang="ko-KR"/>
              <a:t>Get All Collections</a:t>
            </a:r>
          </a:p>
          <a:p>
            <a:pPr lvl="1"/>
            <a:r>
              <a:rPr lang="ko-KR" altLang="en-US"/>
              <a:t>전체 컬렉션 정보를 가져오는 명령</a:t>
            </a:r>
            <a:endParaRPr lang="en-US" altLang="ko-K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전체 컬렉션 데이터를 가져와야 하는 경우는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/>
              <a:t>전체 가져오는 프로그램 만들면 안됨</a:t>
            </a:r>
            <a:endParaRPr lang="en-US" altLang="ko-KR"/>
          </a:p>
          <a:p>
            <a:pPr lvl="1"/>
            <a:endParaRPr lang="en-US" altLang="ko-KR"/>
          </a:p>
          <a:p>
            <a:pPr algn="l"/>
            <a:r>
              <a:rPr lang="ko-KR" altLang="en-US"/>
              <a:t>데이터 저장할 때</a:t>
            </a:r>
            <a:r>
              <a:rPr lang="en-US" altLang="ko-KR"/>
              <a:t>, </a:t>
            </a:r>
            <a:r>
              <a:rPr lang="ko-KR" altLang="en-US"/>
              <a:t>여러 개의 </a:t>
            </a:r>
            <a:r>
              <a:rPr lang="en-US" altLang="ko-KR"/>
              <a:t>Collection</a:t>
            </a:r>
            <a:r>
              <a:rPr lang="ko-KR" altLang="en-US"/>
              <a:t>으로 목적에 </a:t>
            </a:r>
            <a:br>
              <a:rPr lang="en-US" altLang="ko-KR"/>
            </a:br>
            <a:r>
              <a:rPr lang="ko-KR" altLang="en-US"/>
              <a:t>따라 구분하여 저장</a:t>
            </a:r>
            <a:endParaRPr lang="en-US" altLang="ko-KR"/>
          </a:p>
          <a:p>
            <a:pPr lvl="1"/>
            <a:r>
              <a:rPr lang="en-US" altLang="ko-KR"/>
              <a:t>Collection</a:t>
            </a:r>
            <a:r>
              <a:rPr lang="ko-KR" altLang="en-US"/>
              <a:t>마다 약 </a:t>
            </a:r>
            <a:r>
              <a:rPr lang="en-US" altLang="ko-KR"/>
              <a:t>5</a:t>
            </a:r>
            <a:r>
              <a:rPr lang="ko-KR" altLang="en-US"/>
              <a:t>천개 레코드 이하로 저장하도록 설계 권장</a:t>
            </a:r>
            <a:endParaRPr lang="en-US" alt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n디자인">
  <a:themeElements>
    <a:clrScheme name="icn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cn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22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342900" marR="0" indent="-342900" algn="ctr" defTabSz="914400" rtl="0" eaLnBrk="1" fontAlgn="ctr" latinLnBrk="1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ctr" latinLnBrk="1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icn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10640</TotalTime>
  <Words>697</Words>
  <Application>Microsoft Office PowerPoint</Application>
  <PresentationFormat>화면 슬라이드 쇼(4:3)</PresentationFormat>
  <Paragraphs>95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HY헤드라인M</vt:lpstr>
      <vt:lpstr>굴림</vt:lpstr>
      <vt:lpstr>굴림체</vt:lpstr>
      <vt:lpstr>맑은 고딕</vt:lpstr>
      <vt:lpstr>Times New Roman</vt:lpstr>
      <vt:lpstr>icn디자인</vt:lpstr>
      <vt:lpstr>메모리 기반 NoSQL 이해 (Redis DB)</vt:lpstr>
      <vt:lpstr>메모리 기반 NoSQL이란?</vt:lpstr>
      <vt:lpstr>Redis 특징(1/2)</vt:lpstr>
      <vt:lpstr>Redis 특징(2/2)</vt:lpstr>
      <vt:lpstr>Redis 데이터 저장 구조(1/2)</vt:lpstr>
      <vt:lpstr>Redis 데이터 저장 구조(2/2)</vt:lpstr>
      <vt:lpstr>Redis 데이터 처리 방법은?</vt:lpstr>
      <vt:lpstr>처리 시간이 긴 명령의 예</vt:lpstr>
      <vt:lpstr>전체 컬렉션 데이터를 가져와야 하는 경우는?</vt:lpstr>
      <vt:lpstr>Redis DB 적용 사례</vt:lpstr>
      <vt:lpstr>Redis DB 잘못 적용된 예</vt:lpstr>
    </vt:vector>
  </TitlesOfParts>
  <Company>FINAL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블랙에디션</dc:creator>
  <cp:lastModifiedBy>이협건</cp:lastModifiedBy>
  <cp:revision>1084</cp:revision>
  <dcterms:created xsi:type="dcterms:W3CDTF">2008-05-14T14:35:49Z</dcterms:created>
  <dcterms:modified xsi:type="dcterms:W3CDTF">2022-03-02T01:36:37Z</dcterms:modified>
</cp:coreProperties>
</file>