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461" r:id="rId3"/>
    <p:sldId id="479" r:id="rId4"/>
    <p:sldId id="480" r:id="rId5"/>
    <p:sldId id="493" r:id="rId6"/>
    <p:sldId id="492" r:id="rId7"/>
    <p:sldId id="494" r:id="rId8"/>
    <p:sldId id="498" r:id="rId9"/>
    <p:sldId id="481" r:id="rId10"/>
    <p:sldId id="495" r:id="rId11"/>
    <p:sldId id="497" r:id="rId12"/>
    <p:sldId id="514" r:id="rId13"/>
    <p:sldId id="499" r:id="rId14"/>
    <p:sldId id="483" r:id="rId15"/>
    <p:sldId id="513" r:id="rId16"/>
    <p:sldId id="500" r:id="rId17"/>
    <p:sldId id="496" r:id="rId18"/>
    <p:sldId id="512" r:id="rId19"/>
    <p:sldId id="501" r:id="rId20"/>
    <p:sldId id="502" r:id="rId21"/>
    <p:sldId id="505" r:id="rId22"/>
    <p:sldId id="508" r:id="rId23"/>
    <p:sldId id="506" r:id="rId24"/>
    <p:sldId id="507" r:id="rId25"/>
    <p:sldId id="509" r:id="rId26"/>
    <p:sldId id="510" r:id="rId27"/>
    <p:sldId id="511" r:id="rId28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1" userDrawn="1">
          <p15:clr>
            <a:srgbClr val="A4A3A4"/>
          </p15:clr>
        </p15:guide>
        <p15:guide id="2" pos="52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00"/>
    <a:srgbClr val="FF0000"/>
    <a:srgbClr val="0033CC"/>
    <a:srgbClr val="C0C0C0"/>
    <a:srgbClr val="CCFFFF"/>
    <a:srgbClr val="9999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howGuides="1">
      <p:cViewPr varScale="1">
        <p:scale>
          <a:sx n="159" d="100"/>
          <a:sy n="159" d="100"/>
        </p:scale>
        <p:origin x="1746" y="132"/>
      </p:cViewPr>
      <p:guideLst>
        <p:guide orient="horz" pos="4201"/>
        <p:guide pos="52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4230F47-C750-4B61-BA7E-893F89AF8E12}" type="datetimeFigureOut">
              <a:rPr lang="ko-KR" altLang="en-US"/>
              <a:pPr>
                <a:defRPr/>
              </a:pPr>
              <a:t>2022-04-01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7EB5410-3047-4EF2-8DAA-D55AA3C5077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187450" y="6381750"/>
            <a:ext cx="1223963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451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 baseline="0">
                <a:latin typeface="Times New Roman" panose="02020603050405020304" pitchFamily="18" charset="0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5520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187450" y="6381750"/>
            <a:ext cx="1223963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064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187450" y="6381750"/>
            <a:ext cx="1223963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532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187450" y="6381750"/>
            <a:ext cx="1223963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682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8"/>
          <p:cNvSpPr>
            <a:spLocks noChangeShapeType="1"/>
          </p:cNvSpPr>
          <p:nvPr/>
        </p:nvSpPr>
        <p:spPr bwMode="auto">
          <a:xfrm>
            <a:off x="468313" y="6308725"/>
            <a:ext cx="8207375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Line 9"/>
          <p:cNvSpPr>
            <a:spLocks noChangeShapeType="1"/>
          </p:cNvSpPr>
          <p:nvPr/>
        </p:nvSpPr>
        <p:spPr bwMode="auto">
          <a:xfrm>
            <a:off x="468313" y="1125538"/>
            <a:ext cx="8207375" cy="0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30" name="그림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5" y="36513"/>
            <a:ext cx="1597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그림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337300"/>
            <a:ext cx="12700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5" r:id="rId2"/>
    <p:sldLayoutId id="2147483857" r:id="rId3"/>
    <p:sldLayoutId id="2147483858" r:id="rId4"/>
    <p:sldLayoutId id="2147483859" r:id="rId5"/>
  </p:sldLayoutIdLst>
  <p:txStyles>
    <p:titleStyle>
      <a:lvl1pPr algn="just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  <a:lvl2pPr algn="just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2pPr>
      <a:lvl3pPr algn="just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3pPr>
      <a:lvl4pPr algn="just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4pPr>
      <a:lvl5pPr algn="just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just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3600" dirty="0">
                <a:latin typeface="굴림체" panose="020B0609000101010101" pitchFamily="49" charset="-127"/>
                <a:ea typeface="굴림체" panose="020B0609000101010101" pitchFamily="49" charset="-127"/>
              </a:rPr>
              <a:t>메모리 기반 </a:t>
            </a:r>
            <a:r>
              <a:rPr lang="en-US" altLang="ko-KR" sz="3600" dirty="0">
                <a:latin typeface="굴림체" panose="020B0609000101010101" pitchFamily="49" charset="-127"/>
                <a:ea typeface="굴림체" panose="020B0609000101010101" pitchFamily="49" charset="-127"/>
              </a:rPr>
              <a:t>NoSQL</a:t>
            </a:r>
            <a:r>
              <a:rPr lang="ko-KR" altLang="en-US" sz="3600" dirty="0">
                <a:latin typeface="굴림체" panose="020B0609000101010101" pitchFamily="49" charset="-127"/>
                <a:ea typeface="굴림체" panose="020B0609000101010101" pitchFamily="49" charset="-127"/>
              </a:rPr>
              <a:t> 클라이언트 툴</a:t>
            </a:r>
            <a:br>
              <a:rPr lang="en-US" altLang="ko-KR" sz="3600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sz="3600" dirty="0">
                <a:latin typeface="굴림체" panose="020B0609000101010101" pitchFamily="49" charset="-127"/>
                <a:ea typeface="굴림체" panose="020B0609000101010101" pitchFamily="49" charset="-127"/>
              </a:rPr>
              <a:t>사용법</a:t>
            </a:r>
            <a:br>
              <a:rPr lang="en-US" altLang="ko-KR" sz="3600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36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ko-KR" sz="36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sz="3600" dirty="0">
                <a:latin typeface="굴림체" panose="020B0609000101010101" pitchFamily="49" charset="-127"/>
                <a:ea typeface="굴림체" panose="020B0609000101010101" pitchFamily="49" charset="-127"/>
              </a:rPr>
              <a:t> DB)</a:t>
            </a:r>
            <a:endParaRPr lang="en-US" altLang="ko-KR" sz="3600" dirty="0">
              <a:latin typeface="+mn-ea"/>
              <a:ea typeface="+mn-ea"/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5076825" y="5392738"/>
            <a:ext cx="3221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buFontTx/>
              <a:buNone/>
              <a:defRPr/>
            </a:pPr>
            <a:r>
              <a:rPr lang="ko-KR" altLang="en-US" sz="1800" b="1" dirty="0" err="1">
                <a:latin typeface="+mn-lt"/>
              </a:rPr>
              <a:t>이협건</a:t>
            </a:r>
            <a:r>
              <a:rPr lang="en-US" altLang="ko-KR" sz="1800" b="1" dirty="0">
                <a:latin typeface="+mn-lt"/>
              </a:rPr>
              <a:t>(hglee67@kopo.ac.kr)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169D3F-CC32-4FBC-A3C8-16A9A9ED9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777508"/>
            <a:ext cx="6667182" cy="4325136"/>
          </a:xfrm>
          <a:prstGeom prst="rect">
            <a:avLst/>
          </a:prstGeom>
        </p:spPr>
      </p:pic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저장 실습</a:t>
            </a:r>
            <a:r>
              <a:rPr lang="en-US" altLang="ko-KR" dirty="0"/>
              <a:t>-String </a:t>
            </a:r>
            <a:r>
              <a:rPr lang="ko-KR" altLang="en-US" dirty="0"/>
              <a:t>타입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CD053AF-73F8-4936-B390-E2E224D6A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>
              <a:defRPr/>
            </a:pPr>
            <a:r>
              <a:rPr lang="en-US" altLang="ko-KR" dirty="0"/>
              <a:t>JSON </a:t>
            </a:r>
            <a:r>
              <a:rPr lang="ko-KR" altLang="en-US" dirty="0"/>
              <a:t>구조로 저장된 </a:t>
            </a:r>
            <a:r>
              <a:rPr lang="en-US" altLang="ko-KR" dirty="0"/>
              <a:t>String</a:t>
            </a:r>
            <a:r>
              <a:rPr lang="ko-KR" altLang="en-US" dirty="0"/>
              <a:t> 타입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105577-A2DE-4C62-9402-2FDD1C7E5EBD}"/>
              </a:ext>
            </a:extLst>
          </p:cNvPr>
          <p:cNvSpPr/>
          <p:nvPr/>
        </p:nvSpPr>
        <p:spPr bwMode="auto">
          <a:xfrm>
            <a:off x="2555776" y="2919040"/>
            <a:ext cx="2448272" cy="204628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4E79A8-4DF0-4CAC-8A17-D8E09E29DD0E}"/>
              </a:ext>
            </a:extLst>
          </p:cNvPr>
          <p:cNvSpPr/>
          <p:nvPr/>
        </p:nvSpPr>
        <p:spPr bwMode="auto">
          <a:xfrm>
            <a:off x="468312" y="3429000"/>
            <a:ext cx="1223368" cy="21602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34879AB4-E326-496D-8A9A-ADBA3B3E3CF5}"/>
              </a:ext>
            </a:extLst>
          </p:cNvPr>
          <p:cNvSpPr/>
          <p:nvPr/>
        </p:nvSpPr>
        <p:spPr bwMode="auto">
          <a:xfrm rot="20356064">
            <a:off x="1679521" y="3277773"/>
            <a:ext cx="910157" cy="216024"/>
          </a:xfrm>
          <a:prstGeom prst="rightArrow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C8877C-E559-4AB5-AEE0-48DE93C6C583}"/>
              </a:ext>
            </a:extLst>
          </p:cNvPr>
          <p:cNvSpPr/>
          <p:nvPr/>
        </p:nvSpPr>
        <p:spPr bwMode="auto">
          <a:xfrm>
            <a:off x="2555776" y="2780928"/>
            <a:ext cx="1152128" cy="138112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574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저장 실습</a:t>
            </a:r>
            <a:r>
              <a:rPr lang="en-US" altLang="ko-KR" dirty="0"/>
              <a:t>-String </a:t>
            </a:r>
            <a:r>
              <a:rPr lang="ko-KR" altLang="en-US" dirty="0"/>
              <a:t>타입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CD053AF-73F8-4936-B390-E2E224D6A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>
              <a:defRPr/>
            </a:pPr>
            <a:r>
              <a:rPr lang="en-US" altLang="ko-KR" dirty="0"/>
              <a:t>JSON </a:t>
            </a:r>
            <a:r>
              <a:rPr lang="ko-KR" altLang="en-US" dirty="0"/>
              <a:t>구조로 보기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F54587-A5AA-4099-839D-DC753E4AC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72816"/>
            <a:ext cx="6923112" cy="449116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1FAAB0-2527-4686-BB66-74A115A297BE}"/>
              </a:ext>
            </a:extLst>
          </p:cNvPr>
          <p:cNvSpPr/>
          <p:nvPr/>
        </p:nvSpPr>
        <p:spPr bwMode="auto">
          <a:xfrm>
            <a:off x="2555776" y="3105614"/>
            <a:ext cx="2448272" cy="111547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F8216E-34D9-434A-8514-6E489B7F0FB7}"/>
              </a:ext>
            </a:extLst>
          </p:cNvPr>
          <p:cNvSpPr/>
          <p:nvPr/>
        </p:nvSpPr>
        <p:spPr bwMode="auto">
          <a:xfrm>
            <a:off x="468312" y="3471112"/>
            <a:ext cx="1223368" cy="21602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750A0A2-E0E8-4DB8-8D67-858B78738A50}"/>
              </a:ext>
            </a:extLst>
          </p:cNvPr>
          <p:cNvSpPr/>
          <p:nvPr/>
        </p:nvSpPr>
        <p:spPr bwMode="auto">
          <a:xfrm rot="20356064">
            <a:off x="1679521" y="3319885"/>
            <a:ext cx="910157" cy="216024"/>
          </a:xfrm>
          <a:prstGeom prst="rightArrow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249A78-2222-4873-AF14-2B4F45A2A1ED}"/>
              </a:ext>
            </a:extLst>
          </p:cNvPr>
          <p:cNvSpPr/>
          <p:nvPr/>
        </p:nvSpPr>
        <p:spPr bwMode="auto">
          <a:xfrm>
            <a:off x="2555776" y="2798976"/>
            <a:ext cx="1152128" cy="20492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193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Redis </a:t>
            </a:r>
            <a:r>
              <a:rPr lang="ko-KR" altLang="en-US" dirty="0"/>
              <a:t>저장 실습</a:t>
            </a:r>
            <a:r>
              <a:rPr lang="en-US" altLang="ko-KR" dirty="0"/>
              <a:t>-Hash </a:t>
            </a:r>
            <a:r>
              <a:rPr lang="ko-KR" altLang="en-US" dirty="0"/>
              <a:t>타입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BFD1E8-B78A-4ABF-BEA8-DBBD2E07E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자바의 </a:t>
            </a:r>
            <a:r>
              <a:rPr lang="en-US" altLang="ko-KR" b="1" dirty="0">
                <a:solidFill>
                  <a:srgbClr val="FF0000"/>
                </a:solidFill>
              </a:rPr>
              <a:t>List </a:t>
            </a:r>
            <a:r>
              <a:rPr lang="ko-KR" altLang="en-US" b="1" dirty="0">
                <a:solidFill>
                  <a:srgbClr val="FF0000"/>
                </a:solidFill>
              </a:rPr>
              <a:t>데이터 구조와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거의 유사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중복된 여러 데이터를 저장할 수 있음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/>
              <a:t>Encoding</a:t>
            </a:r>
            <a:r>
              <a:rPr lang="ko-KR" altLang="en-US" dirty="0"/>
              <a:t>은 </a:t>
            </a:r>
            <a:r>
              <a:rPr lang="en-US" altLang="ko-KR" dirty="0" err="1"/>
              <a:t>quicklist</a:t>
            </a:r>
            <a:r>
              <a:rPr lang="ko-KR" altLang="en-US" dirty="0"/>
              <a:t>를 사용함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6C9218-2430-4EE1-B5DE-2C3D84C37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1" y="2924944"/>
            <a:ext cx="3139549" cy="64807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B8F9426-DB56-4177-B1EC-9D2925A3D76C}"/>
              </a:ext>
            </a:extLst>
          </p:cNvPr>
          <p:cNvSpPr/>
          <p:nvPr/>
        </p:nvSpPr>
        <p:spPr bwMode="auto">
          <a:xfrm>
            <a:off x="971600" y="3248980"/>
            <a:ext cx="936104" cy="252028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886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Redis </a:t>
            </a:r>
            <a:r>
              <a:rPr lang="ko-KR" altLang="en-US" dirty="0"/>
              <a:t>저장 실습</a:t>
            </a:r>
            <a:r>
              <a:rPr lang="en-US" altLang="ko-KR" dirty="0"/>
              <a:t>-List </a:t>
            </a:r>
            <a:r>
              <a:rPr lang="ko-KR" altLang="en-US" dirty="0"/>
              <a:t>타입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88671F2-0547-41D6-9BEF-0B39AAEAA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0"/>
            <a:ext cx="3143250" cy="2038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CF37E0-8DCD-48EA-93C7-BABBB8188653}"/>
              </a:ext>
            </a:extLst>
          </p:cNvPr>
          <p:cNvSpPr/>
          <p:nvPr/>
        </p:nvSpPr>
        <p:spPr bwMode="auto">
          <a:xfrm>
            <a:off x="2123728" y="2492896"/>
            <a:ext cx="1656184" cy="432048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FE06ECE3-E4C0-4700-B111-88E7737076A4}"/>
              </a:ext>
            </a:extLst>
          </p:cNvPr>
          <p:cNvSpPr/>
          <p:nvPr/>
        </p:nvSpPr>
        <p:spPr bwMode="auto">
          <a:xfrm>
            <a:off x="3275856" y="2924944"/>
            <a:ext cx="288032" cy="216247"/>
          </a:xfrm>
          <a:prstGeom prst="downArrow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0A7899-4158-4241-8DD2-A10C8E29F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3169274"/>
            <a:ext cx="4608512" cy="27536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3502E4-9212-4E99-A844-20331AFF959C}"/>
              </a:ext>
            </a:extLst>
          </p:cNvPr>
          <p:cNvSpPr/>
          <p:nvPr/>
        </p:nvSpPr>
        <p:spPr bwMode="auto">
          <a:xfrm>
            <a:off x="3161552" y="4531246"/>
            <a:ext cx="4608512" cy="769962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3955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저장 실습</a:t>
            </a:r>
            <a:r>
              <a:rPr lang="en-US" altLang="ko-KR" dirty="0"/>
              <a:t>-List </a:t>
            </a:r>
            <a:r>
              <a:rPr lang="ko-KR" altLang="en-US" dirty="0"/>
              <a:t>타입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43319E-801D-4E1C-9774-B0F3B3F0D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18488"/>
            <a:ext cx="8200660" cy="489654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79F071E-9D4C-4BDA-BF98-CC8568E89A40}"/>
              </a:ext>
            </a:extLst>
          </p:cNvPr>
          <p:cNvSpPr/>
          <p:nvPr/>
        </p:nvSpPr>
        <p:spPr bwMode="auto">
          <a:xfrm>
            <a:off x="539552" y="3230656"/>
            <a:ext cx="720080" cy="21602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A58894-2E46-4A3A-A7E3-272FDF6E3DE0}"/>
              </a:ext>
            </a:extLst>
          </p:cNvPr>
          <p:cNvSpPr/>
          <p:nvPr/>
        </p:nvSpPr>
        <p:spPr bwMode="auto">
          <a:xfrm>
            <a:off x="2915816" y="3233664"/>
            <a:ext cx="3384376" cy="172518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F6C72BE-F06B-4D8D-A556-00EC93788FEE}"/>
              </a:ext>
            </a:extLst>
          </p:cNvPr>
          <p:cNvSpPr/>
          <p:nvPr/>
        </p:nvSpPr>
        <p:spPr bwMode="auto">
          <a:xfrm>
            <a:off x="1283124" y="3218443"/>
            <a:ext cx="1560684" cy="216024"/>
          </a:xfrm>
          <a:prstGeom prst="rightArrow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5CBD22-DD7A-40BA-835E-1E47D3D7C522}"/>
              </a:ext>
            </a:extLst>
          </p:cNvPr>
          <p:cNvSpPr/>
          <p:nvPr/>
        </p:nvSpPr>
        <p:spPr bwMode="auto">
          <a:xfrm>
            <a:off x="2843808" y="2798608"/>
            <a:ext cx="1008112" cy="360040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CB3BBA4-8982-47B1-A811-BC63B1A72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>
              <a:defRPr/>
            </a:pPr>
            <a:r>
              <a:rPr lang="ko-KR" altLang="en-US" dirty="0"/>
              <a:t>자바의 </a:t>
            </a:r>
            <a:r>
              <a:rPr lang="en-US" altLang="ko-KR" dirty="0"/>
              <a:t>List </a:t>
            </a:r>
            <a:r>
              <a:rPr lang="ko-KR" altLang="en-US" dirty="0"/>
              <a:t>데이터 구조와 동일함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C4B7A6-F5E8-4B7A-95E1-9ECDEE6270FF}"/>
              </a:ext>
            </a:extLst>
          </p:cNvPr>
          <p:cNvSpPr txBox="1"/>
          <p:nvPr/>
        </p:nvSpPr>
        <p:spPr>
          <a:xfrm>
            <a:off x="919273" y="5275297"/>
            <a:ext cx="727280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List</a:t>
            </a:r>
            <a:r>
              <a:rPr lang="ko-KR" altLang="en-US" dirty="0"/>
              <a:t>는 컬렉션 데이터 구조로 배열과 같이 여러 개의 데이터가 저장될 수 있음</a:t>
            </a:r>
            <a:r>
              <a:rPr lang="en-US" altLang="ko-KR" dirty="0"/>
              <a:t> Add</a:t>
            </a:r>
            <a:r>
              <a:rPr lang="ko-KR" altLang="en-US" dirty="0"/>
              <a:t>해서 추가 가능함</a:t>
            </a:r>
          </a:p>
        </p:txBody>
      </p:sp>
    </p:spTree>
    <p:extLst>
      <p:ext uri="{BB962C8B-B14F-4D97-AF65-F5344CB8AC3E}">
        <p14:creationId xmlns:p14="http://schemas.microsoft.com/office/powerpoint/2010/main" val="879050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Redis </a:t>
            </a:r>
            <a:r>
              <a:rPr lang="ko-KR" altLang="en-US" dirty="0"/>
              <a:t>저장 실습</a:t>
            </a:r>
            <a:r>
              <a:rPr lang="en-US" altLang="ko-KR" dirty="0"/>
              <a:t>-Hash </a:t>
            </a:r>
            <a:r>
              <a:rPr lang="ko-KR" altLang="en-US" dirty="0"/>
              <a:t>타입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BFD1E8-B78A-4ABF-BEA8-DBBD2E07E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자바의 </a:t>
            </a:r>
            <a:r>
              <a:rPr lang="en-US" altLang="ko-KR" b="1" dirty="0">
                <a:solidFill>
                  <a:srgbClr val="FF0000"/>
                </a:solidFill>
              </a:rPr>
              <a:t>Map </a:t>
            </a:r>
            <a:r>
              <a:rPr lang="ko-KR" altLang="en-US" b="1" dirty="0">
                <a:solidFill>
                  <a:srgbClr val="FF0000"/>
                </a:solidFill>
              </a:rPr>
              <a:t>데이터 구조와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거의 유사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키와 값의 데이터 구조 사용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/>
              <a:t>Encoding</a:t>
            </a:r>
            <a:r>
              <a:rPr lang="ko-KR" altLang="en-US" dirty="0"/>
              <a:t>은 </a:t>
            </a:r>
            <a:r>
              <a:rPr lang="en-US" altLang="ko-KR" dirty="0" err="1"/>
              <a:t>Ziplist</a:t>
            </a:r>
            <a:r>
              <a:rPr lang="ko-KR" altLang="en-US" dirty="0"/>
              <a:t>를 사용함</a:t>
            </a:r>
            <a:endParaRPr lang="en-US" altLang="ko-KR" dirty="0"/>
          </a:p>
          <a:p>
            <a:pPr lvl="1"/>
            <a:r>
              <a:rPr lang="ko-KR" altLang="en-US" dirty="0"/>
              <a:t>저장 효율 및 처리 성능이 높음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618706-F86E-4865-93CE-318F6F9A6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224957"/>
            <a:ext cx="3339762" cy="122413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66968B4-3FCA-4EAC-A967-BBEBF4C405F5}"/>
              </a:ext>
            </a:extLst>
          </p:cNvPr>
          <p:cNvSpPr/>
          <p:nvPr/>
        </p:nvSpPr>
        <p:spPr bwMode="auto">
          <a:xfrm>
            <a:off x="899592" y="3854165"/>
            <a:ext cx="936104" cy="209306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폭발: 8pt 8">
            <a:extLst>
              <a:ext uri="{FF2B5EF4-FFF2-40B4-BE49-F238E27FC236}">
                <a16:creationId xmlns:a16="http://schemas.microsoft.com/office/drawing/2014/main" id="{BDA621C9-D37C-4A3E-8065-F49F21B484D9}"/>
              </a:ext>
            </a:extLst>
          </p:cNvPr>
          <p:cNvSpPr/>
          <p:nvPr/>
        </p:nvSpPr>
        <p:spPr bwMode="auto">
          <a:xfrm>
            <a:off x="4716016" y="2060848"/>
            <a:ext cx="792088" cy="876300"/>
          </a:xfrm>
          <a:prstGeom prst="irregularSeal1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007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5437CF1-4D0D-4777-A01D-07845FD6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552" y="3212976"/>
            <a:ext cx="4608512" cy="28258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Redis </a:t>
            </a:r>
            <a:r>
              <a:rPr lang="ko-KR" altLang="en-US" dirty="0"/>
              <a:t>저장 실습</a:t>
            </a:r>
            <a:r>
              <a:rPr lang="en-US" altLang="ko-KR" dirty="0"/>
              <a:t>-Hash </a:t>
            </a:r>
            <a:r>
              <a:rPr lang="ko-KR" altLang="en-US" dirty="0"/>
              <a:t>타입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88671F2-0547-41D6-9BEF-0B39AAEAA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68760"/>
            <a:ext cx="3143250" cy="2038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CF37E0-8DCD-48EA-93C7-BABBB8188653}"/>
              </a:ext>
            </a:extLst>
          </p:cNvPr>
          <p:cNvSpPr/>
          <p:nvPr/>
        </p:nvSpPr>
        <p:spPr bwMode="auto">
          <a:xfrm>
            <a:off x="2123728" y="2492896"/>
            <a:ext cx="1656184" cy="432048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FE06ECE3-E4C0-4700-B111-88E7737076A4}"/>
              </a:ext>
            </a:extLst>
          </p:cNvPr>
          <p:cNvSpPr/>
          <p:nvPr/>
        </p:nvSpPr>
        <p:spPr bwMode="auto">
          <a:xfrm>
            <a:off x="3275856" y="2924944"/>
            <a:ext cx="288032" cy="216247"/>
          </a:xfrm>
          <a:prstGeom prst="downArrow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3502E4-9212-4E99-A844-20331AFF959C}"/>
              </a:ext>
            </a:extLst>
          </p:cNvPr>
          <p:cNvSpPr/>
          <p:nvPr/>
        </p:nvSpPr>
        <p:spPr bwMode="auto">
          <a:xfrm>
            <a:off x="3161552" y="4531246"/>
            <a:ext cx="4608512" cy="769962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632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저장 실습</a:t>
            </a:r>
            <a:r>
              <a:rPr lang="en-US" altLang="ko-KR" dirty="0"/>
              <a:t>-Hash </a:t>
            </a:r>
            <a:r>
              <a:rPr lang="ko-KR" altLang="en-US" dirty="0"/>
              <a:t>타입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4BA640-1118-4485-92DF-51EAB7581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63" y="1268760"/>
            <a:ext cx="7551921" cy="45091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AF1B3E4-D1D7-48D0-A985-9D10CF213E2B}"/>
              </a:ext>
            </a:extLst>
          </p:cNvPr>
          <p:cNvSpPr/>
          <p:nvPr/>
        </p:nvSpPr>
        <p:spPr bwMode="auto">
          <a:xfrm>
            <a:off x="467544" y="2651565"/>
            <a:ext cx="720080" cy="21602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F39BB0-3D29-4043-8F54-5B06F09D28E7}"/>
              </a:ext>
            </a:extLst>
          </p:cNvPr>
          <p:cNvSpPr/>
          <p:nvPr/>
        </p:nvSpPr>
        <p:spPr bwMode="auto">
          <a:xfrm>
            <a:off x="2771800" y="2654573"/>
            <a:ext cx="3456384" cy="172518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1D303DC-8DFA-46A2-BB15-D177E01CFC06}"/>
              </a:ext>
            </a:extLst>
          </p:cNvPr>
          <p:cNvSpPr/>
          <p:nvPr/>
        </p:nvSpPr>
        <p:spPr bwMode="auto">
          <a:xfrm>
            <a:off x="1211116" y="2639352"/>
            <a:ext cx="1560684" cy="216024"/>
          </a:xfrm>
          <a:prstGeom prst="rightArrow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BFDEEC-9003-47E2-8A20-35A3D76D495C}"/>
              </a:ext>
            </a:extLst>
          </p:cNvPr>
          <p:cNvSpPr/>
          <p:nvPr/>
        </p:nvSpPr>
        <p:spPr bwMode="auto">
          <a:xfrm>
            <a:off x="2771800" y="2321605"/>
            <a:ext cx="936104" cy="282016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5584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Redis </a:t>
            </a:r>
            <a:r>
              <a:rPr lang="ko-KR" altLang="en-US" dirty="0"/>
              <a:t>저장 실습</a:t>
            </a:r>
            <a:r>
              <a:rPr lang="en-US" altLang="ko-KR" dirty="0"/>
              <a:t>-set </a:t>
            </a:r>
            <a:r>
              <a:rPr lang="ko-KR" altLang="en-US" dirty="0"/>
              <a:t>타입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BFD1E8-B78A-4ABF-BEA8-DBBD2E07E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자바의 </a:t>
            </a:r>
            <a:r>
              <a:rPr lang="en-US" altLang="ko-KR" b="1" dirty="0">
                <a:solidFill>
                  <a:srgbClr val="FF0000"/>
                </a:solidFill>
              </a:rPr>
              <a:t>Set </a:t>
            </a:r>
            <a:r>
              <a:rPr lang="ko-KR" altLang="en-US" b="1" dirty="0">
                <a:solidFill>
                  <a:srgbClr val="FF0000"/>
                </a:solidFill>
              </a:rPr>
              <a:t>데이터 구조와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거의 유사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데이터의 중복 제거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/>
              <a:t>Set </a:t>
            </a:r>
            <a:r>
              <a:rPr lang="ko-KR" altLang="en-US" dirty="0"/>
              <a:t>순서 없이 데이터가 저장되기에 </a:t>
            </a:r>
            <a:r>
              <a:rPr lang="en-US" altLang="ko-KR" dirty="0"/>
              <a:t>Set </a:t>
            </a:r>
            <a:r>
              <a:rPr lang="ko-KR" altLang="en-US" dirty="0"/>
              <a:t>저장되는 </a:t>
            </a:r>
            <a:br>
              <a:rPr lang="en-US" altLang="ko-KR" dirty="0"/>
            </a:br>
            <a:r>
              <a:rPr lang="ko-KR" altLang="en-US" dirty="0"/>
              <a:t>데이터의 순서는 알 수 없음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Encoding</a:t>
            </a:r>
            <a:r>
              <a:rPr lang="ko-KR" altLang="en-US" dirty="0"/>
              <a:t>은 </a:t>
            </a:r>
            <a:r>
              <a:rPr lang="en-US" altLang="ko-KR" dirty="0" err="1"/>
              <a:t>HashTable</a:t>
            </a:r>
            <a:r>
              <a:rPr lang="ko-KR" altLang="en-US" dirty="0"/>
              <a:t>을 사용함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EA5876-2F29-4B9E-9569-AB79D70D9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293096"/>
            <a:ext cx="3240360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63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Redis </a:t>
            </a:r>
            <a:r>
              <a:rPr lang="ko-KR" altLang="en-US" dirty="0"/>
              <a:t>저장 실습</a:t>
            </a:r>
            <a:r>
              <a:rPr lang="en-US" altLang="ko-KR" dirty="0"/>
              <a:t>-set </a:t>
            </a:r>
            <a:r>
              <a:rPr lang="ko-KR" altLang="en-US" dirty="0"/>
              <a:t>타입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88671F2-0547-41D6-9BEF-0B39AAEAA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0"/>
            <a:ext cx="3143250" cy="2038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CF37E0-8DCD-48EA-93C7-BABBB8188653}"/>
              </a:ext>
            </a:extLst>
          </p:cNvPr>
          <p:cNvSpPr/>
          <p:nvPr/>
        </p:nvSpPr>
        <p:spPr bwMode="auto">
          <a:xfrm>
            <a:off x="2123728" y="2492896"/>
            <a:ext cx="1656184" cy="432048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FE06ECE3-E4C0-4700-B111-88E7737076A4}"/>
              </a:ext>
            </a:extLst>
          </p:cNvPr>
          <p:cNvSpPr/>
          <p:nvPr/>
        </p:nvSpPr>
        <p:spPr bwMode="auto">
          <a:xfrm>
            <a:off x="3275856" y="2924944"/>
            <a:ext cx="288032" cy="216247"/>
          </a:xfrm>
          <a:prstGeom prst="downArrow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C04117-3A73-4EAF-B992-C48B6AE69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3284984"/>
            <a:ext cx="4735419" cy="28648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610150-9900-48D2-A1B4-04E561272F77}"/>
              </a:ext>
            </a:extLst>
          </p:cNvPr>
          <p:cNvSpPr/>
          <p:nvPr/>
        </p:nvSpPr>
        <p:spPr bwMode="auto">
          <a:xfrm>
            <a:off x="2915816" y="4603254"/>
            <a:ext cx="4608512" cy="769962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56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저장 데이터 </a:t>
            </a:r>
            <a:r>
              <a:rPr lang="ko-KR" altLang="en-US" dirty="0" err="1"/>
              <a:t>구성시</a:t>
            </a:r>
            <a:r>
              <a:rPr lang="ko-KR" altLang="en-US" dirty="0"/>
              <a:t> 주요 사항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 dirty="0"/>
              <a:t>대부분의 인터넷서비스 기업은 </a:t>
            </a:r>
            <a:r>
              <a:rPr lang="en-US" altLang="ko-KR" dirty="0" err="1"/>
              <a:t>Redis</a:t>
            </a:r>
            <a:r>
              <a:rPr lang="ko-KR" altLang="en-US" dirty="0"/>
              <a:t>의 활용 목적으로 </a:t>
            </a:r>
            <a:r>
              <a:rPr lang="ko-KR" altLang="en-US" dirty="0" err="1"/>
              <a:t>캐싱</a:t>
            </a:r>
            <a:r>
              <a:rPr lang="ko-KR" altLang="en-US" dirty="0"/>
              <a:t> 서비스를 제공하기 위해 사용함</a:t>
            </a:r>
            <a:endParaRPr lang="en-US" altLang="ko-KR" dirty="0"/>
          </a:p>
          <a:p>
            <a:pPr algn="l">
              <a:defRPr/>
            </a:pPr>
            <a:endParaRPr lang="en-US" altLang="ko-KR" dirty="0"/>
          </a:p>
          <a:p>
            <a:pPr algn="l">
              <a:defRPr/>
            </a:pPr>
            <a:r>
              <a:rPr lang="ko-KR" altLang="en-US" dirty="0"/>
              <a:t>따라서 저장되는 데이터는 모두 데이터 저장 </a:t>
            </a:r>
            <a:r>
              <a:rPr lang="ko-KR" altLang="en-US" dirty="0" err="1"/>
              <a:t>유효시간</a:t>
            </a:r>
            <a:r>
              <a:rPr lang="en-US" altLang="ko-KR" dirty="0"/>
              <a:t>(TTL)</a:t>
            </a:r>
            <a:r>
              <a:rPr lang="ko-KR" altLang="en-US" dirty="0"/>
              <a:t>이 존재해야만 함</a:t>
            </a:r>
            <a:endParaRPr lang="en-US" altLang="ko-KR" dirty="0"/>
          </a:p>
          <a:p>
            <a:pPr algn="l">
              <a:defRPr/>
            </a:pPr>
            <a:endParaRPr lang="en-US" altLang="ko-KR" dirty="0"/>
          </a:p>
          <a:p>
            <a:pPr algn="l">
              <a:defRPr/>
            </a:pPr>
            <a:r>
              <a:rPr lang="en-US" altLang="ko-KR" dirty="0"/>
              <a:t>TTL </a:t>
            </a:r>
            <a:r>
              <a:rPr lang="ko-KR" altLang="en-US" dirty="0"/>
              <a:t>설정이 되지 않으면</a:t>
            </a:r>
            <a:r>
              <a:rPr lang="en-US" altLang="ko-KR" dirty="0"/>
              <a:t>, CentOS</a:t>
            </a:r>
            <a:r>
              <a:rPr lang="ko-KR" altLang="en-US" dirty="0"/>
              <a:t>의 재부팅될때까지</a:t>
            </a:r>
            <a:br>
              <a:rPr lang="en-US" altLang="ko-KR" dirty="0"/>
            </a:br>
            <a:r>
              <a:rPr lang="ko-KR" altLang="en-US" dirty="0"/>
              <a:t>저장된 데이터 계속 유지되고 있어</a:t>
            </a:r>
            <a:r>
              <a:rPr lang="en-US" altLang="ko-KR" dirty="0"/>
              <a:t>, </a:t>
            </a:r>
            <a:r>
              <a:rPr lang="ko-KR" altLang="en-US" dirty="0"/>
              <a:t>메모리 부족 현상이 발생할 수 있음</a:t>
            </a:r>
            <a:endParaRPr lang="en-US" altLang="ko-KR" dirty="0"/>
          </a:p>
        </p:txBody>
      </p:sp>
      <p:sp>
        <p:nvSpPr>
          <p:cNvPr id="2" name="폭발 1 1"/>
          <p:cNvSpPr/>
          <p:nvPr/>
        </p:nvSpPr>
        <p:spPr bwMode="auto">
          <a:xfrm>
            <a:off x="107504" y="1916832"/>
            <a:ext cx="864096" cy="864096"/>
          </a:xfrm>
          <a:prstGeom prst="irregularSeal1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7039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Redis </a:t>
            </a:r>
            <a:r>
              <a:rPr lang="ko-KR" altLang="en-US" dirty="0"/>
              <a:t>저장 실습</a:t>
            </a:r>
            <a:r>
              <a:rPr lang="en-US" altLang="ko-KR" dirty="0"/>
              <a:t>-set </a:t>
            </a:r>
            <a:r>
              <a:rPr lang="ko-KR" altLang="en-US" dirty="0"/>
              <a:t>타입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3545F8-C03C-4B55-B250-F90C34DEC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50" y="1196752"/>
            <a:ext cx="7762875" cy="50387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7239A9-6507-4234-B617-FB336B939970}"/>
              </a:ext>
            </a:extLst>
          </p:cNvPr>
          <p:cNvSpPr/>
          <p:nvPr/>
        </p:nvSpPr>
        <p:spPr bwMode="auto">
          <a:xfrm>
            <a:off x="2843808" y="2276872"/>
            <a:ext cx="864096" cy="360040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125DEE-4E46-4B1A-AF53-4814769E4406}"/>
              </a:ext>
            </a:extLst>
          </p:cNvPr>
          <p:cNvSpPr/>
          <p:nvPr/>
        </p:nvSpPr>
        <p:spPr bwMode="auto">
          <a:xfrm>
            <a:off x="2843808" y="2996952"/>
            <a:ext cx="4968552" cy="360040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9535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Redis </a:t>
            </a:r>
            <a:r>
              <a:rPr lang="ko-KR" altLang="en-US" dirty="0"/>
              <a:t>저장 실습</a:t>
            </a:r>
            <a:r>
              <a:rPr lang="en-US" altLang="ko-KR" dirty="0"/>
              <a:t>-set </a:t>
            </a:r>
            <a:r>
              <a:rPr lang="ko-KR" altLang="en-US" dirty="0"/>
              <a:t>타입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BDDB07B-C078-4D9C-8ED3-38F0BC01A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5097"/>
            <a:ext cx="7715200" cy="500500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60CE7D-335F-44F3-BF0F-777A26EEA6AD}"/>
              </a:ext>
            </a:extLst>
          </p:cNvPr>
          <p:cNvSpPr/>
          <p:nvPr/>
        </p:nvSpPr>
        <p:spPr bwMode="auto">
          <a:xfrm>
            <a:off x="2843808" y="2276872"/>
            <a:ext cx="864096" cy="360040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5E86E9-E2B5-492D-AD62-B918B56CA22D}"/>
              </a:ext>
            </a:extLst>
          </p:cNvPr>
          <p:cNvSpPr/>
          <p:nvPr/>
        </p:nvSpPr>
        <p:spPr bwMode="auto">
          <a:xfrm>
            <a:off x="2843808" y="2996952"/>
            <a:ext cx="4968552" cy="165618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635C69-1E5C-4381-A61B-BA43C0E05D6B}"/>
              </a:ext>
            </a:extLst>
          </p:cNvPr>
          <p:cNvSpPr txBox="1"/>
          <p:nvPr/>
        </p:nvSpPr>
        <p:spPr>
          <a:xfrm>
            <a:off x="1185909" y="4581128"/>
            <a:ext cx="748883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순서대로 </a:t>
            </a:r>
            <a:r>
              <a:rPr lang="en-US" altLang="ko-KR" dirty="0"/>
              <a:t>1</a:t>
            </a:r>
            <a:r>
              <a:rPr lang="ko-KR" altLang="en-US" dirty="0"/>
              <a:t>번부터 </a:t>
            </a:r>
            <a:r>
              <a:rPr lang="en-US" altLang="ko-KR" dirty="0"/>
              <a:t>5</a:t>
            </a:r>
            <a:r>
              <a:rPr lang="ko-KR" altLang="en-US" dirty="0"/>
              <a:t>번 등록하지만</a:t>
            </a:r>
            <a:r>
              <a:rPr lang="en-US" altLang="ko-KR" dirty="0"/>
              <a:t>, </a:t>
            </a:r>
            <a:r>
              <a:rPr lang="ko-KR" altLang="en-US" dirty="0"/>
              <a:t>조회되면</a:t>
            </a:r>
            <a:r>
              <a:rPr lang="en-US" altLang="ko-KR" dirty="0"/>
              <a:t>, </a:t>
            </a:r>
            <a:r>
              <a:rPr lang="ko-KR" altLang="en-US" dirty="0"/>
              <a:t>저장 순서에 상관없이 저장됨</a:t>
            </a:r>
          </a:p>
        </p:txBody>
      </p:sp>
      <p:sp>
        <p:nvSpPr>
          <p:cNvPr id="17" name="폭발: 8pt 16">
            <a:extLst>
              <a:ext uri="{FF2B5EF4-FFF2-40B4-BE49-F238E27FC236}">
                <a16:creationId xmlns:a16="http://schemas.microsoft.com/office/drawing/2014/main" id="{7DB70B4B-AC0C-41C7-A101-BBE4F106E00A}"/>
              </a:ext>
            </a:extLst>
          </p:cNvPr>
          <p:cNvSpPr/>
          <p:nvPr/>
        </p:nvSpPr>
        <p:spPr bwMode="auto">
          <a:xfrm>
            <a:off x="489180" y="3900492"/>
            <a:ext cx="1008112" cy="936104"/>
          </a:xfrm>
          <a:prstGeom prst="irregularSeal1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2144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Redis </a:t>
            </a:r>
            <a:r>
              <a:rPr lang="ko-KR" altLang="en-US" dirty="0"/>
              <a:t>저장 실습</a:t>
            </a:r>
            <a:r>
              <a:rPr lang="en-US" altLang="ko-KR" dirty="0"/>
              <a:t>-</a:t>
            </a:r>
            <a:r>
              <a:rPr lang="en-US" altLang="ko-KR" dirty="0" err="1"/>
              <a:t>Zset</a:t>
            </a:r>
            <a:r>
              <a:rPr lang="en-US" altLang="ko-KR" dirty="0"/>
              <a:t> </a:t>
            </a:r>
            <a:r>
              <a:rPr lang="ko-KR" altLang="en-US" dirty="0"/>
              <a:t>타입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BFD1E8-B78A-4ABF-BEA8-DBBD2E07E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Set </a:t>
            </a:r>
            <a:r>
              <a:rPr lang="ko-KR" altLang="en-US" b="1" dirty="0">
                <a:solidFill>
                  <a:srgbClr val="FF0000"/>
                </a:solidFill>
              </a:rPr>
              <a:t>데이터 구조 단점을 개선하기 위해 만든 구조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Set </a:t>
            </a:r>
            <a:r>
              <a:rPr lang="ko-KR" altLang="en-US" dirty="0"/>
              <a:t>순서 없이 데이터가 저장됨</a:t>
            </a:r>
            <a:endParaRPr lang="en-US" altLang="ko-KR" dirty="0"/>
          </a:p>
          <a:p>
            <a:pPr lvl="1"/>
            <a:r>
              <a:rPr lang="en-US" altLang="ko-KR" dirty="0"/>
              <a:t>Set </a:t>
            </a:r>
            <a:r>
              <a:rPr lang="ko-KR" altLang="en-US" dirty="0"/>
              <a:t>저장되는 데이터의 순서는 알 수 없음</a:t>
            </a:r>
            <a:endParaRPr lang="en-US" altLang="ko-KR" dirty="0"/>
          </a:p>
          <a:p>
            <a:pPr lvl="1"/>
            <a:r>
              <a:rPr lang="en-US" altLang="ko-KR" dirty="0"/>
              <a:t>Encoding</a:t>
            </a:r>
            <a:r>
              <a:rPr lang="ko-KR" altLang="en-US" dirty="0"/>
              <a:t>은 </a:t>
            </a:r>
            <a:r>
              <a:rPr lang="en-US" altLang="ko-KR" dirty="0" err="1"/>
              <a:t>Ziplist</a:t>
            </a:r>
            <a:r>
              <a:rPr lang="ko-KR" altLang="en-US" dirty="0"/>
              <a:t>를 사용함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Score</a:t>
            </a:r>
            <a:r>
              <a:rPr lang="ko-KR" altLang="en-US" dirty="0"/>
              <a:t>를 제공하여</a:t>
            </a:r>
            <a:r>
              <a:rPr lang="en-US" altLang="ko-KR" dirty="0"/>
              <a:t>, Score</a:t>
            </a:r>
            <a:r>
              <a:rPr lang="ko-KR" altLang="en-US" dirty="0"/>
              <a:t> 값에 따라 저장되는 순서를 </a:t>
            </a:r>
            <a:br>
              <a:rPr lang="en-US" altLang="ko-KR" dirty="0"/>
            </a:br>
            <a:r>
              <a:rPr lang="ko-KR" altLang="en-US" dirty="0"/>
              <a:t>변경가능</a:t>
            </a:r>
            <a:endParaRPr lang="en-US" altLang="ko-KR" dirty="0"/>
          </a:p>
          <a:p>
            <a:pPr lvl="1"/>
            <a:r>
              <a:rPr lang="en-US" altLang="ko-KR" dirty="0"/>
              <a:t>Score </a:t>
            </a:r>
            <a:r>
              <a:rPr lang="ko-KR" altLang="en-US" dirty="0"/>
              <a:t>값에 따라 정렬 및 중간에 데이터를 삽입할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Score</a:t>
            </a:r>
            <a:r>
              <a:rPr lang="ko-KR" altLang="en-US" dirty="0"/>
              <a:t> 값은 숫자</a:t>
            </a:r>
            <a:r>
              <a:rPr lang="en-US" altLang="ko-KR" dirty="0"/>
              <a:t>(</a:t>
            </a: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 </a:t>
            </a:r>
            <a:r>
              <a:rPr lang="ko-KR" altLang="en-US" dirty="0"/>
              <a:t>모두 가능</a:t>
            </a:r>
            <a:r>
              <a:rPr lang="en-US" altLang="ko-KR" dirty="0"/>
              <a:t>)</a:t>
            </a:r>
            <a:r>
              <a:rPr lang="ko-KR" altLang="en-US" dirty="0"/>
              <a:t>를 지원함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중간에 데이터를 삽입할 경우</a:t>
            </a:r>
            <a:r>
              <a:rPr lang="en-US" altLang="ko-KR" dirty="0"/>
              <a:t>, </a:t>
            </a:r>
            <a:r>
              <a:rPr lang="ko-KR" altLang="en-US" dirty="0"/>
              <a:t>실수로 값을 정의함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5</a:t>
            </a:r>
            <a:r>
              <a:rPr lang="ko-KR" altLang="en-US" dirty="0"/>
              <a:t>점보다 낮고</a:t>
            </a:r>
            <a:r>
              <a:rPr lang="en-US" altLang="ko-KR" dirty="0"/>
              <a:t>, 4</a:t>
            </a:r>
            <a:r>
              <a:rPr lang="ko-KR" altLang="en-US" dirty="0"/>
              <a:t>점 높은 위치에 데이터를 삽입한다면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Score</a:t>
            </a:r>
            <a:r>
              <a:rPr lang="ko-KR" altLang="en-US" dirty="0"/>
              <a:t> 값은 </a:t>
            </a:r>
            <a:r>
              <a:rPr lang="en-US" altLang="ko-KR" dirty="0"/>
              <a:t>4.1</a:t>
            </a:r>
            <a:r>
              <a:rPr lang="ko-KR" altLang="en-US" dirty="0"/>
              <a:t>로 정의함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3F7143-F7FF-4064-B37F-BA7FD8E61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641" y="1700808"/>
            <a:ext cx="2950271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43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Redis </a:t>
            </a:r>
            <a:r>
              <a:rPr lang="ko-KR" altLang="en-US" dirty="0"/>
              <a:t>저장 실습</a:t>
            </a:r>
            <a:r>
              <a:rPr lang="en-US" altLang="ko-KR" dirty="0"/>
              <a:t>-</a:t>
            </a:r>
            <a:r>
              <a:rPr lang="en-US" altLang="ko-KR" dirty="0" err="1"/>
              <a:t>Zset</a:t>
            </a:r>
            <a:r>
              <a:rPr lang="en-US" altLang="ko-KR" dirty="0"/>
              <a:t> </a:t>
            </a:r>
            <a:r>
              <a:rPr lang="ko-KR" altLang="en-US" dirty="0"/>
              <a:t>타입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88671F2-0547-41D6-9BEF-0B39AAEAA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0"/>
            <a:ext cx="3143250" cy="2038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CF37E0-8DCD-48EA-93C7-BABBB8188653}"/>
              </a:ext>
            </a:extLst>
          </p:cNvPr>
          <p:cNvSpPr/>
          <p:nvPr/>
        </p:nvSpPr>
        <p:spPr bwMode="auto">
          <a:xfrm>
            <a:off x="2123728" y="2492896"/>
            <a:ext cx="1656184" cy="432048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FE06ECE3-E4C0-4700-B111-88E7737076A4}"/>
              </a:ext>
            </a:extLst>
          </p:cNvPr>
          <p:cNvSpPr/>
          <p:nvPr/>
        </p:nvSpPr>
        <p:spPr bwMode="auto">
          <a:xfrm>
            <a:off x="3275856" y="2924944"/>
            <a:ext cx="288032" cy="216247"/>
          </a:xfrm>
          <a:prstGeom prst="downArrow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240DBD-7FED-4045-93B9-A670D5A7A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3212976"/>
            <a:ext cx="4752528" cy="28785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43CAC5-D16E-44CA-9C6B-0E48CD4EDB62}"/>
              </a:ext>
            </a:extLst>
          </p:cNvPr>
          <p:cNvSpPr/>
          <p:nvPr/>
        </p:nvSpPr>
        <p:spPr bwMode="auto">
          <a:xfrm>
            <a:off x="2861672" y="4603254"/>
            <a:ext cx="4608512" cy="769962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5678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Redis </a:t>
            </a:r>
            <a:r>
              <a:rPr lang="ko-KR" altLang="en-US" dirty="0"/>
              <a:t>저장 실습</a:t>
            </a:r>
            <a:r>
              <a:rPr lang="en-US" altLang="ko-KR" dirty="0"/>
              <a:t>-</a:t>
            </a:r>
            <a:r>
              <a:rPr lang="en-US" altLang="ko-KR" dirty="0" err="1"/>
              <a:t>Zset</a:t>
            </a:r>
            <a:r>
              <a:rPr lang="en-US" altLang="ko-KR" dirty="0"/>
              <a:t> </a:t>
            </a:r>
            <a:r>
              <a:rPr lang="ko-KR" altLang="en-US" dirty="0"/>
              <a:t>타입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6D9C10-2AFF-477B-B456-B7E537ACC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7770006" cy="504056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6A37107-2782-4F2C-9732-531FE31E804E}"/>
              </a:ext>
            </a:extLst>
          </p:cNvPr>
          <p:cNvSpPr/>
          <p:nvPr/>
        </p:nvSpPr>
        <p:spPr bwMode="auto">
          <a:xfrm>
            <a:off x="2483768" y="2708920"/>
            <a:ext cx="3744416" cy="504056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8A256D-951C-4021-99DF-E746722A51B7}"/>
              </a:ext>
            </a:extLst>
          </p:cNvPr>
          <p:cNvSpPr txBox="1"/>
          <p:nvPr/>
        </p:nvSpPr>
        <p:spPr>
          <a:xfrm>
            <a:off x="3563888" y="2492896"/>
            <a:ext cx="532859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Set</a:t>
            </a:r>
            <a:r>
              <a:rPr lang="ko-KR" altLang="en-US" dirty="0"/>
              <a:t>의 단점인 </a:t>
            </a:r>
            <a:r>
              <a:rPr lang="ko-KR" altLang="en-US" dirty="0" err="1"/>
              <a:t>순서없이</a:t>
            </a:r>
            <a:r>
              <a:rPr lang="ko-KR" altLang="en-US" dirty="0"/>
              <a:t> 저장되는 문제를 해결하기 위해</a:t>
            </a:r>
            <a:endParaRPr lang="en-US" altLang="ko-KR" dirty="0"/>
          </a:p>
          <a:p>
            <a:r>
              <a:rPr lang="en-US" altLang="ko-KR" dirty="0"/>
              <a:t>Score </a:t>
            </a:r>
            <a:r>
              <a:rPr lang="ko-KR" altLang="en-US" dirty="0"/>
              <a:t>변수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3619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Redis </a:t>
            </a:r>
            <a:r>
              <a:rPr lang="ko-KR" altLang="en-US" dirty="0"/>
              <a:t>저장 실습</a:t>
            </a:r>
            <a:r>
              <a:rPr lang="en-US" altLang="ko-KR" dirty="0"/>
              <a:t>-</a:t>
            </a:r>
            <a:r>
              <a:rPr lang="en-US" altLang="ko-KR" dirty="0" err="1"/>
              <a:t>Zset</a:t>
            </a:r>
            <a:r>
              <a:rPr lang="en-US" altLang="ko-KR" dirty="0"/>
              <a:t> </a:t>
            </a:r>
            <a:r>
              <a:rPr lang="ko-KR" altLang="en-US" dirty="0"/>
              <a:t>타입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5507C3-BE76-46D0-873E-DF769AA8B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7668344" cy="497461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4696154-733F-42F5-A5F4-403CECE4CC5E}"/>
              </a:ext>
            </a:extLst>
          </p:cNvPr>
          <p:cNvSpPr/>
          <p:nvPr/>
        </p:nvSpPr>
        <p:spPr bwMode="auto">
          <a:xfrm>
            <a:off x="3707904" y="2636912"/>
            <a:ext cx="2736304" cy="1944216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93EFE-6966-4FD8-9281-C8F2DC7D2949}"/>
              </a:ext>
            </a:extLst>
          </p:cNvPr>
          <p:cNvSpPr txBox="1"/>
          <p:nvPr/>
        </p:nvSpPr>
        <p:spPr>
          <a:xfrm>
            <a:off x="3635896" y="4581128"/>
            <a:ext cx="325957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Score</a:t>
            </a:r>
            <a:r>
              <a:rPr lang="ko-KR" altLang="en-US" dirty="0"/>
              <a:t> 값이 높을 수록 위로 이동</a:t>
            </a:r>
          </a:p>
        </p:txBody>
      </p:sp>
    </p:spTree>
    <p:extLst>
      <p:ext uri="{BB962C8B-B14F-4D97-AF65-F5344CB8AC3E}">
        <p14:creationId xmlns:p14="http://schemas.microsoft.com/office/powerpoint/2010/main" val="4090481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Redis </a:t>
            </a:r>
            <a:r>
              <a:rPr lang="ko-KR" altLang="en-US" dirty="0"/>
              <a:t>저장 실습</a:t>
            </a:r>
            <a:r>
              <a:rPr lang="en-US" altLang="ko-KR" dirty="0"/>
              <a:t>-</a:t>
            </a:r>
            <a:r>
              <a:rPr lang="en-US" altLang="ko-KR" dirty="0" err="1"/>
              <a:t>Zset</a:t>
            </a:r>
            <a:r>
              <a:rPr lang="en-US" altLang="ko-KR" dirty="0"/>
              <a:t> </a:t>
            </a:r>
            <a:r>
              <a:rPr lang="ko-KR" altLang="en-US" dirty="0"/>
              <a:t>타입</a:t>
            </a:r>
            <a:r>
              <a:rPr lang="en-US" altLang="ko-KR" dirty="0"/>
              <a:t>(5) – </a:t>
            </a:r>
            <a:r>
              <a:rPr lang="ko-KR" altLang="en-US" dirty="0"/>
              <a:t>중간 삽입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99783A-4F23-45C8-8B8D-AB843604E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7770006" cy="504056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DDAD90E-A0F4-432D-A3C6-A2BEBCB4C842}"/>
              </a:ext>
            </a:extLst>
          </p:cNvPr>
          <p:cNvSpPr/>
          <p:nvPr/>
        </p:nvSpPr>
        <p:spPr bwMode="auto">
          <a:xfrm>
            <a:off x="2483768" y="2708920"/>
            <a:ext cx="1296144" cy="504056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폭발: 8pt 8">
            <a:extLst>
              <a:ext uri="{FF2B5EF4-FFF2-40B4-BE49-F238E27FC236}">
                <a16:creationId xmlns:a16="http://schemas.microsoft.com/office/drawing/2014/main" id="{FC3BA084-5132-431E-B43C-D7CD33DE26A5}"/>
              </a:ext>
            </a:extLst>
          </p:cNvPr>
          <p:cNvSpPr/>
          <p:nvPr/>
        </p:nvSpPr>
        <p:spPr bwMode="auto">
          <a:xfrm>
            <a:off x="3563888" y="2636912"/>
            <a:ext cx="576064" cy="504056"/>
          </a:xfrm>
          <a:prstGeom prst="irregularSeal1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9203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Redis </a:t>
            </a:r>
            <a:r>
              <a:rPr lang="ko-KR" altLang="en-US" dirty="0"/>
              <a:t>저장 실습</a:t>
            </a:r>
            <a:r>
              <a:rPr lang="en-US" altLang="ko-KR" dirty="0"/>
              <a:t>-</a:t>
            </a:r>
            <a:r>
              <a:rPr lang="en-US" altLang="ko-KR" dirty="0" err="1"/>
              <a:t>Zset</a:t>
            </a:r>
            <a:r>
              <a:rPr lang="en-US" altLang="ko-KR" dirty="0"/>
              <a:t> </a:t>
            </a:r>
            <a:r>
              <a:rPr lang="ko-KR" altLang="en-US" dirty="0"/>
              <a:t>타입</a:t>
            </a:r>
            <a:r>
              <a:rPr lang="en-US" altLang="ko-KR" dirty="0"/>
              <a:t>(6) – </a:t>
            </a:r>
            <a:r>
              <a:rPr lang="ko-KR" altLang="en-US" dirty="0"/>
              <a:t>중간 삽입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258DD0-E6C8-4237-A20B-F69C6C217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196752"/>
            <a:ext cx="7770005" cy="504056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440A783-F40B-4190-AB93-1F90570F43E5}"/>
              </a:ext>
            </a:extLst>
          </p:cNvPr>
          <p:cNvSpPr/>
          <p:nvPr/>
        </p:nvSpPr>
        <p:spPr bwMode="auto">
          <a:xfrm>
            <a:off x="2915816" y="3284984"/>
            <a:ext cx="4896544" cy="360040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FB037008-FC6C-495D-9161-4164E91BBA9D}"/>
              </a:ext>
            </a:extLst>
          </p:cNvPr>
          <p:cNvSpPr/>
          <p:nvPr/>
        </p:nvSpPr>
        <p:spPr bwMode="auto">
          <a:xfrm>
            <a:off x="2555776" y="3212976"/>
            <a:ext cx="720080" cy="576064"/>
          </a:xfrm>
          <a:prstGeom prst="irregularSeal1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90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저장 데이터 </a:t>
            </a:r>
            <a:r>
              <a:rPr lang="ko-KR" altLang="en-US" dirty="0" err="1"/>
              <a:t>구성시</a:t>
            </a:r>
            <a:r>
              <a:rPr lang="ko-KR" altLang="en-US" dirty="0"/>
              <a:t> 주요 사항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 dirty="0"/>
              <a:t>TTL </a:t>
            </a:r>
            <a:r>
              <a:rPr lang="ko-KR" altLang="en-US" dirty="0"/>
              <a:t>적용된 레코드 예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6EEBF8-D89A-40F2-8542-A8B7CBF32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13214"/>
            <a:ext cx="6995120" cy="45251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574B2B-08EB-4052-838A-904D370ABEE3}"/>
              </a:ext>
            </a:extLst>
          </p:cNvPr>
          <p:cNvSpPr txBox="1"/>
          <p:nvPr/>
        </p:nvSpPr>
        <p:spPr>
          <a:xfrm>
            <a:off x="3545811" y="2824896"/>
            <a:ext cx="484253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메모리에 저장되는 시간</a:t>
            </a:r>
            <a:r>
              <a:rPr lang="en-US" altLang="ko-KR" dirty="0"/>
              <a:t>(TTL)</a:t>
            </a:r>
            <a:r>
              <a:rPr lang="ko-KR" altLang="en-US" dirty="0"/>
              <a:t>이 적용된 데이터</a:t>
            </a:r>
            <a:endParaRPr lang="en-US" altLang="ko-KR" dirty="0"/>
          </a:p>
          <a:p>
            <a:pPr algn="ctr"/>
            <a:r>
              <a:rPr lang="ko-KR" altLang="en-US" dirty="0"/>
              <a:t>만료시간이 없는 경우</a:t>
            </a:r>
            <a:r>
              <a:rPr lang="en-US" altLang="ko-KR" dirty="0"/>
              <a:t>, -1</a:t>
            </a:r>
            <a:r>
              <a:rPr lang="ko-KR" altLang="en-US" dirty="0"/>
              <a:t>로 표기됨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799FF5-ECA5-4735-A414-9641A966DF07}"/>
              </a:ext>
            </a:extLst>
          </p:cNvPr>
          <p:cNvSpPr/>
          <p:nvPr/>
        </p:nvSpPr>
        <p:spPr bwMode="auto">
          <a:xfrm>
            <a:off x="5328085" y="2348880"/>
            <a:ext cx="1692188" cy="360040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폭발: 8pt 7">
            <a:extLst>
              <a:ext uri="{FF2B5EF4-FFF2-40B4-BE49-F238E27FC236}">
                <a16:creationId xmlns:a16="http://schemas.microsoft.com/office/drawing/2014/main" id="{8A615422-274F-47DE-AA7F-687B24C3757E}"/>
              </a:ext>
            </a:extLst>
          </p:cNvPr>
          <p:cNvSpPr/>
          <p:nvPr/>
        </p:nvSpPr>
        <p:spPr bwMode="auto">
          <a:xfrm>
            <a:off x="2987824" y="2420888"/>
            <a:ext cx="792088" cy="864096"/>
          </a:xfrm>
          <a:prstGeom prst="irregularSeal1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275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저장 데이터 </a:t>
            </a:r>
            <a:r>
              <a:rPr lang="ko-KR" altLang="en-US" dirty="0" err="1"/>
              <a:t>구성시</a:t>
            </a:r>
            <a:r>
              <a:rPr lang="ko-KR" altLang="en-US" dirty="0"/>
              <a:t> 주요 사항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 dirty="0"/>
              <a:t>저장되는 데이터의 </a:t>
            </a:r>
            <a:r>
              <a:rPr lang="ko-KR" altLang="en-US" dirty="0" err="1"/>
              <a:t>인코딩은</a:t>
            </a:r>
            <a:r>
              <a:rPr lang="ko-KR" altLang="en-US" dirty="0"/>
              <a:t> </a:t>
            </a:r>
            <a:r>
              <a:rPr lang="en-US" altLang="ko-KR" dirty="0" err="1"/>
              <a:t>Ziplist</a:t>
            </a:r>
            <a:r>
              <a:rPr lang="en-US" altLang="ko-KR" dirty="0"/>
              <a:t> </a:t>
            </a:r>
            <a:r>
              <a:rPr lang="ko-KR" altLang="en-US" dirty="0"/>
              <a:t>방식을 추천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메모리 사용량이 타 컬렉션에 비해 감소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F79864-75E4-4E2F-96C0-C7620F4C4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82" y="2023512"/>
            <a:ext cx="7164288" cy="427773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52A8BAF-396E-448F-A4C3-754B7A53A392}"/>
              </a:ext>
            </a:extLst>
          </p:cNvPr>
          <p:cNvSpPr/>
          <p:nvPr/>
        </p:nvSpPr>
        <p:spPr bwMode="auto">
          <a:xfrm>
            <a:off x="452482" y="3459080"/>
            <a:ext cx="2031286" cy="21602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10C485-9834-4E55-85E5-D22830D22127}"/>
              </a:ext>
            </a:extLst>
          </p:cNvPr>
          <p:cNvSpPr/>
          <p:nvPr/>
        </p:nvSpPr>
        <p:spPr bwMode="auto">
          <a:xfrm>
            <a:off x="2555776" y="3318532"/>
            <a:ext cx="4968552" cy="97456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A907F6-D74B-4411-89C8-A279458FFCDE}"/>
              </a:ext>
            </a:extLst>
          </p:cNvPr>
          <p:cNvSpPr/>
          <p:nvPr/>
        </p:nvSpPr>
        <p:spPr bwMode="auto">
          <a:xfrm>
            <a:off x="3563888" y="5481005"/>
            <a:ext cx="3528392" cy="360040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FA6DB7-8D74-41D2-B5EF-F730BFCCE172}"/>
              </a:ext>
            </a:extLst>
          </p:cNvPr>
          <p:cNvSpPr txBox="1"/>
          <p:nvPr/>
        </p:nvSpPr>
        <p:spPr>
          <a:xfrm>
            <a:off x="3491880" y="5857021"/>
            <a:ext cx="403244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메모리에 저장되는 용량의 효율성이 가장 좋은 </a:t>
            </a:r>
            <a:r>
              <a:rPr lang="ko-KR" altLang="en-US" dirty="0" err="1"/>
              <a:t>인코딩</a:t>
            </a:r>
            <a:r>
              <a:rPr lang="ko-KR" altLang="en-US" dirty="0"/>
              <a:t> 방식</a:t>
            </a:r>
          </a:p>
        </p:txBody>
      </p:sp>
      <p:sp>
        <p:nvSpPr>
          <p:cNvPr id="14" name="폭발 1 7">
            <a:extLst>
              <a:ext uri="{FF2B5EF4-FFF2-40B4-BE49-F238E27FC236}">
                <a16:creationId xmlns:a16="http://schemas.microsoft.com/office/drawing/2014/main" id="{D210DB50-B598-4228-A9F2-B1D124A62062}"/>
              </a:ext>
            </a:extLst>
          </p:cNvPr>
          <p:cNvSpPr/>
          <p:nvPr/>
        </p:nvSpPr>
        <p:spPr bwMode="auto">
          <a:xfrm>
            <a:off x="6912260" y="4993037"/>
            <a:ext cx="864096" cy="864096"/>
          </a:xfrm>
          <a:prstGeom prst="irregularSeal1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2AA93-7C48-4606-82B2-B2EDAE5F640F}"/>
              </a:ext>
            </a:extLst>
          </p:cNvPr>
          <p:cNvSpPr txBox="1"/>
          <p:nvPr/>
        </p:nvSpPr>
        <p:spPr>
          <a:xfrm>
            <a:off x="2462636" y="4461071"/>
            <a:ext cx="542103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저장</a:t>
            </a:r>
            <a:r>
              <a:rPr lang="en-US" altLang="ko-KR" dirty="0"/>
              <a:t> </a:t>
            </a:r>
            <a:r>
              <a:rPr lang="ko-KR" altLang="en-US" dirty="0"/>
              <a:t>우선순위를 지정할 수 있는 </a:t>
            </a:r>
            <a:r>
              <a:rPr lang="en-US" altLang="ko-KR" dirty="0" err="1"/>
              <a:t>zset</a:t>
            </a:r>
            <a:r>
              <a:rPr lang="en-US" altLang="ko-KR" dirty="0"/>
              <a:t> </a:t>
            </a:r>
            <a:r>
              <a:rPr lang="ko-KR" altLang="en-US" dirty="0"/>
              <a:t>데이터 구조 사용</a:t>
            </a:r>
          </a:p>
        </p:txBody>
      </p:sp>
    </p:spTree>
    <p:extLst>
      <p:ext uri="{BB962C8B-B14F-4D97-AF65-F5344CB8AC3E}">
        <p14:creationId xmlns:p14="http://schemas.microsoft.com/office/powerpoint/2010/main" val="217004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저장 데이터 </a:t>
            </a:r>
            <a:r>
              <a:rPr lang="ko-KR" altLang="en-US" dirty="0" err="1"/>
              <a:t>구성시</a:t>
            </a:r>
            <a:r>
              <a:rPr lang="ko-KR" altLang="en-US" dirty="0"/>
              <a:t> 주요 사항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 dirty="0" err="1"/>
              <a:t>Ziplist</a:t>
            </a:r>
            <a:r>
              <a:rPr lang="ko-KR" altLang="en-US" dirty="0"/>
              <a:t>로 </a:t>
            </a:r>
            <a:r>
              <a:rPr lang="ko-KR" altLang="en-US" dirty="0" err="1"/>
              <a:t>인코딩되는</a:t>
            </a:r>
            <a:r>
              <a:rPr lang="ko-KR" altLang="en-US" dirty="0"/>
              <a:t> 데이터구조 사용 권장</a:t>
            </a:r>
            <a:r>
              <a:rPr lang="en-US" altLang="ko-KR" dirty="0"/>
              <a:t>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E4FA7E-B1C2-4EB8-ADC3-980C1657D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22183"/>
            <a:ext cx="6912000" cy="412709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F66CA0-BD71-4554-8838-5305E964FDBF}"/>
              </a:ext>
            </a:extLst>
          </p:cNvPr>
          <p:cNvSpPr/>
          <p:nvPr/>
        </p:nvSpPr>
        <p:spPr bwMode="auto">
          <a:xfrm>
            <a:off x="2567040" y="2382530"/>
            <a:ext cx="2148208" cy="720080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C560D6-0BFF-4082-80DD-B84A009D9379}"/>
              </a:ext>
            </a:extLst>
          </p:cNvPr>
          <p:cNvSpPr txBox="1"/>
          <p:nvPr/>
        </p:nvSpPr>
        <p:spPr>
          <a:xfrm>
            <a:off x="2627016" y="3501883"/>
            <a:ext cx="590465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메모리에 저장되는 용량의 효율성이 가장 좋은 </a:t>
            </a:r>
            <a:r>
              <a:rPr lang="ko-KR" altLang="en-US" dirty="0" err="1"/>
              <a:t>인코딩</a:t>
            </a:r>
            <a:r>
              <a:rPr lang="ko-KR" altLang="en-US" dirty="0"/>
              <a:t> 방식</a:t>
            </a:r>
          </a:p>
        </p:txBody>
      </p:sp>
      <p:sp>
        <p:nvSpPr>
          <p:cNvPr id="18" name="폭발 1 7">
            <a:extLst>
              <a:ext uri="{FF2B5EF4-FFF2-40B4-BE49-F238E27FC236}">
                <a16:creationId xmlns:a16="http://schemas.microsoft.com/office/drawing/2014/main" id="{D6C556A2-6600-407B-8B8C-45113DC76C7C}"/>
              </a:ext>
            </a:extLst>
          </p:cNvPr>
          <p:cNvSpPr/>
          <p:nvPr/>
        </p:nvSpPr>
        <p:spPr bwMode="auto">
          <a:xfrm>
            <a:off x="1906936" y="2997604"/>
            <a:ext cx="864096" cy="864096"/>
          </a:xfrm>
          <a:prstGeom prst="irregularSeal1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818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저장 데이터 타입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 dirty="0"/>
              <a:t>크게 </a:t>
            </a:r>
            <a:r>
              <a:rPr lang="en-US" altLang="ko-KR" dirty="0"/>
              <a:t>5</a:t>
            </a:r>
            <a:r>
              <a:rPr lang="ko-KR" altLang="en-US" dirty="0"/>
              <a:t>가지 데이터 타입으로 구성됨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String</a:t>
            </a:r>
          </a:p>
          <a:p>
            <a:pPr lvl="1">
              <a:defRPr/>
            </a:pPr>
            <a:r>
              <a:rPr lang="en-US" altLang="ko-KR" dirty="0"/>
              <a:t>List</a:t>
            </a:r>
          </a:p>
          <a:p>
            <a:pPr lvl="1">
              <a:defRPr/>
            </a:pPr>
            <a:r>
              <a:rPr lang="en-US" altLang="ko-KR" dirty="0" err="1"/>
              <a:t>HashTable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Set</a:t>
            </a:r>
          </a:p>
          <a:p>
            <a:pPr lvl="1">
              <a:defRPr/>
            </a:pPr>
            <a:r>
              <a:rPr lang="en-US" altLang="ko-KR" dirty="0"/>
              <a:t>Sorted Set-</a:t>
            </a:r>
            <a:r>
              <a:rPr lang="en-US" altLang="ko-KR" dirty="0" err="1"/>
              <a:t>Zset</a:t>
            </a:r>
            <a:r>
              <a:rPr lang="en-US" altLang="ko-KR" dirty="0"/>
              <a:t> (</a:t>
            </a:r>
            <a:r>
              <a:rPr lang="ko-KR" altLang="en-US" dirty="0"/>
              <a:t>보통 </a:t>
            </a:r>
            <a:r>
              <a:rPr lang="en-US" altLang="ko-KR" dirty="0" err="1"/>
              <a:t>Zset</a:t>
            </a:r>
            <a:r>
              <a:rPr lang="ko-KR" altLang="en-US" dirty="0"/>
              <a:t>으로 부름</a:t>
            </a:r>
            <a:r>
              <a:rPr lang="en-US" altLang="ko-KR" dirty="0"/>
              <a:t>)</a:t>
            </a:r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 err="1"/>
              <a:t>HashTable</a:t>
            </a:r>
            <a:r>
              <a:rPr lang="ko-KR" altLang="en-US" dirty="0"/>
              <a:t>과 </a:t>
            </a:r>
            <a:r>
              <a:rPr lang="en-US" altLang="ko-KR" dirty="0"/>
              <a:t>Sorted Set-</a:t>
            </a:r>
            <a:r>
              <a:rPr lang="en-US" altLang="ko-KR" dirty="0" err="1"/>
              <a:t>Zset</a:t>
            </a:r>
            <a:r>
              <a:rPr lang="en-US" altLang="ko-KR" dirty="0"/>
              <a:t> </a:t>
            </a:r>
            <a:r>
              <a:rPr lang="ko-KR" altLang="en-US" dirty="0"/>
              <a:t>데이터타입은 저장될 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 err="1"/>
              <a:t>인코딩</a:t>
            </a:r>
            <a:r>
              <a:rPr lang="ko-KR" altLang="en-US" dirty="0"/>
              <a:t> 방식을 </a:t>
            </a:r>
            <a:r>
              <a:rPr lang="en-US" altLang="ko-KR" dirty="0" err="1"/>
              <a:t>Zlist</a:t>
            </a:r>
            <a:r>
              <a:rPr lang="ko-KR" altLang="en-US" dirty="0"/>
              <a:t>를 사용함</a:t>
            </a:r>
            <a:endParaRPr lang="en-US" altLang="ko-KR" dirty="0"/>
          </a:p>
          <a:p>
            <a:pPr lvl="1">
              <a:defRPr/>
            </a:pPr>
            <a:r>
              <a:rPr lang="en-US" altLang="ko-KR" b="1" dirty="0" err="1">
                <a:solidFill>
                  <a:srgbClr val="FF0000"/>
                </a:solidFill>
              </a:rPr>
              <a:t>Zlist</a:t>
            </a:r>
            <a:r>
              <a:rPr lang="ko-KR" altLang="en-US" b="1" dirty="0">
                <a:solidFill>
                  <a:srgbClr val="FF0000"/>
                </a:solidFill>
              </a:rPr>
              <a:t>방식은 </a:t>
            </a:r>
            <a:r>
              <a:rPr lang="en-US" altLang="ko-KR" b="1" dirty="0" err="1">
                <a:solidFill>
                  <a:srgbClr val="FF0000"/>
                </a:solidFill>
              </a:rPr>
              <a:t>Redis</a:t>
            </a:r>
            <a:r>
              <a:rPr lang="ko-KR" altLang="en-US" b="1" dirty="0">
                <a:solidFill>
                  <a:srgbClr val="FF0000"/>
                </a:solidFill>
              </a:rPr>
              <a:t>에서 권장하는 저장방식으로 메모리 저장 효율이 다른 데이터 타입에 비해 좋음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857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저장 실습</a:t>
            </a:r>
            <a:r>
              <a:rPr lang="en-US" altLang="ko-KR" dirty="0"/>
              <a:t>-String </a:t>
            </a:r>
            <a:r>
              <a:rPr lang="ko-KR" altLang="en-US" dirty="0"/>
              <a:t>타입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CD053AF-73F8-4936-B390-E2E224D6A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>
              <a:defRPr/>
            </a:pPr>
            <a:r>
              <a:rPr lang="en-US" altLang="ko-KR" dirty="0"/>
              <a:t>String</a:t>
            </a:r>
            <a:r>
              <a:rPr lang="ko-KR" altLang="en-US" dirty="0"/>
              <a:t> 타입은 값에 문자열을 저장시키는 데이터구조</a:t>
            </a:r>
            <a:endParaRPr lang="en-US" altLang="ko-KR" dirty="0"/>
          </a:p>
          <a:p>
            <a:pPr algn="l">
              <a:defRPr/>
            </a:pPr>
            <a:endParaRPr lang="en-US" altLang="ko-KR" dirty="0"/>
          </a:p>
          <a:p>
            <a:pPr algn="l">
              <a:defRPr/>
            </a:pPr>
            <a:r>
              <a:rPr lang="ko-KR" altLang="en-US" dirty="0"/>
              <a:t>문자열은 다 저장이 가능하기 때문에 보통 일반문자열이 아닌 </a:t>
            </a:r>
            <a:r>
              <a:rPr lang="en-US" altLang="ko-KR" dirty="0"/>
              <a:t>JSON </a:t>
            </a:r>
            <a:r>
              <a:rPr lang="ko-KR" altLang="en-US" dirty="0"/>
              <a:t>구조의 문자열을 저장하도록 프로그래밍</a:t>
            </a:r>
            <a:endParaRPr lang="en-US" altLang="ko-KR" dirty="0"/>
          </a:p>
          <a:p>
            <a:pPr algn="l">
              <a:defRPr/>
            </a:pPr>
            <a:endParaRPr lang="en-US" altLang="ko-KR" dirty="0"/>
          </a:p>
          <a:p>
            <a:pPr algn="l">
              <a:defRPr/>
            </a:pPr>
            <a:r>
              <a:rPr lang="en-US" altLang="ko-KR" dirty="0"/>
              <a:t>JSON</a:t>
            </a:r>
            <a:r>
              <a:rPr lang="ko-KR" altLang="en-US" dirty="0"/>
              <a:t> 구조의 저장은 다양한 형태의 데이터를 표현 가능</a:t>
            </a:r>
            <a:endParaRPr lang="en-US" altLang="ko-KR" dirty="0"/>
          </a:p>
          <a:p>
            <a:pPr algn="l">
              <a:defRPr/>
            </a:pPr>
            <a:endParaRPr lang="en-US" altLang="ko-KR" dirty="0"/>
          </a:p>
          <a:p>
            <a:pPr algn="l">
              <a:defRPr/>
            </a:pPr>
            <a:r>
              <a:rPr lang="ko-KR" altLang="en-US" dirty="0"/>
              <a:t>보통 개발할 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DTO</a:t>
            </a:r>
            <a:r>
              <a:rPr lang="ko-KR" altLang="en-US" dirty="0"/>
              <a:t> 내용을 </a:t>
            </a:r>
            <a:r>
              <a:rPr lang="en-US" altLang="ko-KR" dirty="0"/>
              <a:t>JSON</a:t>
            </a:r>
            <a:r>
              <a:rPr lang="ko-KR" altLang="en-US" dirty="0"/>
              <a:t>으로 변환하여 저장을 많이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36911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저장 실습</a:t>
            </a:r>
            <a:r>
              <a:rPr lang="en-US" altLang="ko-KR" dirty="0"/>
              <a:t>-String </a:t>
            </a:r>
            <a:r>
              <a:rPr lang="ko-KR" altLang="en-US" dirty="0"/>
              <a:t>타입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88671F2-0547-41D6-9BEF-0B39AAEAA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0"/>
            <a:ext cx="3143250" cy="2038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4B63500-5E5A-46FC-9618-976097906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41" y="2996952"/>
            <a:ext cx="5220429" cy="32103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CF37E0-8DCD-48EA-93C7-BABBB8188653}"/>
              </a:ext>
            </a:extLst>
          </p:cNvPr>
          <p:cNvSpPr/>
          <p:nvPr/>
        </p:nvSpPr>
        <p:spPr bwMode="auto">
          <a:xfrm>
            <a:off x="2123728" y="2492896"/>
            <a:ext cx="1656184" cy="432048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C2C9A7-6926-4475-9B54-B1D1112BF237}"/>
              </a:ext>
            </a:extLst>
          </p:cNvPr>
          <p:cNvSpPr/>
          <p:nvPr/>
        </p:nvSpPr>
        <p:spPr bwMode="auto">
          <a:xfrm>
            <a:off x="3275856" y="4531246"/>
            <a:ext cx="5112494" cy="769962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FE06ECE3-E4C0-4700-B111-88E7737076A4}"/>
              </a:ext>
            </a:extLst>
          </p:cNvPr>
          <p:cNvSpPr/>
          <p:nvPr/>
        </p:nvSpPr>
        <p:spPr bwMode="auto">
          <a:xfrm>
            <a:off x="3275856" y="2924944"/>
            <a:ext cx="288032" cy="216247"/>
          </a:xfrm>
          <a:prstGeom prst="downArrow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99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저장 실습</a:t>
            </a:r>
            <a:r>
              <a:rPr lang="en-US" altLang="ko-KR" dirty="0"/>
              <a:t>-String </a:t>
            </a:r>
            <a:r>
              <a:rPr lang="ko-KR" altLang="en-US" dirty="0"/>
              <a:t>타입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2669D2-90C3-4919-A365-5A6E8DDE9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0"/>
            <a:ext cx="8200658" cy="489654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900EAF-2A5D-425C-8657-7143CAFA6954}"/>
              </a:ext>
            </a:extLst>
          </p:cNvPr>
          <p:cNvSpPr/>
          <p:nvPr/>
        </p:nvSpPr>
        <p:spPr bwMode="auto">
          <a:xfrm>
            <a:off x="486142" y="2780928"/>
            <a:ext cx="2285658" cy="21602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D771FE-85DA-45E6-9CDD-522A88D325CA}"/>
              </a:ext>
            </a:extLst>
          </p:cNvPr>
          <p:cNvSpPr/>
          <p:nvPr/>
        </p:nvSpPr>
        <p:spPr bwMode="auto">
          <a:xfrm>
            <a:off x="3012432" y="2656230"/>
            <a:ext cx="1728192" cy="288032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0823D89-99A1-4FE4-8CAA-FD34D1350FF1}"/>
              </a:ext>
            </a:extLst>
          </p:cNvPr>
          <p:cNvSpPr/>
          <p:nvPr/>
        </p:nvSpPr>
        <p:spPr bwMode="auto">
          <a:xfrm>
            <a:off x="2771800" y="2780928"/>
            <a:ext cx="216024" cy="144016"/>
          </a:xfrm>
          <a:prstGeom prst="rightArrow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0303665"/>
      </p:ext>
    </p:extLst>
  </p:cSld>
  <p:clrMapOvr>
    <a:masterClrMapping/>
  </p:clrMapOvr>
</p:sld>
</file>

<file path=ppt/theme/theme1.xml><?xml version="1.0" encoding="utf-8"?>
<a:theme xmlns:a="http://schemas.openxmlformats.org/drawingml/2006/main" name="icn디자인">
  <a:themeElements>
    <a:clrScheme name="icn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cn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22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342900" marR="0" indent="-342900" algn="ctr" defTabSz="914400" rtl="0" eaLnBrk="1" fontAlgn="ctr" latinLnBrk="1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ctr" latinLnBrk="1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icn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12558</TotalTime>
  <Words>663</Words>
  <Application>Microsoft Office PowerPoint</Application>
  <PresentationFormat>화면 슬라이드 쇼(4:3)</PresentationFormat>
  <Paragraphs>97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HY헤드라인M</vt:lpstr>
      <vt:lpstr>굴림</vt:lpstr>
      <vt:lpstr>굴림체</vt:lpstr>
      <vt:lpstr>맑은 고딕</vt:lpstr>
      <vt:lpstr>Times New Roman</vt:lpstr>
      <vt:lpstr>icn디자인</vt:lpstr>
      <vt:lpstr>메모리 기반 NoSQL 클라이언트 툴 사용법 (Redis DB)</vt:lpstr>
      <vt:lpstr>Redis 저장 데이터 구성시 주요 사항(1)</vt:lpstr>
      <vt:lpstr>Redis 저장 데이터 구성시 주요 사항(2)</vt:lpstr>
      <vt:lpstr>Redis 저장 데이터 구성시 주요 사항(3)</vt:lpstr>
      <vt:lpstr>Redis 저장 데이터 구성시 주요 사항(4)</vt:lpstr>
      <vt:lpstr>Redis 저장 데이터 타입</vt:lpstr>
      <vt:lpstr>Redis 저장 실습-String 타입(1)</vt:lpstr>
      <vt:lpstr>Redis 저장 실습-String 타입(2)</vt:lpstr>
      <vt:lpstr>Redis 저장 실습-String 타입(3)</vt:lpstr>
      <vt:lpstr>Redis 저장 실습-String 타입(4)</vt:lpstr>
      <vt:lpstr>Redis 저장 실습-String 타입(5)</vt:lpstr>
      <vt:lpstr>Redis 저장 실습-Hash 타입(1)</vt:lpstr>
      <vt:lpstr>Redis 저장 실습-List 타입(1)</vt:lpstr>
      <vt:lpstr>Redis 저장 실습-List 타입(2)</vt:lpstr>
      <vt:lpstr>Redis 저장 실습-Hash 타입(1)</vt:lpstr>
      <vt:lpstr>Redis 저장 실습-Hash 타입(2)</vt:lpstr>
      <vt:lpstr>Redis 저장 실습-Hash 타입(3)</vt:lpstr>
      <vt:lpstr>Redis 저장 실습-set 타입(1)</vt:lpstr>
      <vt:lpstr>Redis 저장 실습-set 타입(2)</vt:lpstr>
      <vt:lpstr>Redis 저장 실습-set 타입(3)</vt:lpstr>
      <vt:lpstr>Redis 저장 실습-set 타입(4)</vt:lpstr>
      <vt:lpstr>Redis 저장 실습-Zset 타입(1)</vt:lpstr>
      <vt:lpstr>Redis 저장 실습-Zset 타입(2)</vt:lpstr>
      <vt:lpstr>Redis 저장 실습-Zset 타입(3)</vt:lpstr>
      <vt:lpstr>Redis 저장 실습-Zset 타입(4)</vt:lpstr>
      <vt:lpstr>Redis 저장 실습-Zset 타입(5) – 중간 삽입</vt:lpstr>
      <vt:lpstr>Redis 저장 실습-Zset 타입(6) – 중간 삽입</vt:lpstr>
    </vt:vector>
  </TitlesOfParts>
  <Company>FINAL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블랙에디션</dc:creator>
  <cp:lastModifiedBy>이협건</cp:lastModifiedBy>
  <cp:revision>1247</cp:revision>
  <dcterms:created xsi:type="dcterms:W3CDTF">2008-05-14T14:35:49Z</dcterms:created>
  <dcterms:modified xsi:type="dcterms:W3CDTF">2022-04-01T02:30:24Z</dcterms:modified>
</cp:coreProperties>
</file>