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741" r:id="rId3"/>
    <p:sldId id="839" r:id="rId4"/>
    <p:sldId id="843" r:id="rId5"/>
    <p:sldId id="739" r:id="rId6"/>
    <p:sldId id="740" r:id="rId7"/>
    <p:sldId id="742" r:id="rId8"/>
    <p:sldId id="825" r:id="rId9"/>
    <p:sldId id="826" r:id="rId10"/>
    <p:sldId id="828" r:id="rId11"/>
    <p:sldId id="827" r:id="rId12"/>
    <p:sldId id="753" r:id="rId13"/>
    <p:sldId id="829" r:id="rId14"/>
    <p:sldId id="830" r:id="rId15"/>
    <p:sldId id="833" r:id="rId16"/>
    <p:sldId id="834" r:id="rId17"/>
    <p:sldId id="831" r:id="rId18"/>
    <p:sldId id="835" r:id="rId19"/>
    <p:sldId id="836" r:id="rId20"/>
    <p:sldId id="837" r:id="rId21"/>
    <p:sldId id="838" r:id="rId22"/>
    <p:sldId id="802" r:id="rId23"/>
    <p:sldId id="842" r:id="rId24"/>
    <p:sldId id="803" r:id="rId25"/>
    <p:sldId id="805" r:id="rId26"/>
    <p:sldId id="804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44" r:id="rId36"/>
    <p:sldId id="845" r:id="rId37"/>
    <p:sldId id="814" r:id="rId38"/>
    <p:sldId id="815" r:id="rId39"/>
    <p:sldId id="817" r:id="rId40"/>
    <p:sldId id="820" r:id="rId41"/>
    <p:sldId id="851" r:id="rId42"/>
    <p:sldId id="821" r:id="rId43"/>
    <p:sldId id="822" r:id="rId44"/>
    <p:sldId id="823" r:id="rId45"/>
    <p:sldId id="846" r:id="rId46"/>
    <p:sldId id="852" r:id="rId47"/>
    <p:sldId id="847" r:id="rId48"/>
    <p:sldId id="848" r:id="rId49"/>
    <p:sldId id="850" r:id="rId50"/>
    <p:sldId id="853" r:id="rId51"/>
    <p:sldId id="854" r:id="rId52"/>
    <p:sldId id="855" r:id="rId5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0033CC"/>
    <a:srgbClr val="C0C0C0"/>
    <a:srgbClr val="FFFFFF"/>
    <a:srgbClr val="FF3300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28" autoAdjust="0"/>
  </p:normalViewPr>
  <p:slideViewPr>
    <p:cSldViewPr showGuides="1">
      <p:cViewPr varScale="1">
        <p:scale>
          <a:sx n="159" d="100"/>
          <a:sy n="159" d="100"/>
        </p:scale>
        <p:origin x="1722" y="132"/>
      </p:cViewPr>
      <p:guideLst>
        <p:guide orient="horz" pos="3657"/>
        <p:guide pos="2290"/>
      </p:guideLst>
    </p:cSldViewPr>
  </p:slideViewPr>
  <p:outlineViewPr>
    <p:cViewPr>
      <p:scale>
        <a:sx n="33" d="100"/>
        <a:sy n="33" d="100"/>
      </p:scale>
      <p:origin x="0" y="-9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230F47-C750-4B61-BA7E-893F89AF8E12}" type="datetimeFigureOut">
              <a:rPr lang="ko-KR" altLang="en-US"/>
              <a:pPr>
                <a:defRPr/>
              </a:pPr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EB5410-3047-4EF2-8DAA-D55AA3C50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5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aseline="0">
                <a:latin typeface="Times New Roman" panose="02020603050405020304" pitchFamily="18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52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6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3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8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6513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37300"/>
            <a:ext cx="1270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5" r:id="rId2"/>
    <p:sldLayoutId id="2147483857" r:id="rId3"/>
    <p:sldLayoutId id="2147483858" r:id="rId4"/>
    <p:sldLayoutId id="2147483859" r:id="rId5"/>
  </p:sldLayoutIdLst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PaaS-Ta </a:t>
            </a: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클라우드 컴퓨팅</a:t>
            </a:r>
            <a:b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en-US" altLang="ko-KR" sz="3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RedisDB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서비스 생성 및 연동 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076825" y="5392738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ko-KR" altLang="en-US" sz="1800" b="1" dirty="0" err="1">
                <a:latin typeface="+mn-lt"/>
              </a:rPr>
              <a:t>이협건</a:t>
            </a:r>
            <a:r>
              <a:rPr lang="en-US" altLang="ko-KR" sz="1800" b="1" dirty="0">
                <a:latin typeface="+mn-lt"/>
              </a:rPr>
              <a:t>(hglee67@kopo.ac.kr)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생성 완료를 꼭 확인하자</a:t>
            </a:r>
            <a:r>
              <a:rPr lang="en-US" altLang="ko-KR" dirty="0"/>
              <a:t>!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6F61E-B807-5FB4-1DF7-02BC2357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2" y="1772816"/>
            <a:ext cx="8229600" cy="46670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20DD48-76B7-72F6-EC42-08AE9F4E8019}"/>
              </a:ext>
            </a:extLst>
          </p:cNvPr>
          <p:cNvSpPr/>
          <p:nvPr/>
        </p:nvSpPr>
        <p:spPr bwMode="auto">
          <a:xfrm>
            <a:off x="448662" y="3917816"/>
            <a:ext cx="2603550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4BDD79DD-4FF2-ED12-FDF2-F7EFBF9EAF9A}"/>
              </a:ext>
            </a:extLst>
          </p:cNvPr>
          <p:cNvSpPr/>
          <p:nvPr/>
        </p:nvSpPr>
        <p:spPr bwMode="auto">
          <a:xfrm>
            <a:off x="2764180" y="3629784"/>
            <a:ext cx="432048" cy="50405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89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생성 완료를 꼭 확인하자</a:t>
            </a:r>
            <a:r>
              <a:rPr lang="en-US" altLang="ko-KR" dirty="0"/>
              <a:t>!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14132-E661-E2EE-CE1E-44B1D45E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4069"/>
            <a:ext cx="8218488" cy="3837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A773DA-760B-AAAA-F793-BD97ED0260DA}"/>
              </a:ext>
            </a:extLst>
          </p:cNvPr>
          <p:cNvSpPr/>
          <p:nvPr/>
        </p:nvSpPr>
        <p:spPr bwMode="auto">
          <a:xfrm>
            <a:off x="2213784" y="2880125"/>
            <a:ext cx="6479184" cy="122413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88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PaaS-Ta </a:t>
            </a:r>
            <a:r>
              <a:rPr lang="ko-KR" altLang="en-US" b="1" dirty="0">
                <a:solidFill>
                  <a:srgbClr val="FF0000"/>
                </a:solidFill>
              </a:rPr>
              <a:t>서비스는 서비스 단독으로 사용이 불가능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/>
              <a:t>따라서 </a:t>
            </a:r>
            <a:r>
              <a:rPr lang="en-US" altLang="ko-KR" dirty="0"/>
              <a:t>PaaS-Ta </a:t>
            </a:r>
            <a:r>
              <a:rPr lang="ko-KR" altLang="en-US" dirty="0"/>
              <a:t>서비스는 </a:t>
            </a:r>
            <a:r>
              <a:rPr lang="en-US" altLang="ko-KR" dirty="0"/>
              <a:t>PaaS-Ta </a:t>
            </a:r>
            <a:r>
              <a:rPr lang="ko-KR" altLang="en-US" dirty="0"/>
              <a:t>어플리케이션에</a:t>
            </a:r>
            <a:br>
              <a:rPr lang="en-US" altLang="ko-KR" dirty="0"/>
            </a:br>
            <a:r>
              <a:rPr lang="ko-KR" altLang="en-US" dirty="0"/>
              <a:t>바인딩되어야 함</a:t>
            </a:r>
            <a:endParaRPr lang="en-US" altLang="ko-KR" dirty="0"/>
          </a:p>
          <a:p>
            <a:pPr lvl="1"/>
            <a:r>
              <a:rPr lang="ko-KR" altLang="en-US" dirty="0"/>
              <a:t>바인딩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어플리케이션에 종속됨을 의미함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85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기존 생성한 </a:t>
            </a:r>
            <a:r>
              <a:rPr lang="en-US" altLang="ko-KR" dirty="0"/>
              <a:t>PaaS-ta 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1"/>
            <a:r>
              <a:rPr lang="ko-KR" altLang="en-US" dirty="0"/>
              <a:t>이전 실습 어플리케이션 이름 예 </a:t>
            </a:r>
            <a:r>
              <a:rPr lang="en-US" altLang="ko-KR" dirty="0"/>
              <a:t>: kopo01App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521E5-A40C-9822-238F-A2FCB20E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8" y="2279210"/>
            <a:ext cx="8325916" cy="1069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BFA16E-FF7E-38CA-C03B-1E96B2A97AE0}"/>
              </a:ext>
            </a:extLst>
          </p:cNvPr>
          <p:cNvSpPr/>
          <p:nvPr/>
        </p:nvSpPr>
        <p:spPr bwMode="auto">
          <a:xfrm>
            <a:off x="395536" y="2852936"/>
            <a:ext cx="835292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8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바인딩 명령어</a:t>
            </a:r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 bind-service {</a:t>
            </a:r>
            <a:r>
              <a:rPr lang="ko-KR" altLang="en-US" dirty="0"/>
              <a:t>어플리케이션 이름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서비스명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bind-service kopo01App kopo01-RedisDB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574B4-9D4D-4F3F-D235-57AEB425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56587"/>
            <a:ext cx="8218488" cy="21892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F7A-BA76-9FCC-5761-91265E0624E2}"/>
              </a:ext>
            </a:extLst>
          </p:cNvPr>
          <p:cNvSpPr/>
          <p:nvPr/>
        </p:nvSpPr>
        <p:spPr bwMode="auto">
          <a:xfrm>
            <a:off x="462296" y="2549664"/>
            <a:ext cx="4967784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52310-D048-E973-26C6-3117659D0139}"/>
              </a:ext>
            </a:extLst>
          </p:cNvPr>
          <p:cNvSpPr/>
          <p:nvPr/>
        </p:nvSpPr>
        <p:spPr bwMode="auto">
          <a:xfrm>
            <a:off x="459836" y="4401200"/>
            <a:ext cx="8215852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858B719-2573-D426-651F-56E3087287C4}"/>
              </a:ext>
            </a:extLst>
          </p:cNvPr>
          <p:cNvSpPr/>
          <p:nvPr/>
        </p:nvSpPr>
        <p:spPr bwMode="auto">
          <a:xfrm>
            <a:off x="3804804" y="2807027"/>
            <a:ext cx="216024" cy="1594173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3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환경 설정 확인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env {PaaS-Ta </a:t>
            </a:r>
            <a:r>
              <a:rPr lang="ko-KR" altLang="en-US" dirty="0"/>
              <a:t>어플리케이션 이름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env kopo01App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E5FD10-53D9-9AA3-B7A9-E5C99B0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420888"/>
            <a:ext cx="8207376" cy="3208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473B00-4B9A-F578-E690-A8772BDDCEAD}"/>
              </a:ext>
            </a:extLst>
          </p:cNvPr>
          <p:cNvSpPr/>
          <p:nvPr/>
        </p:nvSpPr>
        <p:spPr bwMode="auto">
          <a:xfrm>
            <a:off x="457200" y="2852936"/>
            <a:ext cx="8229600" cy="2808089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0749D-F935-E0F6-0122-39D5D2985880}"/>
              </a:ext>
            </a:extLst>
          </p:cNvPr>
          <p:cNvSpPr txBox="1"/>
          <p:nvPr/>
        </p:nvSpPr>
        <p:spPr>
          <a:xfrm>
            <a:off x="2915816" y="5248908"/>
            <a:ext cx="31695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kopo01App</a:t>
            </a:r>
            <a:r>
              <a:rPr lang="ko-KR" altLang="en-US" dirty="0"/>
              <a:t>에 바인딩된 </a:t>
            </a:r>
            <a:r>
              <a:rPr lang="en-US" altLang="ko-KR" dirty="0" err="1"/>
              <a:t>RedisDB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91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환경 설정 확인 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27BCB-EB0A-F792-FBAA-36F0155B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4" y="1795670"/>
            <a:ext cx="8223296" cy="45526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BCD5F4-BE9A-D068-9778-AD2ACE3B549E}"/>
              </a:ext>
            </a:extLst>
          </p:cNvPr>
          <p:cNvSpPr/>
          <p:nvPr/>
        </p:nvSpPr>
        <p:spPr bwMode="auto">
          <a:xfrm>
            <a:off x="457200" y="5300984"/>
            <a:ext cx="4690864" cy="37537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7A711-500F-7123-F099-01C1354779BF}"/>
              </a:ext>
            </a:extLst>
          </p:cNvPr>
          <p:cNvSpPr txBox="1"/>
          <p:nvPr/>
        </p:nvSpPr>
        <p:spPr>
          <a:xfrm>
            <a:off x="2338024" y="4947117"/>
            <a:ext cx="59063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엔지니어가 설정한 환경변수</a:t>
            </a:r>
            <a:endParaRPr lang="en-US" altLang="ko-KR" dirty="0"/>
          </a:p>
          <a:p>
            <a:pPr algn="ctr"/>
            <a:r>
              <a:rPr lang="en-US" altLang="ko-KR" dirty="0"/>
              <a:t>Restage</a:t>
            </a:r>
            <a:r>
              <a:rPr lang="ko-KR" altLang="en-US" dirty="0"/>
              <a:t>를 위해 </a:t>
            </a:r>
            <a:r>
              <a:rPr lang="en-US" altLang="ko-KR" dirty="0"/>
              <a:t>BOUND_AT </a:t>
            </a:r>
            <a:r>
              <a:rPr lang="ko-KR" altLang="en-US" dirty="0"/>
              <a:t>값을 최근 시간으로 변경할 예정</a:t>
            </a:r>
          </a:p>
        </p:txBody>
      </p:sp>
    </p:spTree>
    <p:extLst>
      <p:ext uri="{BB962C8B-B14F-4D97-AF65-F5344CB8AC3E}">
        <p14:creationId xmlns:p14="http://schemas.microsoft.com/office/powerpoint/2010/main" val="4897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바인딩된 환경설정 적용하기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BOUND_AT </a:t>
            </a:r>
            <a:r>
              <a:rPr lang="ko-KR" altLang="en-US" b="1" dirty="0">
                <a:solidFill>
                  <a:srgbClr val="FF0000"/>
                </a:solidFill>
              </a:rPr>
              <a:t>환경변수에 현재 시간을 추가하여 값이 변화됨을 인지하도록 설정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현재 시간 표현 방법은 </a:t>
            </a:r>
            <a:r>
              <a:rPr lang="en-US" altLang="ko-KR" b="1" dirty="0">
                <a:solidFill>
                  <a:srgbClr val="FF0000"/>
                </a:solidFill>
              </a:rPr>
              <a:t>Unix Timestamp</a:t>
            </a:r>
            <a:r>
              <a:rPr lang="ko-KR" altLang="en-US" b="1" dirty="0">
                <a:solidFill>
                  <a:srgbClr val="FF0000"/>
                </a:solidFill>
              </a:rPr>
              <a:t>로 설정함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예전 </a:t>
            </a:r>
            <a:r>
              <a:rPr lang="en-US" altLang="ko-KR" dirty="0"/>
              <a:t>Bosh </a:t>
            </a:r>
            <a:r>
              <a:rPr lang="ko-KR" altLang="en-US" dirty="0"/>
              <a:t>기반 </a:t>
            </a:r>
            <a:r>
              <a:rPr lang="en-US" altLang="ko-KR" dirty="0"/>
              <a:t>PaaS-Ta</a:t>
            </a:r>
            <a:r>
              <a:rPr lang="ko-KR" altLang="en-US" dirty="0"/>
              <a:t>는 </a:t>
            </a:r>
            <a:r>
              <a:rPr lang="en-US" altLang="ko-KR" dirty="0"/>
              <a:t>Bind</a:t>
            </a:r>
            <a:r>
              <a:rPr lang="ko-KR" altLang="en-US" dirty="0"/>
              <a:t>한 경우</a:t>
            </a:r>
            <a:r>
              <a:rPr lang="en-US" altLang="ko-KR" dirty="0"/>
              <a:t>, </a:t>
            </a:r>
            <a:r>
              <a:rPr lang="ko-KR" altLang="en-US" dirty="0"/>
              <a:t>자동 설정되었음</a:t>
            </a:r>
            <a:endParaRPr lang="en-US" altLang="ko-KR" dirty="0"/>
          </a:p>
          <a:p>
            <a:pPr lvl="2"/>
            <a:r>
              <a:rPr lang="ko-KR" altLang="en-US" dirty="0"/>
              <a:t>그러나 현재 네이버 </a:t>
            </a:r>
            <a:r>
              <a:rPr lang="en-US" altLang="ko-KR" dirty="0"/>
              <a:t>PaaS-Ta</a:t>
            </a:r>
            <a:r>
              <a:rPr lang="ko-KR" altLang="en-US" dirty="0"/>
              <a:t>는 엔지니어가 직접 설정해야 함</a:t>
            </a:r>
            <a:endParaRPr lang="en-US" altLang="ko-KR" dirty="0"/>
          </a:p>
          <a:p>
            <a:pPr lvl="1"/>
            <a:r>
              <a:rPr lang="ko-KR" altLang="en-US" dirty="0"/>
              <a:t>환경 설정 적용을 위해 </a:t>
            </a:r>
            <a:r>
              <a:rPr lang="en-US" altLang="ko-KR" dirty="0"/>
              <a:t>restage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restage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PaaS-Ta </a:t>
            </a:r>
            <a:r>
              <a:rPr lang="ko-KR" altLang="en-US" b="1" dirty="0">
                <a:solidFill>
                  <a:srgbClr val="FF0000"/>
                </a:solidFill>
              </a:rPr>
              <a:t>어플리케이션은 재배포하는 명령어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환경 변수에 수정이 필요할 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사용함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cf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어플리케이션 명령어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기존 연결 중인 요청을 무시하고</a:t>
            </a:r>
            <a:r>
              <a:rPr lang="en-US" altLang="ko-KR" dirty="0"/>
              <a:t>, </a:t>
            </a:r>
            <a:r>
              <a:rPr lang="ko-KR" altLang="en-US" dirty="0"/>
              <a:t>어플리케이션 강제 종료 후 재시작</a:t>
            </a:r>
            <a:endParaRPr lang="en-US" altLang="ko-KR" dirty="0"/>
          </a:p>
          <a:p>
            <a:pPr lvl="2"/>
            <a:r>
              <a:rPr lang="ko-KR" altLang="en-US" dirty="0"/>
              <a:t>대안이 없는 경우에만 </a:t>
            </a:r>
            <a:r>
              <a:rPr lang="en-US" altLang="ko-KR" dirty="0"/>
              <a:t>Restart </a:t>
            </a:r>
            <a:r>
              <a:rPr lang="ko-KR" altLang="en-US" dirty="0"/>
              <a:t>사용함</a:t>
            </a:r>
            <a:endParaRPr lang="en-US" altLang="ko-KR" dirty="0"/>
          </a:p>
          <a:p>
            <a:pPr marL="914400" lvl="2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3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BOUND_AT </a:t>
            </a:r>
            <a:r>
              <a:rPr lang="ko-KR" altLang="en-US" dirty="0"/>
              <a:t>환경변수 설정하기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환경 설정 값은 </a:t>
            </a:r>
            <a:r>
              <a:rPr lang="en-US" altLang="ko-KR" dirty="0"/>
              <a:t>Unix Timestamp</a:t>
            </a:r>
            <a:r>
              <a:rPr lang="ko-KR" altLang="en-US" dirty="0"/>
              <a:t> 형태로 정의해야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algn="l"/>
            <a:r>
              <a:rPr lang="ko-KR" altLang="en-US" dirty="0"/>
              <a:t>윈도우 기반 </a:t>
            </a:r>
            <a:r>
              <a:rPr lang="en-US" altLang="ko-KR" dirty="0"/>
              <a:t>Unix Timestamp </a:t>
            </a:r>
            <a:r>
              <a:rPr lang="ko-KR" altLang="en-US" dirty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[int64](Get-Date -</a:t>
            </a:r>
            <a:r>
              <a:rPr lang="en-US" altLang="ko-KR" dirty="0" err="1"/>
              <a:t>UFormat</a:t>
            </a:r>
            <a:r>
              <a:rPr lang="en-US" altLang="ko-KR" dirty="0"/>
              <a:t> %s)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A046A4-064A-18AB-692A-9B1F969EF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0"/>
          <a:stretch/>
        </p:blipFill>
        <p:spPr>
          <a:xfrm>
            <a:off x="839787" y="3212976"/>
            <a:ext cx="5591175" cy="6137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CB1AFE-433A-9DDA-043B-CA4D30126EF6}"/>
              </a:ext>
            </a:extLst>
          </p:cNvPr>
          <p:cNvSpPr/>
          <p:nvPr/>
        </p:nvSpPr>
        <p:spPr bwMode="auto">
          <a:xfrm>
            <a:off x="827584" y="3225676"/>
            <a:ext cx="5616624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43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BOUND_AT </a:t>
            </a:r>
            <a:r>
              <a:rPr lang="ko-KR" altLang="en-US" dirty="0"/>
              <a:t>환경변수 설정하기 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환경 설정 값은 </a:t>
            </a:r>
            <a:r>
              <a:rPr lang="en-US" altLang="ko-KR" dirty="0"/>
              <a:t>Unix Timestamp</a:t>
            </a:r>
            <a:r>
              <a:rPr lang="ko-KR" altLang="en-US" dirty="0"/>
              <a:t> 형태로 정의해야 함</a:t>
            </a:r>
            <a:endParaRPr lang="en-US" altLang="ko-KR" dirty="0"/>
          </a:p>
          <a:p>
            <a:pPr lvl="1"/>
            <a:r>
              <a:rPr lang="en-US" altLang="ko-KR" dirty="0"/>
              <a:t>Unix Timestamp </a:t>
            </a:r>
            <a:r>
              <a:rPr lang="ko-KR" altLang="en-US" dirty="0"/>
              <a:t>값을 출력을 위해 </a:t>
            </a:r>
            <a:r>
              <a:rPr lang="en-US" altLang="ko-KR" dirty="0"/>
              <a:t>$() </a:t>
            </a:r>
            <a:r>
              <a:rPr lang="ko-KR" altLang="en-US" dirty="0"/>
              <a:t>감싸기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$(</a:t>
            </a:r>
            <a:r>
              <a:rPr lang="en-US" altLang="ko-KR" dirty="0"/>
              <a:t>[int64](Get-Date -</a:t>
            </a:r>
            <a:r>
              <a:rPr lang="en-US" altLang="ko-KR" dirty="0" err="1"/>
              <a:t>UFormat</a:t>
            </a:r>
            <a:r>
              <a:rPr lang="en-US" altLang="ko-KR" dirty="0"/>
              <a:t> %s)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99575-18D7-B8B2-2D4F-8D931CBC9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7"/>
          <a:stretch/>
        </p:blipFill>
        <p:spPr>
          <a:xfrm>
            <a:off x="565150" y="2869332"/>
            <a:ext cx="8110538" cy="1279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1E99FD-A7DC-D974-DA6A-245D681D0C3B}"/>
              </a:ext>
            </a:extLst>
          </p:cNvPr>
          <p:cNvSpPr/>
          <p:nvPr/>
        </p:nvSpPr>
        <p:spPr bwMode="auto">
          <a:xfrm>
            <a:off x="539552" y="2837582"/>
            <a:ext cx="8136136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95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PaaS-Ta </a:t>
            </a:r>
            <a:r>
              <a:rPr lang="ko-KR" altLang="en-US" dirty="0"/>
              <a:t>서비스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PaaS-Ta</a:t>
            </a:r>
            <a:r>
              <a:rPr lang="ko-KR" altLang="en-US" dirty="0"/>
              <a:t> 서비스는 </a:t>
            </a:r>
            <a:r>
              <a:rPr lang="ko-KR" altLang="en-US" b="1" dirty="0">
                <a:solidFill>
                  <a:srgbClr val="FF0000"/>
                </a:solidFill>
              </a:rPr>
              <a:t>앞서 배포한 </a:t>
            </a:r>
            <a:r>
              <a:rPr lang="en-US" altLang="ko-KR" b="1" dirty="0">
                <a:solidFill>
                  <a:srgbClr val="FF0000"/>
                </a:solidFill>
              </a:rPr>
              <a:t>PaaS-Ta</a:t>
            </a:r>
            <a:r>
              <a:rPr lang="ko-KR" altLang="en-US" b="1" dirty="0">
                <a:solidFill>
                  <a:srgbClr val="FF0000"/>
                </a:solidFill>
              </a:rPr>
              <a:t> 어플리케이션에 적용 가능한 서비스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lvl="1"/>
            <a:r>
              <a:rPr lang="ko-KR" altLang="en-US" dirty="0"/>
              <a:t>서비스 종류 </a:t>
            </a:r>
            <a:r>
              <a:rPr lang="en-US" altLang="ko-KR" dirty="0"/>
              <a:t>: MariaDB, </a:t>
            </a:r>
            <a:r>
              <a:rPr lang="en-US" altLang="ko-KR" dirty="0" err="1"/>
              <a:t>RedisDB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등 존재함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PaaS-Ta </a:t>
            </a:r>
            <a:r>
              <a:rPr lang="ko-KR" altLang="en-US" dirty="0"/>
              <a:t>서비스는 배포한 </a:t>
            </a:r>
            <a:r>
              <a:rPr lang="en-US" altLang="ko-KR" dirty="0"/>
              <a:t>PaaS-Ta </a:t>
            </a:r>
            <a:r>
              <a:rPr lang="ko-KR" altLang="en-US" dirty="0"/>
              <a:t>어플리케이션 안에서만 동작되기에 때문에 </a:t>
            </a:r>
            <a:r>
              <a:rPr lang="en-US" altLang="ko-KR" b="1" dirty="0">
                <a:solidFill>
                  <a:srgbClr val="FF0000"/>
                </a:solidFill>
              </a:rPr>
              <a:t>PaaS-Ta </a:t>
            </a:r>
            <a:r>
              <a:rPr lang="ko-KR" altLang="en-US" b="1" dirty="0">
                <a:solidFill>
                  <a:srgbClr val="FF0000"/>
                </a:solidFill>
              </a:rPr>
              <a:t>서비스 단독으로 사용이 불가능함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특히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공공 클라우드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보안 정책은 </a:t>
            </a:r>
            <a:r>
              <a:rPr lang="en-US" altLang="ko-KR" b="1" dirty="0">
                <a:solidFill>
                  <a:srgbClr val="FF0000"/>
                </a:solidFill>
              </a:rPr>
              <a:t>DB</a:t>
            </a:r>
            <a:r>
              <a:rPr lang="ko-KR" altLang="en-US" b="1" dirty="0">
                <a:solidFill>
                  <a:srgbClr val="FF0000"/>
                </a:solidFill>
              </a:rPr>
              <a:t>는 절대 외부 인터넷망에서 접속 불가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KISA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CSAP </a:t>
            </a:r>
            <a:r>
              <a:rPr lang="ko-KR" altLang="en-US" b="1" dirty="0">
                <a:solidFill>
                  <a:srgbClr val="FF0000"/>
                </a:solidFill>
              </a:rPr>
              <a:t>보안 인증 조건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/>
              <a:t>즉</a:t>
            </a:r>
            <a:r>
              <a:rPr lang="en-US" altLang="ko-KR" dirty="0"/>
              <a:t>, PaaS-Ta </a:t>
            </a:r>
            <a:r>
              <a:rPr lang="ko-KR" altLang="en-US" dirty="0"/>
              <a:t>서비스는 연동된 </a:t>
            </a:r>
            <a:r>
              <a:rPr lang="en-US" altLang="ko-KR" dirty="0"/>
              <a:t>PaaS-Ta </a:t>
            </a:r>
            <a:r>
              <a:rPr lang="ko-KR" altLang="en-US" dirty="0"/>
              <a:t>어플리케이션이 없으면 사용 불가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44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BOUND_AT </a:t>
            </a:r>
            <a:r>
              <a:rPr lang="ko-KR" altLang="en-US" dirty="0"/>
              <a:t>환경변수 설정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18699-8043-74DB-1B49-1E0E39EA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3"/>
            <a:ext cx="8229600" cy="190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06F0-0E32-3CB9-CE4B-544746EAF580}"/>
              </a:ext>
            </a:extLst>
          </p:cNvPr>
          <p:cNvSpPr/>
          <p:nvPr/>
        </p:nvSpPr>
        <p:spPr bwMode="auto">
          <a:xfrm>
            <a:off x="468312" y="1916832"/>
            <a:ext cx="331160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219211-A8A3-BDCE-94A3-46CA0E4C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70764"/>
            <a:ext cx="8237414" cy="19869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89FD1-4484-1615-12BD-E939AC07DC90}"/>
              </a:ext>
            </a:extLst>
          </p:cNvPr>
          <p:cNvSpPr/>
          <p:nvPr/>
        </p:nvSpPr>
        <p:spPr bwMode="auto">
          <a:xfrm>
            <a:off x="446088" y="4797152"/>
            <a:ext cx="2973784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A84AC80-E543-3FB8-B7F8-2EAC589A3FD8}"/>
              </a:ext>
            </a:extLst>
          </p:cNvPr>
          <p:cNvSpPr/>
          <p:nvPr/>
        </p:nvSpPr>
        <p:spPr bwMode="auto">
          <a:xfrm>
            <a:off x="2195736" y="2168067"/>
            <a:ext cx="288032" cy="2592289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3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바인딩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바인딩 적용을 위해 </a:t>
            </a:r>
            <a:r>
              <a:rPr lang="en-US" altLang="ko-KR" dirty="0"/>
              <a:t>Restage </a:t>
            </a:r>
            <a:r>
              <a:rPr lang="ko-KR" altLang="en-US" dirty="0"/>
              <a:t>재배포하기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restage {PaaS-Ta </a:t>
            </a:r>
            <a:r>
              <a:rPr lang="ko-KR" altLang="en-US" dirty="0"/>
              <a:t>어플리케이션 이름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restage kopo01App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E0833-5D71-C6CB-0B0B-3D344AD8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8229600" cy="3299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F68028-7742-A484-C6E6-D0BC5210F60A}"/>
              </a:ext>
            </a:extLst>
          </p:cNvPr>
          <p:cNvSpPr/>
          <p:nvPr/>
        </p:nvSpPr>
        <p:spPr bwMode="auto">
          <a:xfrm>
            <a:off x="457200" y="2420888"/>
            <a:ext cx="3538736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9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PaaS-Ta</a:t>
            </a:r>
            <a:r>
              <a:rPr lang="ko-KR" altLang="en-US" b="1" dirty="0"/>
              <a:t>를 동작하는 인프라 환경</a:t>
            </a:r>
            <a:r>
              <a:rPr lang="en-US" altLang="ko-KR" b="1" dirty="0"/>
              <a:t>(IaaS, PaaS)</a:t>
            </a:r>
            <a:r>
              <a:rPr lang="ko-KR" altLang="en-US" b="1" dirty="0"/>
              <a:t>를 관리하는 서버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/>
              <a:t>모든 </a:t>
            </a:r>
            <a:r>
              <a:rPr lang="en-US" altLang="ko-KR" b="1" dirty="0"/>
              <a:t>PaaS-Ta</a:t>
            </a:r>
            <a:r>
              <a:rPr lang="ko-KR" altLang="en-US" b="1" dirty="0"/>
              <a:t> 서비스와 어플리케이션은 </a:t>
            </a:r>
            <a:r>
              <a:rPr lang="en-US" altLang="ko-KR" b="1" dirty="0"/>
              <a:t>Inception</a:t>
            </a:r>
            <a:r>
              <a:rPr lang="ko-KR" altLang="en-US" b="1" dirty="0"/>
              <a:t> 서버를 통해 접근 가능함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본 실습 활용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IntelliJ</a:t>
            </a:r>
            <a:r>
              <a:rPr lang="ko-KR" altLang="en-US" b="1" dirty="0">
                <a:solidFill>
                  <a:srgbClr val="FF0000"/>
                </a:solidFill>
              </a:rPr>
              <a:t>를 통해 </a:t>
            </a:r>
            <a:r>
              <a:rPr lang="en-US" altLang="ko-KR" b="1" dirty="0">
                <a:solidFill>
                  <a:srgbClr val="FF0000"/>
                </a:solidFill>
              </a:rPr>
              <a:t>Inception </a:t>
            </a:r>
            <a:r>
              <a:rPr lang="ko-KR" altLang="en-US" b="1" dirty="0">
                <a:solidFill>
                  <a:srgbClr val="FF0000"/>
                </a:solidFill>
              </a:rPr>
              <a:t>서버를 </a:t>
            </a:r>
            <a:r>
              <a:rPr lang="en-US" altLang="ko-KR" b="1" dirty="0">
                <a:solidFill>
                  <a:srgbClr val="FF0000"/>
                </a:solidFill>
              </a:rPr>
              <a:t>SSH Tunnel</a:t>
            </a:r>
            <a:r>
              <a:rPr lang="ko-KR" altLang="en-US" b="1" dirty="0">
                <a:solidFill>
                  <a:srgbClr val="FF0000"/>
                </a:solidFill>
              </a:rPr>
              <a:t>로 활용하여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로컬 컴퓨터에서 </a:t>
            </a:r>
            <a:r>
              <a:rPr lang="en-US" altLang="ko-KR" b="1" dirty="0">
                <a:solidFill>
                  <a:srgbClr val="FF0000"/>
                </a:solidFill>
              </a:rPr>
              <a:t>PaaS-Ta </a:t>
            </a:r>
            <a:r>
              <a:rPr lang="ko-KR" altLang="en-US" b="1" dirty="0">
                <a:solidFill>
                  <a:srgbClr val="FF0000"/>
                </a:solidFill>
              </a:rPr>
              <a:t>서비스를 접속하여 프로그래밍을 수행함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5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</a:t>
            </a:r>
            <a:r>
              <a:rPr lang="ko-KR" altLang="en-US" dirty="0"/>
              <a:t>서버와 </a:t>
            </a:r>
            <a:r>
              <a:rPr lang="en-US" altLang="ko-KR" dirty="0"/>
              <a:t>PaaS-Ta </a:t>
            </a:r>
            <a:r>
              <a:rPr lang="ko-KR" altLang="en-US" dirty="0"/>
              <a:t>관계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네이버 </a:t>
            </a:r>
            <a:r>
              <a:rPr lang="en-US" altLang="ko-KR" b="1" dirty="0"/>
              <a:t>PaaS-Ta</a:t>
            </a:r>
            <a:r>
              <a:rPr lang="ko-KR" altLang="en-US" b="1" dirty="0"/>
              <a:t>는 컨테이너플랫폼</a:t>
            </a:r>
            <a:endParaRPr lang="en-US" altLang="ko-KR" b="1" dirty="0"/>
          </a:p>
          <a:p>
            <a:pPr lvl="1"/>
            <a:r>
              <a:rPr lang="ko-KR" altLang="en-US" dirty="0"/>
              <a:t>아래 시스템 구성도는 </a:t>
            </a:r>
            <a:r>
              <a:rPr lang="en-US" altLang="ko-KR" dirty="0"/>
              <a:t>Bosh </a:t>
            </a:r>
            <a:r>
              <a:rPr lang="ko-KR" altLang="en-US" dirty="0"/>
              <a:t>기반의 어플리케이션 플랫폼으로 다른 구성이지만</a:t>
            </a:r>
            <a:r>
              <a:rPr lang="en-US" altLang="ko-KR" dirty="0"/>
              <a:t>,</a:t>
            </a:r>
            <a:r>
              <a:rPr lang="ko-KR" altLang="en-US" dirty="0"/>
              <a:t>전반적인 이해를 돕기 위해 활용함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84E84-30A4-8538-08FF-69FBD9CBB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6913"/>
            <a:ext cx="8218488" cy="23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DDEAE8-99D5-F98A-3F32-695E6793752E}"/>
              </a:ext>
            </a:extLst>
          </p:cNvPr>
          <p:cNvSpPr/>
          <p:nvPr/>
        </p:nvSpPr>
        <p:spPr bwMode="auto">
          <a:xfrm>
            <a:off x="1475656" y="2708920"/>
            <a:ext cx="1872208" cy="238105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7AAE4-D6FF-3D19-3291-995DBCF44D8C}"/>
              </a:ext>
            </a:extLst>
          </p:cNvPr>
          <p:cNvSpPr txBox="1"/>
          <p:nvPr/>
        </p:nvSpPr>
        <p:spPr>
          <a:xfrm>
            <a:off x="755576" y="4978275"/>
            <a:ext cx="7200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PaaS-Ta </a:t>
            </a:r>
            <a:r>
              <a:rPr lang="ko-KR" altLang="en-US" dirty="0"/>
              <a:t>개발자와 엔지니어는 </a:t>
            </a:r>
            <a:r>
              <a:rPr lang="en-US" altLang="ko-KR" dirty="0"/>
              <a:t>Inception </a:t>
            </a:r>
            <a:r>
              <a:rPr lang="ko-KR" altLang="en-US" dirty="0"/>
              <a:t>서버를 통해 </a:t>
            </a:r>
            <a:r>
              <a:rPr lang="en-US" altLang="ko-KR" dirty="0"/>
              <a:t>PaaS-Ta </a:t>
            </a:r>
            <a:r>
              <a:rPr lang="ko-KR" altLang="en-US" dirty="0"/>
              <a:t>관리 및 여러 서비스 접속 가능함</a:t>
            </a: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A608184A-7695-F2D5-65CF-3E270D8ACD32}"/>
              </a:ext>
            </a:extLst>
          </p:cNvPr>
          <p:cNvSpPr/>
          <p:nvPr/>
        </p:nvSpPr>
        <p:spPr bwMode="auto">
          <a:xfrm>
            <a:off x="1187624" y="2420888"/>
            <a:ext cx="504056" cy="504056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4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</a:t>
            </a:r>
            <a:r>
              <a:rPr lang="ko-KR" altLang="en-US" dirty="0"/>
              <a:t>접속 정보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server name</a:t>
            </a:r>
          </a:p>
          <a:p>
            <a:pPr lvl="1"/>
            <a:r>
              <a:rPr lang="en-US" altLang="ko-KR" b="1" dirty="0" err="1"/>
              <a:t>paasta</a:t>
            </a:r>
            <a:r>
              <a:rPr lang="en-US" altLang="ko-KR" b="1" dirty="0"/>
              <a:t>-</a:t>
            </a:r>
            <a:r>
              <a:rPr lang="en-US" altLang="ko-KR" b="1" dirty="0" err="1"/>
              <a:t>kopo</a:t>
            </a:r>
            <a:r>
              <a:rPr lang="en-US" altLang="ko-KR" b="1" dirty="0"/>
              <a:t>-inception</a:t>
            </a:r>
          </a:p>
          <a:p>
            <a:pPr lvl="1"/>
            <a:endParaRPr lang="en-US" altLang="ko-KR" b="1" dirty="0"/>
          </a:p>
          <a:p>
            <a:pPr algn="l"/>
            <a:r>
              <a:rPr lang="en-US" altLang="ko-KR" b="1" dirty="0"/>
              <a:t>public </a:t>
            </a:r>
            <a:r>
              <a:rPr lang="en-US" altLang="ko-KR" b="1" dirty="0" err="1"/>
              <a:t>ip</a:t>
            </a:r>
            <a:endParaRPr lang="en-US" altLang="ko-KR" b="1" dirty="0"/>
          </a:p>
          <a:p>
            <a:pPr lvl="1"/>
            <a:r>
              <a:rPr lang="en-US" altLang="ko-KR" b="1" dirty="0"/>
              <a:t>175.45.215.191</a:t>
            </a:r>
          </a:p>
          <a:p>
            <a:pPr lvl="1"/>
            <a:endParaRPr lang="en-US" altLang="ko-KR" b="1" dirty="0"/>
          </a:p>
          <a:p>
            <a:pPr algn="l"/>
            <a:r>
              <a:rPr lang="en-US" altLang="ko-KR" b="1" dirty="0"/>
              <a:t>User</a:t>
            </a:r>
          </a:p>
          <a:p>
            <a:pPr lvl="1"/>
            <a:r>
              <a:rPr lang="en-US" altLang="ko-KR" b="1" dirty="0" err="1"/>
              <a:t>ncloud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algn="l"/>
            <a:r>
              <a:rPr lang="en-US" altLang="ko-KR" b="1" dirty="0" err="1"/>
              <a:t>PassWord</a:t>
            </a:r>
            <a:endParaRPr lang="en-US" altLang="ko-KR" b="1" dirty="0"/>
          </a:p>
          <a:p>
            <a:pPr lvl="1"/>
            <a:r>
              <a:rPr lang="en-US" altLang="ko-KR" b="1" dirty="0"/>
              <a:t>Y69mHiMi?*7*=t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7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IntelliJ</a:t>
            </a:r>
            <a:r>
              <a:rPr lang="ko-KR" altLang="en-US" b="1" dirty="0"/>
              <a:t>의 스프링 프로젝트와 </a:t>
            </a:r>
            <a:r>
              <a:rPr lang="en-US" altLang="ko-KR" b="1" dirty="0"/>
              <a:t>Inception </a:t>
            </a:r>
            <a:r>
              <a:rPr lang="ko-KR" altLang="en-US" b="1" dirty="0"/>
              <a:t>서버 접속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SSH Tunnel</a:t>
            </a:r>
            <a:r>
              <a:rPr lang="ko-KR" altLang="en-US" b="1" dirty="0"/>
              <a:t>을 통해 </a:t>
            </a:r>
            <a:r>
              <a:rPr lang="en-US" altLang="ko-KR" b="1" dirty="0"/>
              <a:t>Inception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접속한 뒤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 err="1"/>
              <a:t>RedisDB</a:t>
            </a:r>
            <a:r>
              <a:rPr lang="en-US" altLang="ko-KR" b="1" dirty="0"/>
              <a:t> </a:t>
            </a:r>
            <a:r>
              <a:rPr lang="ko-KR" altLang="en-US" b="1" dirty="0"/>
              <a:t>서비스가 설치된 컨테이너에 접속함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Inception </a:t>
            </a:r>
            <a:r>
              <a:rPr lang="ko-KR" altLang="en-US" b="1" dirty="0">
                <a:solidFill>
                  <a:srgbClr val="FF0000"/>
                </a:solidFill>
              </a:rPr>
              <a:t>서버와 로컬 컴퓨터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내 </a:t>
            </a:r>
            <a:r>
              <a:rPr lang="en-US" altLang="ko-KR" b="1" dirty="0">
                <a:solidFill>
                  <a:srgbClr val="FF0000"/>
                </a:solidFill>
              </a:rPr>
              <a:t>PC)</a:t>
            </a:r>
            <a:r>
              <a:rPr lang="ko-KR" altLang="en-US" b="1" dirty="0">
                <a:solidFill>
                  <a:srgbClr val="FF0000"/>
                </a:solidFill>
              </a:rPr>
              <a:t>를 연결하는 가상 포트 생성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개발 편의성을 위해 가상 포트 생성함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가상 포트 연결 안하면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IntellJ</a:t>
            </a:r>
            <a:r>
              <a:rPr lang="ko-KR" altLang="en-US" b="1" dirty="0">
                <a:solidFill>
                  <a:srgbClr val="FF0000"/>
                </a:solidFill>
              </a:rPr>
              <a:t>의 스프링 프로젝트에서 직접 </a:t>
            </a:r>
            <a:r>
              <a:rPr lang="en-US" altLang="ko-KR" b="1" dirty="0">
                <a:solidFill>
                  <a:srgbClr val="FF0000"/>
                </a:solidFill>
              </a:rPr>
              <a:t>PaaS-Ta </a:t>
            </a:r>
            <a:r>
              <a:rPr lang="en-US" altLang="ko-KR" b="1" dirty="0" err="1">
                <a:solidFill>
                  <a:srgbClr val="FF0000"/>
                </a:solidFill>
              </a:rPr>
              <a:t>RedisDB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접속 불가능함</a:t>
            </a:r>
            <a:br>
              <a:rPr lang="en-US" altLang="ko-KR" b="1" dirty="0">
                <a:solidFill>
                  <a:srgbClr val="FF0000"/>
                </a:solidFill>
              </a:rPr>
            </a:b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1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IntelliJ</a:t>
            </a:r>
            <a:r>
              <a:rPr lang="ko-KR" altLang="en-US" b="1" dirty="0"/>
              <a:t>의 데이터베이스 활용</a:t>
            </a:r>
            <a:endParaRPr lang="en-US" altLang="ko-KR" b="1" dirty="0"/>
          </a:p>
          <a:p>
            <a:pPr lvl="1"/>
            <a:r>
              <a:rPr lang="en-US" altLang="ko-KR" b="1" dirty="0" err="1"/>
              <a:t>DataGrip</a:t>
            </a:r>
            <a:r>
              <a:rPr lang="en-US" altLang="ko-KR" b="1" dirty="0"/>
              <a:t> </a:t>
            </a:r>
            <a:r>
              <a:rPr lang="ko-KR" altLang="en-US" b="1" dirty="0"/>
              <a:t>활용도 가능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[+] </a:t>
            </a:r>
            <a:r>
              <a:rPr lang="ko-KR" altLang="en-US" b="1" dirty="0"/>
              <a:t>클릭하여 데이터베이스 소스 추가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24809"/>
            <a:ext cx="4633362" cy="31244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직사각형 3"/>
          <p:cNvSpPr/>
          <p:nvPr/>
        </p:nvSpPr>
        <p:spPr bwMode="auto">
          <a:xfrm>
            <a:off x="5220072" y="4209506"/>
            <a:ext cx="504056" cy="99156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71600" y="3040833"/>
            <a:ext cx="432048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17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 err="1"/>
              <a:t>RedisDB</a:t>
            </a:r>
            <a:r>
              <a:rPr lang="en-US" altLang="ko-KR" b="1" dirty="0"/>
              <a:t> </a:t>
            </a:r>
            <a:r>
              <a:rPr lang="ko-KR" altLang="en-US" b="1" dirty="0"/>
              <a:t>선택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31A95-9335-6913-F881-5A56A36D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5" y="1700808"/>
            <a:ext cx="5662636" cy="5085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276A45-7E28-6939-93DC-0444526B906F}"/>
              </a:ext>
            </a:extLst>
          </p:cNvPr>
          <p:cNvSpPr/>
          <p:nvPr/>
        </p:nvSpPr>
        <p:spPr bwMode="auto">
          <a:xfrm>
            <a:off x="516692" y="2150904"/>
            <a:ext cx="1557569" cy="19797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A38A3-EE8B-6F22-CD5C-7396887A8D4D}"/>
              </a:ext>
            </a:extLst>
          </p:cNvPr>
          <p:cNvSpPr/>
          <p:nvPr/>
        </p:nvSpPr>
        <p:spPr bwMode="auto">
          <a:xfrm>
            <a:off x="2052039" y="6423441"/>
            <a:ext cx="184934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147AC35D-5BE3-0C0C-56D0-1B00D6E4E945}"/>
              </a:ext>
            </a:extLst>
          </p:cNvPr>
          <p:cNvSpPr/>
          <p:nvPr/>
        </p:nvSpPr>
        <p:spPr bwMode="auto">
          <a:xfrm rot="4314523">
            <a:off x="189040" y="4289082"/>
            <a:ext cx="4238906" cy="216024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71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DB </a:t>
            </a:r>
            <a:r>
              <a:rPr lang="ko-KR" altLang="en-US" b="1" dirty="0"/>
              <a:t>접속을 위한 환경 설정 화면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92B79D-29A4-8DE8-99AA-68FBDAC48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62"/>
          <a:stretch/>
        </p:blipFill>
        <p:spPr>
          <a:xfrm>
            <a:off x="457200" y="1758317"/>
            <a:ext cx="8099780" cy="3542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461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Inception </a:t>
            </a:r>
            <a:r>
              <a:rPr lang="ko-KR" altLang="en-US" b="1" dirty="0"/>
              <a:t>접속을 위해 </a:t>
            </a:r>
            <a:r>
              <a:rPr lang="en-US" altLang="ko-KR" b="1" dirty="0"/>
              <a:t>[SSH/SSL] </a:t>
            </a:r>
            <a:r>
              <a:rPr lang="ko-KR" altLang="en-US" b="1" dirty="0"/>
              <a:t>탭 이동하기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[Use SSH Tunnel] </a:t>
            </a:r>
            <a:r>
              <a:rPr lang="ko-KR" altLang="en-US" b="1" dirty="0"/>
              <a:t>선택 후</a:t>
            </a:r>
            <a:r>
              <a:rPr lang="en-US" altLang="ko-KR" b="1" dirty="0"/>
              <a:t>, Inception </a:t>
            </a:r>
            <a:r>
              <a:rPr lang="ko-KR" altLang="en-US" b="1" dirty="0"/>
              <a:t>서버 정보 입력</a:t>
            </a: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3C914E-BFAD-316B-641C-098265433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09"/>
          <a:stretch/>
        </p:blipFill>
        <p:spPr>
          <a:xfrm>
            <a:off x="859627" y="2727960"/>
            <a:ext cx="7639050" cy="29330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86532-907F-2010-CC83-D16FB6B08F22}"/>
              </a:ext>
            </a:extLst>
          </p:cNvPr>
          <p:cNvSpPr/>
          <p:nvPr/>
        </p:nvSpPr>
        <p:spPr bwMode="auto">
          <a:xfrm>
            <a:off x="4001952" y="3774430"/>
            <a:ext cx="792088" cy="3385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D61EC-21BD-B8CA-3A6E-9406E7919B87}"/>
              </a:ext>
            </a:extLst>
          </p:cNvPr>
          <p:cNvSpPr/>
          <p:nvPr/>
        </p:nvSpPr>
        <p:spPr bwMode="auto">
          <a:xfrm>
            <a:off x="3143872" y="4220474"/>
            <a:ext cx="1440160" cy="23468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85ED8-DE2C-376D-345E-67FA718D558D}"/>
              </a:ext>
            </a:extLst>
          </p:cNvPr>
          <p:cNvSpPr/>
          <p:nvPr/>
        </p:nvSpPr>
        <p:spPr bwMode="auto">
          <a:xfrm>
            <a:off x="8012518" y="4149080"/>
            <a:ext cx="432048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08F4B-9EC3-9D06-1F75-3DFD97D538C6}"/>
              </a:ext>
            </a:extLst>
          </p:cNvPr>
          <p:cNvSpPr txBox="1"/>
          <p:nvPr/>
        </p:nvSpPr>
        <p:spPr>
          <a:xfrm>
            <a:off x="4477339" y="4410329"/>
            <a:ext cx="6661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체크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D3BA0-4096-1E5B-1767-95AC5E0E2162}"/>
              </a:ext>
            </a:extLst>
          </p:cNvPr>
          <p:cNvSpPr txBox="1"/>
          <p:nvPr/>
        </p:nvSpPr>
        <p:spPr>
          <a:xfrm>
            <a:off x="7884368" y="4533875"/>
            <a:ext cx="6661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E0785-D84A-7057-165C-E98D3ADA744C}"/>
              </a:ext>
            </a:extLst>
          </p:cNvPr>
          <p:cNvSpPr txBox="1"/>
          <p:nvPr/>
        </p:nvSpPr>
        <p:spPr>
          <a:xfrm>
            <a:off x="4679152" y="3766309"/>
            <a:ext cx="6661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19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PaaS-Ta </a:t>
            </a:r>
            <a:r>
              <a:rPr lang="ko-KR" altLang="en-US" dirty="0"/>
              <a:t>서비스와</a:t>
            </a:r>
            <a:r>
              <a:rPr lang="en-US" altLang="ko-KR" dirty="0"/>
              <a:t> </a:t>
            </a:r>
            <a:r>
              <a:rPr lang="ko-KR" altLang="en-US" dirty="0"/>
              <a:t>어플리케이션 적용 순서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서비스 생성</a:t>
            </a:r>
            <a:endParaRPr lang="en-US" altLang="ko-KR" dirty="0"/>
          </a:p>
          <a:p>
            <a:pPr lvl="1"/>
            <a:r>
              <a:rPr lang="ko-KR" altLang="en-US" dirty="0"/>
              <a:t>주요 명령어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create-service …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생성한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서비스와 </a:t>
            </a:r>
            <a:r>
              <a:rPr lang="en-US" altLang="ko-KR" dirty="0"/>
              <a:t>PaaS-Ta </a:t>
            </a:r>
            <a:r>
              <a:rPr lang="ko-KR" altLang="en-US" dirty="0"/>
              <a:t>어플리케이션 연결</a:t>
            </a:r>
            <a:r>
              <a:rPr lang="en-US" altLang="ko-KR" dirty="0"/>
              <a:t>(</a:t>
            </a:r>
            <a:r>
              <a:rPr lang="ko-KR" altLang="en-US" dirty="0"/>
              <a:t>바인딩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주요 명령어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bind-service …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PaaS-Ta</a:t>
            </a:r>
            <a:r>
              <a:rPr lang="ko-KR" altLang="en-US" dirty="0"/>
              <a:t> 어플리케이션 </a:t>
            </a:r>
            <a:r>
              <a:rPr lang="ko-KR" altLang="en-US" dirty="0" err="1"/>
              <a:t>재배포</a:t>
            </a:r>
            <a:endParaRPr lang="en-US" altLang="ko-KR" dirty="0"/>
          </a:p>
          <a:p>
            <a:pPr lvl="2"/>
            <a:r>
              <a:rPr lang="ko-KR" altLang="en-US" dirty="0"/>
              <a:t>재배포를 위해 </a:t>
            </a:r>
            <a:r>
              <a:rPr lang="en-US" altLang="ko-KR" dirty="0"/>
              <a:t>BOUND_AT </a:t>
            </a:r>
            <a:r>
              <a:rPr lang="ko-KR" altLang="en-US" dirty="0"/>
              <a:t>환경변수 추가</a:t>
            </a:r>
            <a:endParaRPr lang="en-US" altLang="ko-KR" dirty="0"/>
          </a:p>
          <a:p>
            <a:pPr lvl="1"/>
            <a:r>
              <a:rPr lang="ko-KR" altLang="en-US" dirty="0"/>
              <a:t>주요 명령어 </a:t>
            </a:r>
            <a:r>
              <a:rPr lang="en-US" altLang="ko-KR" dirty="0"/>
              <a:t>: </a:t>
            </a:r>
            <a:r>
              <a:rPr lang="en-US" altLang="ko-KR" dirty="0" err="1"/>
              <a:t>cf</a:t>
            </a:r>
            <a:r>
              <a:rPr lang="en-US" altLang="ko-KR" dirty="0"/>
              <a:t> restage …</a:t>
            </a: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ECC96823-2639-2FB9-3735-016016900706}"/>
              </a:ext>
            </a:extLst>
          </p:cNvPr>
          <p:cNvSpPr/>
          <p:nvPr/>
        </p:nvSpPr>
        <p:spPr bwMode="auto">
          <a:xfrm>
            <a:off x="107504" y="116632"/>
            <a:ext cx="432048" cy="615205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17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[Use SSH Tunnel] </a:t>
            </a:r>
            <a:r>
              <a:rPr lang="ko-KR" altLang="en-US" b="1" dirty="0"/>
              <a:t>선택 후</a:t>
            </a:r>
            <a:r>
              <a:rPr lang="en-US" altLang="ko-KR" b="1" dirty="0"/>
              <a:t>, Inception </a:t>
            </a:r>
            <a:r>
              <a:rPr lang="ko-KR" altLang="en-US" b="1" dirty="0"/>
              <a:t>서버 정보 입력 및</a:t>
            </a:r>
            <a:br>
              <a:rPr lang="en-US" altLang="ko-KR" b="1" dirty="0"/>
            </a:br>
            <a:r>
              <a:rPr lang="ko-KR" altLang="en-US" b="1" dirty="0"/>
              <a:t>테스트 접속하기</a:t>
            </a:r>
            <a:endParaRPr lang="en-US" altLang="ko-KR" b="1" dirty="0"/>
          </a:p>
          <a:p>
            <a:pPr lvl="1"/>
            <a:r>
              <a:rPr lang="ko-KR" altLang="en-US" b="1" dirty="0"/>
              <a:t>기존에 사용하는 포트와 중복되면 안됨</a:t>
            </a:r>
            <a:endParaRPr lang="en-US" altLang="ko-KR" b="1" dirty="0"/>
          </a:p>
          <a:p>
            <a:pPr lvl="1"/>
            <a:r>
              <a:rPr lang="en-US" altLang="ko-KR" b="1" dirty="0"/>
              <a:t>Inception </a:t>
            </a:r>
            <a:r>
              <a:rPr lang="ko-KR" altLang="en-US" b="1" dirty="0"/>
              <a:t>서버에 학생들 모두와 </a:t>
            </a:r>
            <a:r>
              <a:rPr lang="en-US" altLang="ko-KR" b="1" dirty="0"/>
              <a:t>DB</a:t>
            </a:r>
            <a:r>
              <a:rPr lang="ko-KR" altLang="en-US" b="1" dirty="0"/>
              <a:t>별 접속해야 함</a:t>
            </a:r>
            <a:endParaRPr lang="en-US" altLang="ko-KR" b="1" dirty="0"/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학생별</a:t>
            </a:r>
            <a:r>
              <a:rPr lang="ko-KR" altLang="en-US" b="1" dirty="0">
                <a:solidFill>
                  <a:srgbClr val="FF0000"/>
                </a:solidFill>
              </a:rPr>
              <a:t> 제공한 포트로만 접속하길 바람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강의자료와 동일한 포트로 접속하면 에러 발생함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F77DA3-2A60-7B15-EAF9-644407839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62"/>
          <a:stretch/>
        </p:blipFill>
        <p:spPr>
          <a:xfrm>
            <a:off x="766514" y="3325269"/>
            <a:ext cx="7943850" cy="29840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0E0E11-88EF-F1AB-912E-3E3781D23CEF}"/>
              </a:ext>
            </a:extLst>
          </p:cNvPr>
          <p:cNvSpPr/>
          <p:nvPr/>
        </p:nvSpPr>
        <p:spPr bwMode="auto">
          <a:xfrm>
            <a:off x="874226" y="3644800"/>
            <a:ext cx="360040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4">
            <a:extLst>
              <a:ext uri="{FF2B5EF4-FFF2-40B4-BE49-F238E27FC236}">
                <a16:creationId xmlns:a16="http://schemas.microsoft.com/office/drawing/2014/main" id="{D9D0B60D-F879-17C1-0E9B-CFC7BBAD7E70}"/>
              </a:ext>
            </a:extLst>
          </p:cNvPr>
          <p:cNvSpPr/>
          <p:nvPr/>
        </p:nvSpPr>
        <p:spPr bwMode="auto">
          <a:xfrm rot="2050759">
            <a:off x="1129012" y="4023320"/>
            <a:ext cx="1425957" cy="254989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72D81-0E7E-5135-3A76-CA6CB7C1229E}"/>
              </a:ext>
            </a:extLst>
          </p:cNvPr>
          <p:cNvSpPr/>
          <p:nvPr/>
        </p:nvSpPr>
        <p:spPr bwMode="auto">
          <a:xfrm>
            <a:off x="3511316" y="5477858"/>
            <a:ext cx="1296144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BC9E1-66BD-824E-38D7-DF97FA1B8090}"/>
              </a:ext>
            </a:extLst>
          </p:cNvPr>
          <p:cNvSpPr txBox="1"/>
          <p:nvPr/>
        </p:nvSpPr>
        <p:spPr>
          <a:xfrm>
            <a:off x="3826326" y="5837898"/>
            <a:ext cx="6661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2ECE69-664F-3F77-C180-DB34BCF00D3F}"/>
              </a:ext>
            </a:extLst>
          </p:cNvPr>
          <p:cNvSpPr/>
          <p:nvPr/>
        </p:nvSpPr>
        <p:spPr bwMode="auto">
          <a:xfrm>
            <a:off x="2484536" y="4004840"/>
            <a:ext cx="6225828" cy="1254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3D1499-9C4B-5603-5747-59A7C1C3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39" y="5477858"/>
            <a:ext cx="3058269" cy="1231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69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쉽게 이해하기 편하게 이름을 </a:t>
            </a:r>
            <a:r>
              <a:rPr lang="en-US" altLang="ko-KR" b="1" dirty="0"/>
              <a:t>Redis</a:t>
            </a:r>
            <a:r>
              <a:rPr lang="ko-KR" altLang="en-US" b="1" dirty="0"/>
              <a:t>로 변경함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13D695-86A8-72DC-2360-C01854C4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4215"/>
            <a:ext cx="6176209" cy="3281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CD0F1B-6FBC-9A01-C932-8F732D0B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93" y="4048075"/>
            <a:ext cx="3503575" cy="273471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71488D-91DC-8070-9C1F-43EF925ABEBA}"/>
              </a:ext>
            </a:extLst>
          </p:cNvPr>
          <p:cNvSpPr/>
          <p:nvPr/>
        </p:nvSpPr>
        <p:spPr bwMode="auto">
          <a:xfrm>
            <a:off x="4888826" y="4666503"/>
            <a:ext cx="1555381" cy="288032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F85872-1200-E714-90A8-FF4DAE0260F5}"/>
              </a:ext>
            </a:extLst>
          </p:cNvPr>
          <p:cNvSpPr/>
          <p:nvPr/>
        </p:nvSpPr>
        <p:spPr bwMode="auto">
          <a:xfrm>
            <a:off x="6444208" y="4666503"/>
            <a:ext cx="2399560" cy="28803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D45252-A9C3-66B1-4C8B-2A70D7E3ECE1}"/>
              </a:ext>
            </a:extLst>
          </p:cNvPr>
          <p:cNvSpPr/>
          <p:nvPr/>
        </p:nvSpPr>
        <p:spPr bwMode="auto">
          <a:xfrm>
            <a:off x="1091552" y="2336848"/>
            <a:ext cx="288032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7F2EBE7-E1E7-A7AE-A34D-9B9F4397D9FD}"/>
              </a:ext>
            </a:extLst>
          </p:cNvPr>
          <p:cNvSpPr/>
          <p:nvPr/>
        </p:nvSpPr>
        <p:spPr bwMode="auto">
          <a:xfrm rot="19112832">
            <a:off x="2041669" y="2210498"/>
            <a:ext cx="196529" cy="2437004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55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DB </a:t>
            </a:r>
            <a:r>
              <a:rPr lang="ko-KR" altLang="en-US" b="1" dirty="0"/>
              <a:t>접속 정보 확인하기 </a:t>
            </a:r>
            <a:r>
              <a:rPr lang="en-US" altLang="ko-KR" b="1" dirty="0"/>
              <a:t>(1)</a:t>
            </a:r>
          </a:p>
          <a:p>
            <a:pPr lvl="1"/>
            <a:r>
              <a:rPr lang="ko-KR" altLang="en-US" b="1" dirty="0"/>
              <a:t>네이버 </a:t>
            </a:r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콘솔</a:t>
            </a:r>
            <a:r>
              <a:rPr lang="en-US" altLang="ko-KR" b="1" dirty="0"/>
              <a:t>] </a:t>
            </a:r>
            <a:r>
              <a:rPr lang="ko-KR" altLang="en-US" b="1" dirty="0"/>
              <a:t>확인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4" y="2204864"/>
            <a:ext cx="8363272" cy="2215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73224" y="3501008"/>
            <a:ext cx="1434480" cy="16056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80312" y="3429000"/>
            <a:ext cx="147220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1929665" y="3501008"/>
            <a:ext cx="5450389" cy="198823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075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DB </a:t>
            </a:r>
            <a:r>
              <a:rPr lang="ko-KR" altLang="en-US" b="1" dirty="0"/>
              <a:t>접속 정보 확인하기 </a:t>
            </a:r>
            <a:r>
              <a:rPr lang="en-US" altLang="ko-KR" b="1" dirty="0"/>
              <a:t>(2)</a:t>
            </a:r>
          </a:p>
          <a:p>
            <a:pPr lvl="1"/>
            <a:r>
              <a:rPr lang="ko-KR" altLang="en-US" b="1" dirty="0"/>
              <a:t>생성된 서비스들 확인하여 본인이 생성한 서비스의 서비스 이름 끝의 </a:t>
            </a:r>
            <a:r>
              <a:rPr lang="en-US" altLang="ko-KR" b="1" dirty="0"/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/>
              <a:t>클릭</a:t>
            </a:r>
            <a:endParaRPr lang="en-US" altLang="ko-KR" b="1" dirty="0"/>
          </a:p>
          <a:p>
            <a:pPr lvl="1"/>
            <a:r>
              <a:rPr lang="ko-KR" altLang="en-US" b="1" dirty="0"/>
              <a:t>포트 확인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58C36-AA81-2562-A288-CB08207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325476"/>
            <a:ext cx="8218488" cy="33357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FEF22-2357-A649-4A3B-DB1AF2FE4AD2}"/>
              </a:ext>
            </a:extLst>
          </p:cNvPr>
          <p:cNvSpPr/>
          <p:nvPr/>
        </p:nvSpPr>
        <p:spPr bwMode="auto">
          <a:xfrm>
            <a:off x="4644008" y="4821692"/>
            <a:ext cx="2520280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630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DB </a:t>
            </a:r>
            <a:r>
              <a:rPr lang="ko-KR" altLang="en-US" b="1" dirty="0"/>
              <a:t>접속 정보 확인하기 </a:t>
            </a:r>
            <a:r>
              <a:rPr lang="en-US" altLang="ko-KR" b="1" dirty="0"/>
              <a:t>(3)</a:t>
            </a:r>
          </a:p>
          <a:p>
            <a:pPr lvl="1"/>
            <a:r>
              <a:rPr lang="ko-KR" altLang="en-US" b="1" dirty="0"/>
              <a:t>서비스 이름 클릭</a:t>
            </a:r>
            <a:endParaRPr lang="en-US" altLang="ko-KR" b="1" dirty="0"/>
          </a:p>
          <a:p>
            <a:pPr lvl="1"/>
            <a:r>
              <a:rPr lang="en-US" altLang="ko-KR" b="1" dirty="0" err="1"/>
              <a:t>Dns</a:t>
            </a:r>
            <a:r>
              <a:rPr lang="ko-KR" altLang="en-US" b="1" dirty="0"/>
              <a:t>는 </a:t>
            </a:r>
            <a:r>
              <a:rPr lang="en-US" altLang="ko-KR" b="1" dirty="0"/>
              <a:t>Inception</a:t>
            </a:r>
            <a:r>
              <a:rPr lang="ko-KR" altLang="en-US" b="1" dirty="0"/>
              <a:t>에서 접속 가능한 주소</a:t>
            </a:r>
            <a:endParaRPr lang="en-US" altLang="ko-KR" b="1" dirty="0"/>
          </a:p>
          <a:p>
            <a:pPr lvl="1"/>
            <a:r>
              <a:rPr lang="en-US" altLang="ko-KR" b="1" dirty="0"/>
              <a:t>PaaS-Ta</a:t>
            </a:r>
            <a:r>
              <a:rPr lang="ko-KR" altLang="en-US" b="1" dirty="0"/>
              <a:t>는 외부 접속이 가능한 인터넷</a:t>
            </a:r>
            <a:r>
              <a:rPr lang="en-US" altLang="ko-KR" b="1" dirty="0"/>
              <a:t>(Public </a:t>
            </a:r>
            <a:r>
              <a:rPr lang="ko-KR" altLang="en-US" b="1" dirty="0"/>
              <a:t>도메인</a:t>
            </a:r>
            <a:r>
              <a:rPr lang="en-US" altLang="ko-KR" b="1" dirty="0"/>
              <a:t>)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제공하지 않음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C3DDEF-3AE7-FF0D-D037-B728B491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6461"/>
            <a:ext cx="8229600" cy="1773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D99D34-6BD1-6E41-978F-BE072F1267A7}"/>
              </a:ext>
            </a:extLst>
          </p:cNvPr>
          <p:cNvSpPr/>
          <p:nvPr/>
        </p:nvSpPr>
        <p:spPr bwMode="auto">
          <a:xfrm>
            <a:off x="7092280" y="3573016"/>
            <a:ext cx="1583408" cy="43204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77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 err="1"/>
              <a:t>RedisDB</a:t>
            </a:r>
            <a:r>
              <a:rPr lang="ko-KR" altLang="en-US" b="1" dirty="0"/>
              <a:t> 접속 정보 확인하기</a:t>
            </a:r>
            <a:endParaRPr lang="en-US" altLang="ko-KR" b="1" dirty="0"/>
          </a:p>
          <a:p>
            <a:pPr lvl="1"/>
            <a:r>
              <a:rPr lang="en-US" altLang="ko-KR" b="1" dirty="0"/>
              <a:t>PaaS-Ta</a:t>
            </a:r>
            <a:r>
              <a:rPr lang="ko-KR" altLang="en-US" b="1" dirty="0"/>
              <a:t> 내부적으로 </a:t>
            </a:r>
            <a:r>
              <a:rPr lang="en-US" altLang="ko-KR" b="1" dirty="0"/>
              <a:t>DB</a:t>
            </a:r>
            <a:r>
              <a:rPr lang="ko-KR" altLang="en-US" b="1" dirty="0"/>
              <a:t>와 계정을 임의로 생성함</a:t>
            </a:r>
            <a:endParaRPr lang="en-US" altLang="ko-KR" b="1" dirty="0"/>
          </a:p>
          <a:p>
            <a:pPr lvl="1"/>
            <a:r>
              <a:rPr lang="en-US" altLang="ko-KR" b="1" dirty="0" err="1"/>
              <a:t>RedisDB</a:t>
            </a:r>
            <a:r>
              <a:rPr lang="en-US" altLang="ko-KR" b="1" dirty="0"/>
              <a:t> </a:t>
            </a:r>
            <a:r>
              <a:rPr lang="ko-KR" altLang="en-US" b="1" dirty="0"/>
              <a:t>서비스 생성할 때</a:t>
            </a:r>
            <a:r>
              <a:rPr lang="en-US" altLang="ko-KR" b="1" dirty="0"/>
              <a:t>, </a:t>
            </a:r>
            <a:r>
              <a:rPr lang="ko-KR" altLang="en-US" b="1" dirty="0"/>
              <a:t>입력한 </a:t>
            </a:r>
            <a:r>
              <a:rPr lang="en-US" altLang="ko-KR" b="1" dirty="0"/>
              <a:t>poly </a:t>
            </a:r>
            <a:r>
              <a:rPr lang="ko-KR" altLang="en-US" b="1" dirty="0"/>
              <a:t>계정은 </a:t>
            </a:r>
            <a:r>
              <a:rPr lang="en-US" altLang="ko-KR" b="1" dirty="0"/>
              <a:t>admin </a:t>
            </a:r>
            <a:r>
              <a:rPr lang="ko-KR" altLang="en-US" b="1" dirty="0"/>
              <a:t>관리자 계정임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PaaS-Ta </a:t>
            </a:r>
            <a:r>
              <a:rPr lang="ko-KR" altLang="en-US" b="1" dirty="0"/>
              <a:t>어플리케이션의 환경 설정 정보로 계정 확인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72268-2F9C-8081-024D-44BC0250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4" y="3142527"/>
            <a:ext cx="8254416" cy="1079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8ED85E-6014-1301-FDE8-7A8DD2F673F9}"/>
              </a:ext>
            </a:extLst>
          </p:cNvPr>
          <p:cNvSpPr/>
          <p:nvPr/>
        </p:nvSpPr>
        <p:spPr bwMode="auto">
          <a:xfrm>
            <a:off x="463216" y="3142527"/>
            <a:ext cx="3892760" cy="21446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2B910E-6A06-13B5-81CF-DE0167AB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4" y="4414116"/>
            <a:ext cx="8243304" cy="224817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4F088BB-2B84-B9CE-4C75-459829591236}"/>
              </a:ext>
            </a:extLst>
          </p:cNvPr>
          <p:cNvSpPr/>
          <p:nvPr/>
        </p:nvSpPr>
        <p:spPr bwMode="auto">
          <a:xfrm>
            <a:off x="3131840" y="3397149"/>
            <a:ext cx="288032" cy="1111971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327F6-A470-8C05-131D-9F65E1D996E3}"/>
              </a:ext>
            </a:extLst>
          </p:cNvPr>
          <p:cNvSpPr/>
          <p:nvPr/>
        </p:nvSpPr>
        <p:spPr bwMode="auto">
          <a:xfrm>
            <a:off x="755576" y="5229199"/>
            <a:ext cx="4680520" cy="49442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5E0DAF-90C2-094F-6AA4-341F0C54D313}"/>
              </a:ext>
            </a:extLst>
          </p:cNvPr>
          <p:cNvSpPr/>
          <p:nvPr/>
        </p:nvSpPr>
        <p:spPr bwMode="auto">
          <a:xfrm>
            <a:off x="755576" y="5878288"/>
            <a:ext cx="3168352" cy="18899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B5936-E2F2-D8BC-02B5-615FFA9B667D}"/>
              </a:ext>
            </a:extLst>
          </p:cNvPr>
          <p:cNvSpPr txBox="1"/>
          <p:nvPr/>
        </p:nvSpPr>
        <p:spPr>
          <a:xfrm>
            <a:off x="3275856" y="4913642"/>
            <a:ext cx="52033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PaaS-Ta</a:t>
            </a:r>
            <a:r>
              <a:rPr lang="ko-KR" altLang="en-US" dirty="0"/>
              <a:t>가 생성한 접속 주소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포트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DE7253-1215-1AE7-C2BE-21AFFD44C2F2}"/>
              </a:ext>
            </a:extLst>
          </p:cNvPr>
          <p:cNvSpPr txBox="1"/>
          <p:nvPr/>
        </p:nvSpPr>
        <p:spPr>
          <a:xfrm>
            <a:off x="3915580" y="6034220"/>
            <a:ext cx="4123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PaaS-Ta</a:t>
            </a:r>
            <a:r>
              <a:rPr lang="ko-KR" altLang="en-US" dirty="0"/>
              <a:t>가 생성한 계정 아이디</a:t>
            </a:r>
          </a:p>
        </p:txBody>
      </p:sp>
    </p:spTree>
    <p:extLst>
      <p:ext uri="{BB962C8B-B14F-4D97-AF65-F5344CB8AC3E}">
        <p14:creationId xmlns:p14="http://schemas.microsoft.com/office/powerpoint/2010/main" val="301680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 err="1"/>
              <a:t>RedisDB</a:t>
            </a:r>
            <a:r>
              <a:rPr lang="ko-KR" altLang="en-US" b="1" dirty="0"/>
              <a:t> 접속 계정 정보</a:t>
            </a:r>
            <a:endParaRPr lang="en-US" altLang="ko-KR" b="1" dirty="0"/>
          </a:p>
          <a:p>
            <a:pPr lvl="1"/>
            <a:r>
              <a:rPr lang="ko-KR" altLang="en-US" b="1" dirty="0"/>
              <a:t>본인 </a:t>
            </a:r>
            <a:r>
              <a:rPr lang="en-US" altLang="ko-KR" b="1" dirty="0"/>
              <a:t>PaaS-Ta </a:t>
            </a:r>
            <a:r>
              <a:rPr lang="ko-KR" altLang="en-US" b="1" dirty="0"/>
              <a:t>서비스마다 다 다르기 때문에 반드시 환경설정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algn="l"/>
            <a:r>
              <a:rPr lang="ko-KR" altLang="en-US" b="1" dirty="0"/>
              <a:t>환경 설정 정보에 기입된 내용 예</a:t>
            </a:r>
            <a:endParaRPr lang="en-US" altLang="ko-KR" b="1" dirty="0"/>
          </a:p>
          <a:p>
            <a:pPr lvl="1"/>
            <a:r>
              <a:rPr lang="ko-KR" altLang="en-US" b="1" dirty="0"/>
              <a:t>아이디 </a:t>
            </a:r>
            <a:r>
              <a:rPr lang="en-US" altLang="ko-KR" b="1" dirty="0"/>
              <a:t>: nsb_168490856788</a:t>
            </a:r>
          </a:p>
          <a:p>
            <a:pPr lvl="1"/>
            <a:r>
              <a:rPr lang="ko-KR" altLang="en-US" b="1" dirty="0"/>
              <a:t>비밀번호 </a:t>
            </a:r>
            <a:r>
              <a:rPr lang="en-US" altLang="ko-KR" b="1" dirty="0"/>
              <a:t>: QQqRLxR900LYaRomctk=</a:t>
            </a:r>
          </a:p>
          <a:p>
            <a:pPr lvl="1"/>
            <a:r>
              <a:rPr lang="ko-KR" altLang="en-US" b="1" dirty="0"/>
              <a:t>포트 </a:t>
            </a:r>
            <a:r>
              <a:rPr lang="en-US" altLang="ko-KR" b="1" dirty="0"/>
              <a:t>: 6379</a:t>
            </a:r>
          </a:p>
          <a:p>
            <a:pPr lvl="1"/>
            <a:r>
              <a:rPr lang="ko-KR" altLang="en-US" b="1" dirty="0"/>
              <a:t>접속 주소 </a:t>
            </a:r>
            <a:r>
              <a:rPr lang="en-US" altLang="ko-KR" b="1" dirty="0"/>
              <a:t>: redisc-1iirm-kr.vpc-cdb.gov-ntruss.com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953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IntelliJ</a:t>
            </a:r>
            <a:r>
              <a:rPr lang="ko-KR" altLang="en-US" b="1" dirty="0"/>
              <a:t>에 </a:t>
            </a:r>
            <a:r>
              <a:rPr lang="en-US" altLang="ko-KR" b="1" dirty="0"/>
              <a:t>DB </a:t>
            </a:r>
            <a:r>
              <a:rPr lang="ko-KR" altLang="en-US" b="1" dirty="0"/>
              <a:t>접속 정보 입력하기</a:t>
            </a:r>
            <a:endParaRPr lang="en-US" altLang="ko-KR" b="1" dirty="0"/>
          </a:p>
          <a:p>
            <a:pPr lvl="1"/>
            <a:r>
              <a:rPr lang="en-US" altLang="ko-KR" b="1" dirty="0"/>
              <a:t>[General] </a:t>
            </a:r>
            <a:r>
              <a:rPr lang="ko-KR" altLang="en-US" b="1" dirty="0"/>
              <a:t>탭 이동하여 접속 도메인과 서비스 생성할 때 입력한 계정 정보 입력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C5971-CBA2-13A2-A8CF-B9BD79C0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5904656" cy="4608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1FDF1E-32B9-F497-5822-C0790A2BFD07}"/>
              </a:ext>
            </a:extLst>
          </p:cNvPr>
          <p:cNvSpPr/>
          <p:nvPr/>
        </p:nvSpPr>
        <p:spPr bwMode="auto">
          <a:xfrm>
            <a:off x="2675728" y="2924944"/>
            <a:ext cx="4128520" cy="165618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88EE2-7ADF-DB67-6AF3-B71576824BDA}"/>
              </a:ext>
            </a:extLst>
          </p:cNvPr>
          <p:cNvSpPr txBox="1"/>
          <p:nvPr/>
        </p:nvSpPr>
        <p:spPr>
          <a:xfrm>
            <a:off x="6300192" y="3861048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접속 정보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86BB9F-1912-99B5-AA2E-0AFA5FDA9CDF}"/>
              </a:ext>
            </a:extLst>
          </p:cNvPr>
          <p:cNvSpPr/>
          <p:nvPr/>
        </p:nvSpPr>
        <p:spPr bwMode="auto">
          <a:xfrm>
            <a:off x="2689448" y="6027277"/>
            <a:ext cx="1656184" cy="32695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DAEBC5-4B09-C47B-C942-4AEF129F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45" y="5157392"/>
            <a:ext cx="2219747" cy="1082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E93F37-803B-A29F-EB7A-05E649279587}"/>
              </a:ext>
            </a:extLst>
          </p:cNvPr>
          <p:cNvSpPr txBox="1"/>
          <p:nvPr/>
        </p:nvSpPr>
        <p:spPr>
          <a:xfrm>
            <a:off x="4483409" y="5883940"/>
            <a:ext cx="23288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테스트 접속하기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379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+ PaaS-Ta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연동하기 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접속된 </a:t>
            </a:r>
            <a:r>
              <a:rPr lang="en-US" altLang="ko-KR" b="1" dirty="0"/>
              <a:t>PaaS-Ta </a:t>
            </a:r>
            <a:r>
              <a:rPr lang="en-US" altLang="ko-KR" b="1" dirty="0" err="1"/>
              <a:t>RedisDB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6A0C5-F99F-91F2-3241-7C0C7E25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94" y="1747044"/>
            <a:ext cx="6600825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60722C-FA8C-FA0D-483F-6CB2A43AEF63}"/>
              </a:ext>
            </a:extLst>
          </p:cNvPr>
          <p:cNvSpPr/>
          <p:nvPr/>
        </p:nvSpPr>
        <p:spPr bwMode="auto">
          <a:xfrm>
            <a:off x="809536" y="2252808"/>
            <a:ext cx="3816424" cy="45611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87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PaaS-Ta </a:t>
            </a:r>
            <a:r>
              <a:rPr lang="en-US" altLang="ko-KR" b="1" dirty="0" err="1"/>
              <a:t>RedisDB</a:t>
            </a:r>
            <a:r>
              <a:rPr lang="en-US" altLang="ko-KR" b="1" dirty="0"/>
              <a:t> </a:t>
            </a:r>
            <a:r>
              <a:rPr lang="ko-KR" altLang="en-US" b="1" dirty="0"/>
              <a:t>버전은</a:t>
            </a:r>
            <a:r>
              <a:rPr lang="en-US" altLang="ko-KR" b="1" dirty="0"/>
              <a:t> 6.2.4</a:t>
            </a:r>
          </a:p>
          <a:p>
            <a:pPr lvl="1"/>
            <a:r>
              <a:rPr lang="en-US" altLang="ko-KR" b="1" dirty="0"/>
              <a:t>6.xx</a:t>
            </a:r>
            <a:r>
              <a:rPr lang="ko-KR" altLang="en-US" b="1" dirty="0"/>
              <a:t> 버전부터 </a:t>
            </a:r>
            <a:r>
              <a:rPr lang="en-US" altLang="ko-KR" b="1" dirty="0" err="1"/>
              <a:t>RedisDB</a:t>
            </a:r>
            <a:r>
              <a:rPr lang="ko-KR" altLang="en-US" b="1" dirty="0"/>
              <a:t>의 사용자 개념이 추가됨</a:t>
            </a:r>
            <a:r>
              <a:rPr lang="en-US" altLang="ko-KR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FAED6-47D8-E832-458B-8070C28F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8" y="2253468"/>
            <a:ext cx="8218488" cy="33357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3B22A5-C1F5-02DA-3263-4D95A9ED23B1}"/>
              </a:ext>
            </a:extLst>
          </p:cNvPr>
          <p:cNvSpPr/>
          <p:nvPr/>
        </p:nvSpPr>
        <p:spPr bwMode="auto">
          <a:xfrm>
            <a:off x="4621632" y="3880836"/>
            <a:ext cx="3298648" cy="32855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5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주요 특징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기본 포트 번호 </a:t>
            </a:r>
            <a:r>
              <a:rPr lang="en-US" altLang="ko-KR" b="1" dirty="0">
                <a:solidFill>
                  <a:srgbClr val="FF0000"/>
                </a:solidFill>
              </a:rPr>
              <a:t>: 17017 </a:t>
            </a:r>
            <a:r>
              <a:rPr lang="ko-KR" altLang="en-US" b="1" dirty="0">
                <a:solidFill>
                  <a:srgbClr val="FF0000"/>
                </a:solidFill>
              </a:rPr>
              <a:t>사용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Sharding</a:t>
            </a:r>
            <a:r>
              <a:rPr lang="ko-KR" altLang="en-US" dirty="0"/>
              <a:t> 및 </a:t>
            </a:r>
            <a:r>
              <a:rPr lang="en-US" altLang="ko-KR" dirty="0"/>
              <a:t>Replica </a:t>
            </a:r>
            <a:r>
              <a:rPr lang="ko-KR" altLang="en-US" dirty="0"/>
              <a:t>환경 제공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마스터 서버 접속은 </a:t>
            </a:r>
            <a:r>
              <a:rPr lang="en-US" altLang="ko-KR" dirty="0"/>
              <a:t>Mongos </a:t>
            </a:r>
            <a:r>
              <a:rPr lang="ko-KR" altLang="en-US" dirty="0"/>
              <a:t>서버로 접속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AF58F-78C7-6FAC-C2F2-8B939CDB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8" y="3503563"/>
            <a:ext cx="6534993" cy="3246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95A47B-2A71-60C1-2729-E620CDCEF7DC}"/>
              </a:ext>
            </a:extLst>
          </p:cNvPr>
          <p:cNvSpPr/>
          <p:nvPr/>
        </p:nvSpPr>
        <p:spPr bwMode="auto">
          <a:xfrm>
            <a:off x="899592" y="3735080"/>
            <a:ext cx="6480719" cy="64807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10A0CB-65DC-5C08-73ED-441D53FC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16" y="1179770"/>
            <a:ext cx="3167584" cy="1794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F4C6A-C2A3-38AA-AFCB-9607AA9461F0}"/>
              </a:ext>
            </a:extLst>
          </p:cNvPr>
          <p:cNvSpPr/>
          <p:nvPr/>
        </p:nvSpPr>
        <p:spPr bwMode="auto">
          <a:xfrm>
            <a:off x="5519216" y="1179770"/>
            <a:ext cx="3167584" cy="88107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53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 err="1"/>
              <a:t>application.properties</a:t>
            </a:r>
            <a:r>
              <a:rPr lang="en-US" altLang="ko-KR" b="1" dirty="0"/>
              <a:t> </a:t>
            </a:r>
            <a:r>
              <a:rPr lang="ko-KR" altLang="en-US" b="1" dirty="0"/>
              <a:t>접속 정보 수정</a:t>
            </a:r>
            <a:endParaRPr lang="en-US" altLang="ko-KR" b="1" dirty="0"/>
          </a:p>
          <a:p>
            <a:pPr lvl="1"/>
            <a:r>
              <a:rPr lang="en-US" altLang="ko-KR" b="1" dirty="0"/>
              <a:t>Inception </a:t>
            </a:r>
            <a:r>
              <a:rPr lang="ko-KR" altLang="en-US" b="1" dirty="0"/>
              <a:t>서버의 포트와 로컬 컴퓨터의 </a:t>
            </a:r>
            <a:r>
              <a:rPr lang="en-US" altLang="ko-KR" b="1" dirty="0"/>
              <a:t>20004 </a:t>
            </a:r>
            <a:r>
              <a:rPr lang="ko-KR" altLang="en-US" b="1" dirty="0"/>
              <a:t>포트</a:t>
            </a:r>
            <a:r>
              <a:rPr lang="en-US" altLang="ko-KR" b="1" dirty="0"/>
              <a:t>(</a:t>
            </a:r>
            <a:r>
              <a:rPr lang="ko-KR" altLang="en-US" b="1" dirty="0"/>
              <a:t>본인 포트</a:t>
            </a:r>
            <a:r>
              <a:rPr lang="en-US" altLang="ko-KR" b="1" dirty="0"/>
              <a:t>)</a:t>
            </a:r>
            <a:r>
              <a:rPr lang="ko-KR" altLang="en-US" b="1" dirty="0"/>
              <a:t>와 연결 설정함</a:t>
            </a:r>
            <a:endParaRPr lang="en-US" altLang="ko-KR" b="1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학생들은 부여 받은 포트로 설정함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강의자료 포트로 작성하면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이미 사용중인 포트로 오류 발생함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3F0A68-278F-C689-74F0-3DF14BFF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941209"/>
            <a:ext cx="1871440" cy="2426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04919D-CBF7-A33B-F7C5-BF00671B1718}"/>
              </a:ext>
            </a:extLst>
          </p:cNvPr>
          <p:cNvSpPr/>
          <p:nvPr/>
        </p:nvSpPr>
        <p:spPr bwMode="auto">
          <a:xfrm>
            <a:off x="457200" y="4976483"/>
            <a:ext cx="1882552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923767D-7194-66E0-6F0F-109E7925E115}"/>
              </a:ext>
            </a:extLst>
          </p:cNvPr>
          <p:cNvSpPr/>
          <p:nvPr/>
        </p:nvSpPr>
        <p:spPr bwMode="auto">
          <a:xfrm>
            <a:off x="2339753" y="4995533"/>
            <a:ext cx="414373" cy="196751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DE2C7-6CE6-9D51-2625-443553D7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5" y="4173066"/>
            <a:ext cx="4676775" cy="120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589968-377F-0765-6834-7CD5D8A266A2}"/>
              </a:ext>
            </a:extLst>
          </p:cNvPr>
          <p:cNvSpPr/>
          <p:nvPr/>
        </p:nvSpPr>
        <p:spPr bwMode="auto">
          <a:xfrm>
            <a:off x="2962145" y="4825449"/>
            <a:ext cx="2473951" cy="19675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645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사용자 아이디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 </a:t>
            </a:r>
            <a:r>
              <a:rPr lang="ko-KR" altLang="en-US" b="1" dirty="0"/>
              <a:t>추가로 인해 환경설정 자바 수정</a:t>
            </a:r>
            <a:endParaRPr lang="en-US" altLang="ko-KR" b="1" dirty="0"/>
          </a:p>
          <a:p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9476F4-FAFE-1D6B-6312-69711135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916832"/>
            <a:ext cx="188595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2B36AB-839D-138E-0DE1-63A818ADAF9B}"/>
              </a:ext>
            </a:extLst>
          </p:cNvPr>
          <p:cNvSpPr/>
          <p:nvPr/>
        </p:nvSpPr>
        <p:spPr bwMode="auto">
          <a:xfrm>
            <a:off x="474874" y="2270856"/>
            <a:ext cx="1882552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7A5134-DACF-EFF1-5C27-47158B16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894199"/>
            <a:ext cx="6225133" cy="4055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1E8F23-FA10-16B9-0E70-A1D87595CEDA}"/>
              </a:ext>
            </a:extLst>
          </p:cNvPr>
          <p:cNvSpPr/>
          <p:nvPr/>
        </p:nvSpPr>
        <p:spPr bwMode="auto">
          <a:xfrm>
            <a:off x="2357427" y="2289906"/>
            <a:ext cx="414373" cy="196751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9482E-8630-B6BA-2CAA-AECDD368A029}"/>
              </a:ext>
            </a:extLst>
          </p:cNvPr>
          <p:cNvSpPr/>
          <p:nvPr/>
        </p:nvSpPr>
        <p:spPr bwMode="auto">
          <a:xfrm>
            <a:off x="2843808" y="3429000"/>
            <a:ext cx="1944216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F1FD64-FC8B-F06D-DF11-2E9AD1DA26FE}"/>
              </a:ext>
            </a:extLst>
          </p:cNvPr>
          <p:cNvSpPr/>
          <p:nvPr/>
        </p:nvSpPr>
        <p:spPr bwMode="auto">
          <a:xfrm>
            <a:off x="3059832" y="5443793"/>
            <a:ext cx="4608512" cy="20520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AB66E32-B5BF-E5E5-A8DD-197081604968}"/>
              </a:ext>
            </a:extLst>
          </p:cNvPr>
          <p:cNvSpPr/>
          <p:nvPr/>
        </p:nvSpPr>
        <p:spPr bwMode="auto">
          <a:xfrm>
            <a:off x="3995936" y="3933056"/>
            <a:ext cx="216024" cy="1440160"/>
          </a:xfrm>
          <a:prstGeom prst="down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D76537-896F-247C-8B49-92DB45FD1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18" y="3182326"/>
            <a:ext cx="3308623" cy="849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F8A84D-9149-71DE-60B4-863FF470D7ED}"/>
              </a:ext>
            </a:extLst>
          </p:cNvPr>
          <p:cNvSpPr/>
          <p:nvPr/>
        </p:nvSpPr>
        <p:spPr bwMode="auto">
          <a:xfrm>
            <a:off x="5748192" y="3649537"/>
            <a:ext cx="2016224" cy="12747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98FE5116-22B0-79E6-73C1-CE11F1100B85}"/>
              </a:ext>
            </a:extLst>
          </p:cNvPr>
          <p:cNvSpPr/>
          <p:nvPr/>
        </p:nvSpPr>
        <p:spPr bwMode="auto">
          <a:xfrm>
            <a:off x="4782008" y="3613441"/>
            <a:ext cx="960168" cy="205200"/>
          </a:xfrm>
          <a:prstGeom prst="lef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71BAA-5D7F-663F-DD7B-9E3ECB4F56B7}"/>
              </a:ext>
            </a:extLst>
          </p:cNvPr>
          <p:cNvSpPr txBox="1"/>
          <p:nvPr/>
        </p:nvSpPr>
        <p:spPr>
          <a:xfrm>
            <a:off x="5195549" y="3989292"/>
            <a:ext cx="39321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application.propertise</a:t>
            </a:r>
            <a:r>
              <a:rPr lang="ko-KR" altLang="en-US" dirty="0"/>
              <a:t>에 정의된 이름</a:t>
            </a:r>
          </a:p>
        </p:txBody>
      </p:sp>
    </p:spTree>
    <p:extLst>
      <p:ext uri="{BB962C8B-B14F-4D97-AF65-F5344CB8AC3E}">
        <p14:creationId xmlns:p14="http://schemas.microsoft.com/office/powerpoint/2010/main" val="1641817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스프링 프로젝트 실행할 때</a:t>
            </a:r>
            <a:r>
              <a:rPr lang="en-US" altLang="ko-KR" b="1" dirty="0"/>
              <a:t>, PaaS-Ta </a:t>
            </a:r>
            <a:r>
              <a:rPr lang="en-US" altLang="ko-KR" b="1" dirty="0" err="1"/>
              <a:t>RedisDB</a:t>
            </a:r>
            <a:r>
              <a:rPr lang="ko-KR" altLang="en-US" b="1" dirty="0"/>
              <a:t>과 </a:t>
            </a:r>
            <a:r>
              <a:rPr lang="ko-KR" altLang="en-US" b="1" dirty="0" err="1"/>
              <a:t>접속중</a:t>
            </a:r>
            <a:r>
              <a:rPr lang="ko-KR" altLang="en-US" b="1" dirty="0"/>
              <a:t> 확인 필요함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IntelliJ</a:t>
            </a:r>
            <a:r>
              <a:rPr lang="ko-KR" altLang="en-US" b="1" dirty="0"/>
              <a:t>는 일정시간동안 </a:t>
            </a:r>
            <a:r>
              <a:rPr lang="en-US" altLang="ko-KR" b="1" dirty="0"/>
              <a:t>DB</a:t>
            </a:r>
            <a:r>
              <a:rPr lang="ko-KR" altLang="en-US" b="1" dirty="0"/>
              <a:t>를 사용하지 않으면</a:t>
            </a:r>
            <a:r>
              <a:rPr lang="en-US" altLang="ko-KR" b="1" dirty="0"/>
              <a:t>, </a:t>
            </a:r>
            <a:r>
              <a:rPr lang="ko-KR" altLang="en-US" b="1" dirty="0"/>
              <a:t>연결 해제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/>
              <a:t>접속 중인지 확인 방법</a:t>
            </a:r>
            <a:endParaRPr lang="en-US" altLang="ko-KR" b="1" dirty="0"/>
          </a:p>
          <a:p>
            <a:pPr lvl="1"/>
            <a:r>
              <a:rPr lang="ko-KR" altLang="en-US" b="1" dirty="0"/>
              <a:t>빨간 네모가 보이면 접속 중</a:t>
            </a:r>
            <a:endParaRPr lang="en-US" altLang="ko-KR" b="1" dirty="0"/>
          </a:p>
          <a:p>
            <a:pPr lvl="1"/>
            <a:r>
              <a:rPr lang="ko-KR" altLang="en-US" b="1" dirty="0"/>
              <a:t>안정하게 스프링 어플리케이션 실행하기 전에 각</a:t>
            </a:r>
            <a:r>
              <a:rPr lang="en-US" altLang="ko-KR" b="1" dirty="0"/>
              <a:t> DB</a:t>
            </a:r>
            <a:r>
              <a:rPr lang="ko-KR" altLang="en-US" b="1" dirty="0"/>
              <a:t>를 </a:t>
            </a:r>
            <a:r>
              <a:rPr lang="en-US" altLang="ko-KR" b="1" dirty="0"/>
              <a:t>refresh </a:t>
            </a:r>
            <a:r>
              <a:rPr lang="ko-KR" altLang="en-US" b="1" dirty="0"/>
              <a:t>버튼 클릭하자</a:t>
            </a:r>
            <a:r>
              <a:rPr lang="en-US" altLang="ko-KR" b="1" dirty="0"/>
              <a:t>!</a:t>
            </a:r>
          </a:p>
          <a:p>
            <a:pPr algn="l"/>
            <a:endParaRPr lang="en-US" altLang="ko-KR" b="1" dirty="0"/>
          </a:p>
          <a:p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C6CE79-CD7E-5547-E836-D7BDFD0F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13971"/>
            <a:ext cx="6353175" cy="2200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AD1EB-2E06-E6E0-6C10-1DEE433DD732}"/>
              </a:ext>
            </a:extLst>
          </p:cNvPr>
          <p:cNvSpPr/>
          <p:nvPr/>
        </p:nvSpPr>
        <p:spPr bwMode="auto">
          <a:xfrm>
            <a:off x="1919736" y="4647120"/>
            <a:ext cx="432048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56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실행 결과 </a:t>
            </a:r>
            <a:r>
              <a:rPr lang="en-US" altLang="ko-KR" b="1" dirty="0"/>
              <a:t>(1)</a:t>
            </a:r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460AE-4351-8FEC-D885-FFE85027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816"/>
            <a:ext cx="7200032" cy="4872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13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프로젝트와 </a:t>
            </a:r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연동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실행 결과 </a:t>
            </a:r>
            <a:r>
              <a:rPr lang="en-US" altLang="ko-KR" b="1" dirty="0"/>
              <a:t>(2)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63ADC-F5A6-F4C3-B387-17FAABAA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572250" cy="415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5068F2-98B9-228C-B67A-2060CB33D87E}"/>
              </a:ext>
            </a:extLst>
          </p:cNvPr>
          <p:cNvSpPr/>
          <p:nvPr/>
        </p:nvSpPr>
        <p:spPr bwMode="auto">
          <a:xfrm>
            <a:off x="827584" y="3044896"/>
            <a:ext cx="1728192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BCECE0-BCF0-3B6E-58D8-5BFB0E50B854}"/>
              </a:ext>
            </a:extLst>
          </p:cNvPr>
          <p:cNvSpPr/>
          <p:nvPr/>
        </p:nvSpPr>
        <p:spPr bwMode="auto">
          <a:xfrm>
            <a:off x="815552" y="4359088"/>
            <a:ext cx="2016224" cy="228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1047C-C923-B29D-9BA5-4842BEED9481}"/>
              </a:ext>
            </a:extLst>
          </p:cNvPr>
          <p:cNvSpPr txBox="1"/>
          <p:nvPr/>
        </p:nvSpPr>
        <p:spPr>
          <a:xfrm>
            <a:off x="2483768" y="3067507"/>
            <a:ext cx="39321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RedisDB</a:t>
            </a:r>
            <a:r>
              <a:rPr lang="ko-KR" altLang="en-US" dirty="0"/>
              <a:t>에 저장된 멜론</a:t>
            </a:r>
            <a:r>
              <a:rPr lang="en-US" altLang="ko-KR" dirty="0"/>
              <a:t>Top 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34FEE-06DF-B66E-B15D-4452265A98AC}"/>
              </a:ext>
            </a:extLst>
          </p:cNvPr>
          <p:cNvSpPr txBox="1"/>
          <p:nvPr/>
        </p:nvSpPr>
        <p:spPr>
          <a:xfrm>
            <a:off x="2483768" y="4303839"/>
            <a:ext cx="39321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MongoDB</a:t>
            </a:r>
            <a:r>
              <a:rPr lang="ko-KR" altLang="en-US" dirty="0"/>
              <a:t>에 저장된 멜론</a:t>
            </a:r>
            <a:r>
              <a:rPr lang="en-US" altLang="ko-KR" dirty="0"/>
              <a:t>Top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85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Redis Manager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1 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IntelliJ </a:t>
            </a:r>
            <a:r>
              <a:rPr lang="ko-KR" altLang="en-US" b="1" dirty="0"/>
              <a:t>를 통해 </a:t>
            </a:r>
            <a:r>
              <a:rPr lang="en-US" altLang="ko-KR" b="1" dirty="0"/>
              <a:t>SSH Tunnel </a:t>
            </a:r>
            <a:r>
              <a:rPr lang="ko-KR" altLang="en-US" b="1" dirty="0"/>
              <a:t>접속되어 있는 경우</a:t>
            </a:r>
            <a:endParaRPr lang="en-US" altLang="ko-KR" b="1" dirty="0"/>
          </a:p>
          <a:p>
            <a:pPr lvl="1"/>
            <a:r>
              <a:rPr lang="en-US" altLang="ko-KR" b="1" dirty="0"/>
              <a:t>IntelliJ</a:t>
            </a:r>
            <a:r>
              <a:rPr lang="ko-KR" altLang="en-US" b="1" dirty="0"/>
              <a:t>가 로컬컴퓨터의 포트와 연결해 놓음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/>
              <a:t>로컬 컴퓨터</a:t>
            </a:r>
            <a:r>
              <a:rPr lang="en-US" altLang="ko-KR" b="1" dirty="0"/>
              <a:t>(PC)</a:t>
            </a:r>
            <a:r>
              <a:rPr lang="ko-KR" altLang="en-US" b="1" dirty="0"/>
              <a:t>에 설정된 </a:t>
            </a:r>
            <a:r>
              <a:rPr lang="en-US" altLang="ko-KR" b="1" dirty="0"/>
              <a:t>SSH Tunnel </a:t>
            </a:r>
            <a:r>
              <a:rPr lang="ko-KR" altLang="en-US" b="1" dirty="0"/>
              <a:t>포트로 접속</a:t>
            </a:r>
            <a:endParaRPr lang="en-US" altLang="ko-KR" b="1" dirty="0"/>
          </a:p>
          <a:p>
            <a:pPr lvl="1"/>
            <a:r>
              <a:rPr lang="en-US" altLang="ko-KR" b="1" dirty="0" err="1"/>
              <a:t>application.propertise</a:t>
            </a:r>
            <a:r>
              <a:rPr lang="ko-KR" altLang="en-US" b="1" dirty="0"/>
              <a:t>에 설정한 값과 동일하게 접속함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F47D3-5D27-44A9-05BF-449F36E7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18527" r="17713" b="30891"/>
          <a:stretch/>
        </p:blipFill>
        <p:spPr>
          <a:xfrm>
            <a:off x="827584" y="3355244"/>
            <a:ext cx="5184576" cy="28451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6243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Redis Manager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1 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b="1" dirty="0"/>
              <a:t>저장된 데이터 확인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EBEE7-C119-5744-3791-7B33FFDD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9414"/>
            <a:ext cx="7283152" cy="51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2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Redis Manager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2 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IntelliJ </a:t>
            </a:r>
            <a:r>
              <a:rPr lang="ko-KR" altLang="en-US" b="1" dirty="0"/>
              <a:t>를 통해 </a:t>
            </a:r>
            <a:r>
              <a:rPr lang="en-US" altLang="ko-KR" b="1" dirty="0"/>
              <a:t>SSH Tunnel </a:t>
            </a:r>
            <a:r>
              <a:rPr lang="ko-KR" altLang="en-US" b="1" dirty="0"/>
              <a:t>접속 안되어 있는 경우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Another Redis Manager</a:t>
            </a:r>
            <a:r>
              <a:rPr lang="ko-KR" altLang="en-US" b="1" dirty="0"/>
              <a:t>로 </a:t>
            </a:r>
            <a:r>
              <a:rPr lang="en-US" altLang="ko-KR" b="1" dirty="0"/>
              <a:t>SSH Tunnel </a:t>
            </a:r>
            <a:r>
              <a:rPr lang="ko-KR" altLang="en-US" b="1" dirty="0"/>
              <a:t>연결</a:t>
            </a:r>
            <a:endParaRPr lang="en-US" altLang="ko-KR" b="1" dirty="0"/>
          </a:p>
          <a:p>
            <a:pPr lvl="1"/>
            <a:r>
              <a:rPr lang="en-US" altLang="ko-KR" b="1" dirty="0"/>
              <a:t>IntelliJ</a:t>
            </a:r>
            <a:r>
              <a:rPr lang="ko-KR" altLang="en-US" b="1" dirty="0"/>
              <a:t>와 달리 로컬컴퓨터와 포트 연결은 지원하지 않음</a:t>
            </a:r>
            <a:endParaRPr lang="en-US" altLang="ko-KR" b="1" dirty="0"/>
          </a:p>
          <a:p>
            <a:pPr lvl="1"/>
            <a:r>
              <a:rPr lang="ko-KR" altLang="en-US" b="1" dirty="0"/>
              <a:t>직접 </a:t>
            </a:r>
            <a:r>
              <a:rPr lang="en-US" altLang="ko-KR" b="1" dirty="0" err="1"/>
              <a:t>RedisDB</a:t>
            </a:r>
            <a:r>
              <a:rPr lang="ko-KR" altLang="en-US" b="1" dirty="0"/>
              <a:t>에 접속하여 데이터 관리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47425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Redis Manager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2 (3)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하단의 </a:t>
            </a:r>
            <a:r>
              <a:rPr lang="en-US" altLang="ko-KR" b="1" dirty="0"/>
              <a:t>[SSH] </a:t>
            </a:r>
            <a:r>
              <a:rPr lang="ko-KR" altLang="en-US" b="1" dirty="0"/>
              <a:t>선택 및 접속 정보 입력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75D453-A8C4-9B11-BB50-885CBD40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8490"/>
            <a:ext cx="4825782" cy="4869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01005D-A35D-7145-1821-2A0149F167CD}"/>
              </a:ext>
            </a:extLst>
          </p:cNvPr>
          <p:cNvSpPr/>
          <p:nvPr/>
        </p:nvSpPr>
        <p:spPr bwMode="auto">
          <a:xfrm>
            <a:off x="468312" y="3933056"/>
            <a:ext cx="4823768" cy="122413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08BE0-7E13-DD7D-FBB8-5066B06AC0DA}"/>
              </a:ext>
            </a:extLst>
          </p:cNvPr>
          <p:cNvSpPr txBox="1"/>
          <p:nvPr/>
        </p:nvSpPr>
        <p:spPr>
          <a:xfrm>
            <a:off x="4067945" y="4375847"/>
            <a:ext cx="27363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Inception </a:t>
            </a:r>
            <a:r>
              <a:rPr lang="ko-KR" altLang="en-US" dirty="0"/>
              <a:t>서버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C8732-F815-E905-5743-D701F5A4554E}"/>
              </a:ext>
            </a:extLst>
          </p:cNvPr>
          <p:cNvSpPr/>
          <p:nvPr/>
        </p:nvSpPr>
        <p:spPr bwMode="auto">
          <a:xfrm>
            <a:off x="457200" y="2156920"/>
            <a:ext cx="4823768" cy="144016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7C62C-E27E-DCC1-D509-F50AC5FF077E}"/>
              </a:ext>
            </a:extLst>
          </p:cNvPr>
          <p:cNvSpPr txBox="1"/>
          <p:nvPr/>
        </p:nvSpPr>
        <p:spPr>
          <a:xfrm>
            <a:off x="4067945" y="2794808"/>
            <a:ext cx="27363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Redis </a:t>
            </a:r>
            <a:r>
              <a:rPr lang="ko-KR" altLang="en-US" dirty="0"/>
              <a:t>서비스 정보</a:t>
            </a:r>
          </a:p>
        </p:txBody>
      </p:sp>
    </p:spTree>
    <p:extLst>
      <p:ext uri="{BB962C8B-B14F-4D97-AF65-F5344CB8AC3E}">
        <p14:creationId xmlns:p14="http://schemas.microsoft.com/office/powerpoint/2010/main" val="965034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Redis Manager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2 (4)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접속된 </a:t>
            </a:r>
            <a:r>
              <a:rPr lang="en-US" altLang="ko-KR" b="1" dirty="0"/>
              <a:t>DB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FCEF4-F56C-7AEB-0CEB-6F3C0474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4" y="1772817"/>
            <a:ext cx="8273518" cy="3240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9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/>
              <a:t>PaaS-Ta </a:t>
            </a:r>
            <a:r>
              <a:rPr lang="ko-KR" altLang="en-US" dirty="0"/>
              <a:t>연결이 끊겼으면</a:t>
            </a:r>
            <a:r>
              <a:rPr lang="en-US" altLang="ko-KR" dirty="0"/>
              <a:t>, </a:t>
            </a:r>
            <a:r>
              <a:rPr lang="ko-KR" altLang="en-US" dirty="0"/>
              <a:t>다시 접속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F4FA2-2652-3DE8-3B55-EE7583C6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7" y="1893467"/>
            <a:ext cx="8197953" cy="3407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313E07-6CB3-82A3-63CC-4DB085C49753}"/>
              </a:ext>
            </a:extLst>
          </p:cNvPr>
          <p:cNvSpPr/>
          <p:nvPr/>
        </p:nvSpPr>
        <p:spPr bwMode="auto">
          <a:xfrm>
            <a:off x="454257" y="1893467"/>
            <a:ext cx="8150191" cy="45541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2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PaaS-Ta </a:t>
            </a:r>
            <a:r>
              <a:rPr lang="ko-KR" altLang="en-US" dirty="0"/>
              <a:t>어플리케이션 </a:t>
            </a:r>
            <a:r>
              <a:rPr lang="ko-KR" altLang="en-US" dirty="0" err="1"/>
              <a:t>재배포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기존 배포 명령어인 </a:t>
            </a:r>
            <a:r>
              <a:rPr lang="en-US" altLang="ko-KR" b="1" dirty="0" err="1"/>
              <a:t>cf</a:t>
            </a:r>
            <a:r>
              <a:rPr lang="en-US" altLang="ko-KR" b="1" dirty="0"/>
              <a:t> push</a:t>
            </a:r>
            <a:r>
              <a:rPr lang="ko-KR" altLang="en-US" b="1" dirty="0"/>
              <a:t> 활용</a:t>
            </a:r>
            <a:endParaRPr lang="en-US" altLang="ko-KR" b="1" dirty="0"/>
          </a:p>
          <a:p>
            <a:pPr lvl="1"/>
            <a:r>
              <a:rPr lang="ko-KR" altLang="en-US" b="1" dirty="0" err="1"/>
              <a:t>메이븐</a:t>
            </a:r>
            <a:r>
              <a:rPr lang="ko-KR" altLang="en-US" b="1" dirty="0"/>
              <a:t> 빌드를 수행하여 </a:t>
            </a:r>
            <a:r>
              <a:rPr lang="en-US" altLang="ko-KR" b="1" dirty="0"/>
              <a:t>jar </a:t>
            </a:r>
            <a:r>
              <a:rPr lang="ko-KR" altLang="en-US" b="1" dirty="0"/>
              <a:t>파일 생성하고 재배포함</a:t>
            </a:r>
            <a:endParaRPr lang="en-US" altLang="ko-KR" b="1" dirty="0"/>
          </a:p>
          <a:p>
            <a:pPr lvl="1"/>
            <a:r>
              <a:rPr lang="en-US" altLang="ko-KR" b="1" dirty="0"/>
              <a:t>D:\PaasTa_Deploy </a:t>
            </a:r>
            <a:r>
              <a:rPr lang="ko-KR" altLang="en-US" b="1" dirty="0"/>
              <a:t>폴더에서 </a:t>
            </a:r>
            <a:r>
              <a:rPr lang="en-US" altLang="ko-KR" b="1" dirty="0" err="1"/>
              <a:t>cf</a:t>
            </a:r>
            <a:r>
              <a:rPr lang="en-US" altLang="ko-KR" b="1" dirty="0"/>
              <a:t> push </a:t>
            </a:r>
            <a:r>
              <a:rPr lang="ko-KR" altLang="en-US" b="1" dirty="0"/>
              <a:t>실행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10270-3C59-A3B6-09AA-FA583F4D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8169866" cy="3960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BA85CB-C387-5CE7-DC73-35132AB9A245}"/>
              </a:ext>
            </a:extLst>
          </p:cNvPr>
          <p:cNvSpPr/>
          <p:nvPr/>
        </p:nvSpPr>
        <p:spPr bwMode="auto">
          <a:xfrm>
            <a:off x="457200" y="2420888"/>
            <a:ext cx="2458616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057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PaaS-Ta </a:t>
            </a:r>
            <a:r>
              <a:rPr lang="ko-KR" altLang="en-US" dirty="0"/>
              <a:t>어플리케이션 </a:t>
            </a:r>
            <a:r>
              <a:rPr lang="ko-KR" altLang="en-US" dirty="0" err="1"/>
              <a:t>재배포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b="1" dirty="0"/>
              <a:t>기존 배포 명령어인 </a:t>
            </a:r>
            <a:r>
              <a:rPr lang="en-US" altLang="ko-KR" b="1" dirty="0" err="1"/>
              <a:t>cf</a:t>
            </a:r>
            <a:r>
              <a:rPr lang="en-US" altLang="ko-KR" b="1" dirty="0"/>
              <a:t> push</a:t>
            </a:r>
            <a:r>
              <a:rPr lang="ko-KR" altLang="en-US" b="1" dirty="0"/>
              <a:t> 활용</a:t>
            </a:r>
            <a:endParaRPr lang="en-US" altLang="ko-KR" b="1" dirty="0"/>
          </a:p>
          <a:p>
            <a:pPr lvl="1"/>
            <a:r>
              <a:rPr lang="ko-KR" altLang="en-US" b="1" dirty="0" err="1"/>
              <a:t>메이븐</a:t>
            </a:r>
            <a:r>
              <a:rPr lang="ko-KR" altLang="en-US" b="1" dirty="0"/>
              <a:t> 빌드를 수행하여 </a:t>
            </a:r>
            <a:r>
              <a:rPr lang="en-US" altLang="ko-KR" b="1" dirty="0"/>
              <a:t>jar </a:t>
            </a:r>
            <a:r>
              <a:rPr lang="ko-KR" altLang="en-US" b="1" dirty="0"/>
              <a:t>파일 생성하고 재배포함</a:t>
            </a:r>
            <a:endParaRPr lang="en-US" altLang="ko-KR" b="1" dirty="0"/>
          </a:p>
          <a:p>
            <a:pPr lvl="1"/>
            <a:r>
              <a:rPr lang="en-US" altLang="ko-KR" b="1" dirty="0"/>
              <a:t>D:\PaasTa_Deploy </a:t>
            </a:r>
            <a:r>
              <a:rPr lang="ko-KR" altLang="en-US" b="1" dirty="0"/>
              <a:t>폴더에서 </a:t>
            </a:r>
            <a:r>
              <a:rPr lang="en-US" altLang="ko-KR" b="1" dirty="0" err="1"/>
              <a:t>cf</a:t>
            </a:r>
            <a:r>
              <a:rPr lang="en-US" altLang="ko-KR" b="1" dirty="0"/>
              <a:t> push </a:t>
            </a:r>
            <a:r>
              <a:rPr lang="ko-KR" altLang="en-US" b="1" dirty="0"/>
              <a:t>실행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685FD-97AA-1609-1B05-ADE6B8DA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51"/>
          <a:stretch/>
        </p:blipFill>
        <p:spPr>
          <a:xfrm>
            <a:off x="971600" y="2381746"/>
            <a:ext cx="5904656" cy="42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8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PaaS-Ta </a:t>
            </a:r>
            <a:r>
              <a:rPr lang="ko-KR" altLang="en-US" dirty="0"/>
              <a:t>어플리케이션 로그 확인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b="1" dirty="0"/>
              <a:t>Cf</a:t>
            </a:r>
            <a:r>
              <a:rPr lang="ko-KR" altLang="en-US" b="1" dirty="0"/>
              <a:t> 명령어로 기본 로그 확인</a:t>
            </a:r>
            <a:endParaRPr lang="en-US" altLang="ko-KR" b="1" dirty="0"/>
          </a:p>
          <a:p>
            <a:pPr lvl="1"/>
            <a:r>
              <a:rPr lang="en-US" altLang="ko-KR" b="1" dirty="0" err="1"/>
              <a:t>cf</a:t>
            </a:r>
            <a:r>
              <a:rPr lang="ko-KR" altLang="en-US" b="1" dirty="0"/>
              <a:t> </a:t>
            </a:r>
            <a:r>
              <a:rPr lang="en-US" altLang="ko-KR" b="1" dirty="0"/>
              <a:t>logs</a:t>
            </a:r>
            <a:r>
              <a:rPr lang="ko-KR" altLang="en-US" b="1" dirty="0"/>
              <a:t> </a:t>
            </a:r>
            <a:r>
              <a:rPr lang="en-US" altLang="ko-KR" b="1" dirty="0"/>
              <a:t>{</a:t>
            </a:r>
            <a:r>
              <a:rPr lang="ko-KR" altLang="en-US" b="1" dirty="0"/>
              <a:t>어플리케이션 이름</a:t>
            </a:r>
            <a:r>
              <a:rPr lang="en-US" altLang="ko-KR" b="1" dirty="0"/>
              <a:t>} –recent</a:t>
            </a:r>
          </a:p>
          <a:p>
            <a:pPr lvl="1"/>
            <a:r>
              <a:rPr lang="ko-KR" altLang="en-US" b="1" dirty="0"/>
              <a:t>예 </a:t>
            </a:r>
            <a:r>
              <a:rPr lang="en-US" altLang="ko-KR" b="1" dirty="0"/>
              <a:t>: </a:t>
            </a:r>
            <a:r>
              <a:rPr lang="en-US" altLang="ko-KR" b="1" dirty="0" err="1"/>
              <a:t>cf</a:t>
            </a:r>
            <a:r>
              <a:rPr lang="en-US" altLang="ko-KR" b="1" dirty="0"/>
              <a:t> logs kopo01App –recent</a:t>
            </a:r>
          </a:p>
          <a:p>
            <a:pPr lvl="1"/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9B230-4477-74CF-6EBB-18079B02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2420888"/>
            <a:ext cx="8261131" cy="20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ko-KR" dirty="0" err="1"/>
              <a:t>RedisDB</a:t>
            </a:r>
            <a:r>
              <a:rPr lang="ko-KR" altLang="en-US" dirty="0"/>
              <a:t> 환경 설정은 명령어로 처리하기 복잡함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생성하여 환경설정 정보를 작성하는 것이 편리함</a:t>
            </a:r>
            <a:endParaRPr lang="en-US" altLang="ko-KR" dirty="0"/>
          </a:p>
          <a:p>
            <a:pPr lvl="1"/>
            <a:r>
              <a:rPr lang="en-US" altLang="ko-KR" dirty="0"/>
              <a:t>D:/past_deploy</a:t>
            </a:r>
            <a:r>
              <a:rPr lang="ko-KR" altLang="en-US" dirty="0"/>
              <a:t>폴더에 </a:t>
            </a:r>
            <a:r>
              <a:rPr lang="en-US" altLang="ko-KR" dirty="0"/>
              <a:t>service </a:t>
            </a:r>
            <a:r>
              <a:rPr lang="ko-KR" altLang="en-US" dirty="0"/>
              <a:t>폴더에 </a:t>
            </a:r>
            <a:r>
              <a:rPr lang="en-US" altLang="ko-KR" dirty="0" err="1"/>
              <a:t>redis.json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cloudRedisImageProductCode</a:t>
            </a:r>
            <a:r>
              <a:rPr lang="en-US" altLang="ko-KR" dirty="0"/>
              <a:t>": "SW.VDBAS.VRDS.LNX64.CNTOS.0708.REDIS.624.B050"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18856-3788-F480-4BD4-DF0E8E77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13156"/>
            <a:ext cx="348615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1F36676-0F23-9F11-5676-313DC0A48088}"/>
              </a:ext>
            </a:extLst>
          </p:cNvPr>
          <p:cNvSpPr/>
          <p:nvPr/>
        </p:nvSpPr>
        <p:spPr bwMode="auto">
          <a:xfrm>
            <a:off x="3032687" y="3296901"/>
            <a:ext cx="1093714" cy="122522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A49DFE-441E-7A8F-FFAA-F6C7AA63847C}"/>
              </a:ext>
            </a:extLst>
          </p:cNvPr>
          <p:cNvSpPr/>
          <p:nvPr/>
        </p:nvSpPr>
        <p:spPr bwMode="auto">
          <a:xfrm rot="5400000">
            <a:off x="3459450" y="4609532"/>
            <a:ext cx="351849" cy="222870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A16918E-97E4-3AD1-B352-27015841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96892"/>
            <a:ext cx="7381875" cy="1352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74E23E-A554-71AF-E1D8-D95D988E6A4B}"/>
              </a:ext>
            </a:extLst>
          </p:cNvPr>
          <p:cNvSpPr/>
          <p:nvPr/>
        </p:nvSpPr>
        <p:spPr bwMode="auto">
          <a:xfrm>
            <a:off x="1187624" y="5055288"/>
            <a:ext cx="3895725" cy="72848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5D63F8-E9F2-26C0-C44E-280898641614}"/>
              </a:ext>
            </a:extLst>
          </p:cNvPr>
          <p:cNvSpPr txBox="1"/>
          <p:nvPr/>
        </p:nvSpPr>
        <p:spPr>
          <a:xfrm>
            <a:off x="5004048" y="5148010"/>
            <a:ext cx="34563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관리자 아이디 </a:t>
            </a:r>
            <a:r>
              <a:rPr lang="en-US" altLang="ko-KR" dirty="0"/>
              <a:t>: poly</a:t>
            </a:r>
          </a:p>
          <a:p>
            <a:r>
              <a:rPr lang="ko-KR" altLang="en-US" dirty="0"/>
              <a:t>관리자 비밀번호 </a:t>
            </a:r>
            <a:r>
              <a:rPr lang="en-US" altLang="ko-KR" dirty="0"/>
              <a:t>: test123#@!</a:t>
            </a:r>
          </a:p>
        </p:txBody>
      </p:sp>
    </p:spTree>
    <p:extLst>
      <p:ext uri="{BB962C8B-B14F-4D97-AF65-F5344CB8AC3E}">
        <p14:creationId xmlns:p14="http://schemas.microsoft.com/office/powerpoint/2010/main" val="32226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690DF7-3546-BF1A-7AEB-F128A62F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6" y="2924944"/>
            <a:ext cx="8343482" cy="34563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서비스 생성 명령어 실행</a:t>
            </a:r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 create-service </a:t>
            </a:r>
            <a:r>
              <a:rPr lang="en-US" altLang="ko-KR" dirty="0" err="1"/>
              <a:t>cdbredis</a:t>
            </a:r>
            <a:r>
              <a:rPr lang="en-US" altLang="ko-KR" dirty="0"/>
              <a:t> Simple-Single </a:t>
            </a:r>
            <a:r>
              <a:rPr lang="ko-KR" altLang="en-US" b="1" dirty="0">
                <a:solidFill>
                  <a:srgbClr val="FF0000"/>
                </a:solidFill>
              </a:rPr>
              <a:t>서비스명</a:t>
            </a:r>
            <a:r>
              <a:rPr lang="en-US" altLang="ko-KR" dirty="0"/>
              <a:t> -c </a:t>
            </a:r>
            <a:r>
              <a:rPr lang="ko-KR" altLang="en-US" b="1" dirty="0">
                <a:solidFill>
                  <a:srgbClr val="FF0000"/>
                </a:solidFill>
              </a:rPr>
              <a:t>설정파일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 </a:t>
            </a:r>
            <a:r>
              <a:rPr lang="en-US" altLang="ko-KR" dirty="0" err="1"/>
              <a:t>cf</a:t>
            </a:r>
            <a:r>
              <a:rPr lang="en-US" altLang="ko-KR" dirty="0"/>
              <a:t> create-service </a:t>
            </a:r>
            <a:r>
              <a:rPr lang="en-US" altLang="ko-KR" dirty="0" err="1"/>
              <a:t>cdbredis</a:t>
            </a:r>
            <a:r>
              <a:rPr lang="en-US" altLang="ko-KR" dirty="0"/>
              <a:t> Simple-Single </a:t>
            </a:r>
            <a:r>
              <a:rPr lang="en-US" altLang="ko-KR" b="1" dirty="0">
                <a:solidFill>
                  <a:srgbClr val="FF0000"/>
                </a:solidFill>
              </a:rPr>
              <a:t>kopo01-redis</a:t>
            </a:r>
            <a:r>
              <a:rPr lang="en-US" altLang="ko-KR" dirty="0"/>
              <a:t> -c .\</a:t>
            </a:r>
            <a:r>
              <a:rPr lang="en-US" altLang="ko-KR" dirty="0" err="1"/>
              <a:t>redis.json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서비스명은 절대 중복되면 안되기에 </a:t>
            </a:r>
            <a:r>
              <a:rPr lang="ko-KR" altLang="en-US" b="1" dirty="0" err="1">
                <a:solidFill>
                  <a:srgbClr val="FF0000"/>
                </a:solidFill>
              </a:rPr>
              <a:t>중복안되는</a:t>
            </a:r>
            <a:r>
              <a:rPr lang="ko-KR" altLang="en-US" b="1" dirty="0">
                <a:solidFill>
                  <a:srgbClr val="FF0000"/>
                </a:solidFill>
              </a:rPr>
              <a:t> 계정명을 붙여 만들기 바람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11BDF6-26C4-6C8F-B3A6-A047869860CA}"/>
              </a:ext>
            </a:extLst>
          </p:cNvPr>
          <p:cNvSpPr/>
          <p:nvPr/>
        </p:nvSpPr>
        <p:spPr bwMode="auto">
          <a:xfrm>
            <a:off x="457200" y="2924944"/>
            <a:ext cx="3610744" cy="72008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2CD82-2A4C-A1C9-5612-1EE4C5350DE2}"/>
              </a:ext>
            </a:extLst>
          </p:cNvPr>
          <p:cNvSpPr txBox="1"/>
          <p:nvPr/>
        </p:nvSpPr>
        <p:spPr>
          <a:xfrm>
            <a:off x="3491880" y="3140968"/>
            <a:ext cx="3960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D:\PaasTa_Deploy\</a:t>
            </a:r>
            <a:r>
              <a:rPr lang="en-US" altLang="ko-KR"/>
              <a:t>service </a:t>
            </a:r>
            <a:r>
              <a:rPr lang="ko-KR" altLang="en-US" dirty="0"/>
              <a:t>폴더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1F014E-9EA2-646F-E7ED-68DD4435A21D}"/>
              </a:ext>
            </a:extLst>
          </p:cNvPr>
          <p:cNvSpPr/>
          <p:nvPr/>
        </p:nvSpPr>
        <p:spPr bwMode="auto">
          <a:xfrm>
            <a:off x="457200" y="5133128"/>
            <a:ext cx="8291264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4BE0A-5CE7-4576-4C41-259027500210}"/>
              </a:ext>
            </a:extLst>
          </p:cNvPr>
          <p:cNvSpPr txBox="1"/>
          <p:nvPr/>
        </p:nvSpPr>
        <p:spPr>
          <a:xfrm>
            <a:off x="4139952" y="5565519"/>
            <a:ext cx="3960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서비스 생성</a:t>
            </a:r>
          </a:p>
        </p:txBody>
      </p:sp>
    </p:spTree>
    <p:extLst>
      <p:ext uri="{BB962C8B-B14F-4D97-AF65-F5344CB8AC3E}">
        <p14:creationId xmlns:p14="http://schemas.microsoft.com/office/powerpoint/2010/main" val="48454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서비스 상태 확인</a:t>
            </a:r>
            <a:endParaRPr lang="en-US" altLang="ko-KR" dirty="0"/>
          </a:p>
          <a:p>
            <a:pPr lvl="1"/>
            <a:r>
              <a:rPr lang="ko-KR" altLang="en-US" dirty="0"/>
              <a:t>서비스 생성 시간은 오래 걸림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~10</a:t>
            </a:r>
            <a:r>
              <a:rPr lang="ko-KR" altLang="en-US" dirty="0"/>
              <a:t>분 이내 </a:t>
            </a:r>
            <a:endParaRPr lang="en-US" altLang="ko-KR" dirty="0"/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F7784E-FB23-0719-0499-EFA1F7A9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434"/>
            <a:ext cx="8291264" cy="46785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A0917-0ED5-DF37-4269-8CDB99B6D27C}"/>
              </a:ext>
            </a:extLst>
          </p:cNvPr>
          <p:cNvSpPr/>
          <p:nvPr/>
        </p:nvSpPr>
        <p:spPr bwMode="auto">
          <a:xfrm>
            <a:off x="396240" y="2005350"/>
            <a:ext cx="3826768" cy="25628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8E786-A5E9-77C4-6866-86121D9D5DDF}"/>
              </a:ext>
            </a:extLst>
          </p:cNvPr>
          <p:cNvSpPr/>
          <p:nvPr/>
        </p:nvSpPr>
        <p:spPr bwMode="auto">
          <a:xfrm>
            <a:off x="395536" y="4143064"/>
            <a:ext cx="2520280" cy="36004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C85EE-1FB5-9F23-BA0C-B83604F6EF8A}"/>
              </a:ext>
            </a:extLst>
          </p:cNvPr>
          <p:cNvSpPr txBox="1"/>
          <p:nvPr/>
        </p:nvSpPr>
        <p:spPr>
          <a:xfrm>
            <a:off x="2842656" y="4177358"/>
            <a:ext cx="31695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RedisDB</a:t>
            </a:r>
            <a:r>
              <a:rPr lang="en-US" altLang="ko-KR" dirty="0"/>
              <a:t> </a:t>
            </a:r>
            <a:r>
              <a:rPr lang="ko-KR" altLang="en-US" dirty="0"/>
              <a:t>서비스 생성 중</a:t>
            </a:r>
          </a:p>
        </p:txBody>
      </p:sp>
    </p:spTree>
    <p:extLst>
      <p:ext uri="{BB962C8B-B14F-4D97-AF65-F5344CB8AC3E}">
        <p14:creationId xmlns:p14="http://schemas.microsoft.com/office/powerpoint/2010/main" val="376652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RedisDB</a:t>
            </a:r>
            <a:r>
              <a:rPr lang="ko-KR" altLang="en-US" dirty="0"/>
              <a:t> </a:t>
            </a:r>
            <a:r>
              <a:rPr lang="en-US" altLang="ko-KR" dirty="0"/>
              <a:t>PaaS-Ta </a:t>
            </a:r>
            <a:r>
              <a:rPr lang="ko-KR" altLang="en-US" dirty="0"/>
              <a:t>서비스 생성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0F8180-4CC5-8385-4BB9-212D00F0D5F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ko-KR" altLang="en-US" dirty="0"/>
              <a:t>네이버 콘솔에서 서비스 상태 확인</a:t>
            </a:r>
            <a:endParaRPr lang="en-US" altLang="ko-KR" dirty="0"/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8F738-D2CD-4525-D025-1B035029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218488" cy="3703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C53158-AA2B-D666-F4A8-1FAE4316524E}"/>
              </a:ext>
            </a:extLst>
          </p:cNvPr>
          <p:cNvSpPr/>
          <p:nvPr/>
        </p:nvSpPr>
        <p:spPr bwMode="auto">
          <a:xfrm>
            <a:off x="2201752" y="3155720"/>
            <a:ext cx="6473936" cy="104713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438B6-9BB7-B2BF-A380-7E24E8D26B90}"/>
              </a:ext>
            </a:extLst>
          </p:cNvPr>
          <p:cNvSpPr/>
          <p:nvPr/>
        </p:nvSpPr>
        <p:spPr bwMode="auto">
          <a:xfrm>
            <a:off x="454097" y="3847896"/>
            <a:ext cx="1618879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958EA4-2F7A-ACF7-382E-6F0AEC7FD914}"/>
              </a:ext>
            </a:extLst>
          </p:cNvPr>
          <p:cNvSpPr/>
          <p:nvPr/>
        </p:nvSpPr>
        <p:spPr bwMode="auto">
          <a:xfrm rot="19641611">
            <a:off x="1892956" y="3834888"/>
            <a:ext cx="576064" cy="288032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690347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19005</TotalTime>
  <Words>1611</Words>
  <Application>Microsoft Office PowerPoint</Application>
  <PresentationFormat>화면 슬라이드 쇼(4:3)</PresentationFormat>
  <Paragraphs>271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HY헤드라인M</vt:lpstr>
      <vt:lpstr>굴림</vt:lpstr>
      <vt:lpstr>굴림체</vt:lpstr>
      <vt:lpstr>맑은 고딕</vt:lpstr>
      <vt:lpstr>Times New Roman</vt:lpstr>
      <vt:lpstr>icn디자인</vt:lpstr>
      <vt:lpstr>PaaS-Ta 클라우드 컴퓨팅 - RedisDB 서비스 생성 및 연동 -</vt:lpstr>
      <vt:lpstr>PaaS-Ta 서비스</vt:lpstr>
      <vt:lpstr>PaaS-Ta 서비스와 어플리케이션 적용 순서</vt:lpstr>
      <vt:lpstr>RedisDB PaaS-Ta 서비스 주요 특징</vt:lpstr>
      <vt:lpstr>RedisDB PaaS-Ta 서비스 생성 (1)</vt:lpstr>
      <vt:lpstr>RedisDB PaaS-Ta 서비스 생성 (2)</vt:lpstr>
      <vt:lpstr>RedisDB PaaS-Ta 서비스 생성 (3)</vt:lpstr>
      <vt:lpstr>RedisDB PaaS-Ta 서비스 생성 (4)</vt:lpstr>
      <vt:lpstr>RedisDB PaaS-Ta 서비스 생성 (5)</vt:lpstr>
      <vt:lpstr>RedisDB PaaS-Ta 서비스 생성 (6)</vt:lpstr>
      <vt:lpstr>RedisDB PaaS-Ta 서비스 생성 (7)</vt:lpstr>
      <vt:lpstr>RedisDB PaaS-Ta 서비스 바인딩 (1)</vt:lpstr>
      <vt:lpstr>RedisDB PaaS-Ta 서비스 바인딩 (2)</vt:lpstr>
      <vt:lpstr>RedisDB PaaS-Ta 서비스 바인딩 (3)</vt:lpstr>
      <vt:lpstr>RedisDB PaaS-Ta 서비스 바인딩 (4)</vt:lpstr>
      <vt:lpstr>RedisDB PaaS-Ta 서비스 바인딩 (5)</vt:lpstr>
      <vt:lpstr>RedisDB PaaS-Ta 서비스 바인딩 (6)</vt:lpstr>
      <vt:lpstr>RedisDB PaaS-Ta 서비스 바인딩 (7)</vt:lpstr>
      <vt:lpstr>RedisDB PaaS-Ta 서비스 바인딩 (8)</vt:lpstr>
      <vt:lpstr>RedisDB PaaS-Ta 서비스 바인딩 (9)</vt:lpstr>
      <vt:lpstr>RedisDB PaaS-Ta 서비스 바인딩 (10)</vt:lpstr>
      <vt:lpstr>Inception 서버란?</vt:lpstr>
      <vt:lpstr>Inception 서버와 PaaS-Ta 관계</vt:lpstr>
      <vt:lpstr>Inception 접속 정보</vt:lpstr>
      <vt:lpstr>IntelliJ + PaaS-Ta RedisDB 연동하기 (1)</vt:lpstr>
      <vt:lpstr>IntelliJ + PaaS-Ta RedisDB 연동하기 (2)</vt:lpstr>
      <vt:lpstr>IntelliJ + PaaS-Ta RedisDB 연동하기 (3)</vt:lpstr>
      <vt:lpstr>IntelliJ + PaaS-Ta RedisDB 연동하기 (4)</vt:lpstr>
      <vt:lpstr>IntelliJ + PaaS-Ta RedisDB 연동하기 (5)</vt:lpstr>
      <vt:lpstr>IntelliJ + PaaS-Ta RedisDB 연동하기 (6)</vt:lpstr>
      <vt:lpstr>IntelliJ + PaaS-Ta RedisDB 연동하기 (7)</vt:lpstr>
      <vt:lpstr>IntelliJ + PaaS-Ta RedisDB 연동하기 (8)</vt:lpstr>
      <vt:lpstr>IntelliJ + PaaS-Ta RedisDB 연동하기 (9)</vt:lpstr>
      <vt:lpstr>IntelliJ + PaaS-Ta RedisDB 연동하기 (10)</vt:lpstr>
      <vt:lpstr>IntelliJ + PaaS-Ta RedisDB 연동하기 (11)</vt:lpstr>
      <vt:lpstr>IntelliJ + PaaS-Ta RedisDB 연동하기 (12)</vt:lpstr>
      <vt:lpstr>IntelliJ + PaaS-Ta RedisDB 연동하기 (13)</vt:lpstr>
      <vt:lpstr>IntelliJ + PaaS-Ta RedisDB 연동하기 (14)</vt:lpstr>
      <vt:lpstr>스프링 프로젝트와 RedisDB 연동 (1)</vt:lpstr>
      <vt:lpstr>스프링 프로젝트와 RedisDB 연동 (2)</vt:lpstr>
      <vt:lpstr>스프링 프로젝트와 RedisDB 연동 (3)</vt:lpstr>
      <vt:lpstr>스프링 프로젝트와 RedisDB 연동 (4)</vt:lpstr>
      <vt:lpstr>스프링 프로젝트와 RedisDB 연동 (5)</vt:lpstr>
      <vt:lpstr>스프링 프로젝트와 RedisDB 연동 (5)</vt:lpstr>
      <vt:lpstr>Another Redis Manager 접속 방법 1 (1)</vt:lpstr>
      <vt:lpstr>Another Redis Manager 접속 방법 1 (2)</vt:lpstr>
      <vt:lpstr>Another Redis Manager 접속 방법 2 (2)</vt:lpstr>
      <vt:lpstr>Another Redis Manager 접속 방법 2 (3)</vt:lpstr>
      <vt:lpstr>Another Redis Manager 접속 방법 2 (4)</vt:lpstr>
      <vt:lpstr>PaaS-Ta 어플리케이션 재배포 (1)</vt:lpstr>
      <vt:lpstr>PaaS-Ta 어플리케이션 재배포 (2)</vt:lpstr>
      <vt:lpstr>PaaS-Ta 어플리케이션 로그 확인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2120</cp:revision>
  <dcterms:created xsi:type="dcterms:W3CDTF">2008-05-14T14:35:49Z</dcterms:created>
  <dcterms:modified xsi:type="dcterms:W3CDTF">2023-06-08T01:27:49Z</dcterms:modified>
</cp:coreProperties>
</file>