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54"/>
  </p:notesMasterIdLst>
  <p:handoutMasterIdLst>
    <p:handoutMasterId r:id="rId55"/>
  </p:handout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319" r:id="rId14"/>
    <p:sldId id="270" r:id="rId15"/>
    <p:sldId id="271" r:id="rId16"/>
    <p:sldId id="272" r:id="rId17"/>
    <p:sldId id="273" r:id="rId18"/>
    <p:sldId id="274" r:id="rId19"/>
    <p:sldId id="275" r:id="rId20"/>
    <p:sldId id="277" r:id="rId21"/>
    <p:sldId id="276" r:id="rId22"/>
    <p:sldId id="278" r:id="rId23"/>
    <p:sldId id="279" r:id="rId24"/>
    <p:sldId id="280" r:id="rId25"/>
    <p:sldId id="281" r:id="rId26"/>
    <p:sldId id="282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1" r:id="rId42"/>
    <p:sldId id="302" r:id="rId43"/>
    <p:sldId id="303" r:id="rId44"/>
    <p:sldId id="304" r:id="rId45"/>
    <p:sldId id="307" r:id="rId46"/>
    <p:sldId id="311" r:id="rId47"/>
    <p:sldId id="312" r:id="rId48"/>
    <p:sldId id="313" r:id="rId49"/>
    <p:sldId id="314" r:id="rId50"/>
    <p:sldId id="315" r:id="rId51"/>
    <p:sldId id="316" r:id="rId52"/>
    <p:sldId id="317" r:id="rId53"/>
  </p:sldIdLst>
  <p:sldSz cx="9899650" cy="6858000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18" userDrawn="1">
          <p15:clr>
            <a:srgbClr val="A4A3A4"/>
          </p15:clr>
        </p15:guide>
        <p15:guide id="3" pos="669" userDrawn="1">
          <p15:clr>
            <a:srgbClr val="A4A3A4"/>
          </p15:clr>
        </p15:guide>
        <p15:guide id="4" orient="horz" pos="234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0" userDrawn="1">
          <p15:clr>
            <a:srgbClr val="A4A3A4"/>
          </p15:clr>
        </p15:guide>
        <p15:guide id="2" pos="2132" userDrawn="1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  <a:srgbClr val="CBCBCB"/>
    <a:srgbClr val="D1D1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205" autoAdjust="0"/>
    <p:restoredTop sz="94660"/>
  </p:normalViewPr>
  <p:slideViewPr>
    <p:cSldViewPr>
      <p:cViewPr>
        <p:scale>
          <a:sx n="80" d="100"/>
          <a:sy n="80" d="100"/>
        </p:scale>
        <p:origin x="60" y="816"/>
      </p:cViewPr>
      <p:guideLst>
        <p:guide orient="horz" pos="2160"/>
        <p:guide pos="3118"/>
        <p:guide pos="669"/>
        <p:guide orient="horz" pos="2341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7" d="100"/>
          <a:sy n="97" d="100"/>
        </p:scale>
        <p:origin x="-2796" y="-102"/>
      </p:cViewPr>
      <p:guideLst>
        <p:guide orient="horz" pos="3120"/>
        <p:guide pos="2132"/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/>
          <a:lstStyle>
            <a:lvl1pPr algn="r">
              <a:defRPr sz="1200"/>
            </a:lvl1pPr>
          </a:lstStyle>
          <a:p>
            <a:fld id="{75C0E844-4BF8-4346-83F1-1E48FC4F9BF5}" type="datetimeFigureOut">
              <a:rPr lang="ko-KR" altLang="en-US" smtClean="0"/>
              <a:pPr/>
              <a:t>2023-05-22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 anchor="b"/>
          <a:lstStyle>
            <a:lvl1pPr algn="r">
              <a:defRPr sz="1200"/>
            </a:lvl1pPr>
          </a:lstStyle>
          <a:p>
            <a:fld id="{F1BA4C65-44F2-4877-98EA-910F46710B8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5825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/>
          <a:lstStyle>
            <a:lvl1pPr algn="r">
              <a:defRPr sz="1200"/>
            </a:lvl1pPr>
          </a:lstStyle>
          <a:p>
            <a:fld id="{F1D29EF8-A63C-4D4B-90C8-EECF773C4F05}" type="datetimeFigureOut">
              <a:rPr lang="ko-KR" altLang="en-US" smtClean="0"/>
              <a:pPr/>
              <a:t>2023-05-22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705" tIns="45853" rIns="91705" bIns="45853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705" tIns="45853" rIns="91705" bIns="45853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 anchor="b"/>
          <a:lstStyle>
            <a:lvl1pPr algn="r">
              <a:defRPr sz="1200"/>
            </a:lvl1pPr>
          </a:lstStyle>
          <a:p>
            <a:fld id="{D0B82E2F-4F63-4393-9522-E6920641F26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5708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 userDrawn="1"/>
        </p:nvSpPr>
        <p:spPr>
          <a:xfrm>
            <a:off x="122141" y="6752984"/>
            <a:ext cx="9650210" cy="108000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모서리가 둥근 직사각형 1"/>
          <p:cNvSpPr/>
          <p:nvPr userDrawn="1"/>
        </p:nvSpPr>
        <p:spPr>
          <a:xfrm>
            <a:off x="122141" y="54150"/>
            <a:ext cx="9650210" cy="46672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텍스트 개체 틀 9"/>
          <p:cNvSpPr>
            <a:spLocks noGrp="1"/>
          </p:cNvSpPr>
          <p:nvPr userDrawn="1">
            <p:ph type="body" sz="quarter" idx="15"/>
          </p:nvPr>
        </p:nvSpPr>
        <p:spPr>
          <a:xfrm>
            <a:off x="3751048" y="5257814"/>
            <a:ext cx="2397554" cy="314327"/>
          </a:xfrm>
        </p:spPr>
        <p:txBody>
          <a:bodyPr>
            <a:noAutofit/>
          </a:bodyPr>
          <a:lstStyle>
            <a:lvl1pPr algn="ctr">
              <a:buNone/>
              <a:defRPr kumimoji="0" lang="en-US" altLang="ko-KR" sz="13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ea"/>
                <a:ea typeface="+mn-ea"/>
                <a:cs typeface="Arial" pitchFamily="34" charset="0"/>
              </a:defRPr>
            </a:lvl1pPr>
            <a:lvl2pPr algn="r">
              <a:defRPr sz="1600">
                <a:ea typeface="HY견고딕" pitchFamily="18" charset="-127"/>
              </a:defRPr>
            </a:lvl2pPr>
            <a:lvl3pPr algn="r">
              <a:defRPr sz="1600">
                <a:ea typeface="HY견고딕" pitchFamily="18" charset="-127"/>
              </a:defRPr>
            </a:lvl3pPr>
            <a:lvl4pPr algn="r">
              <a:defRPr sz="1600">
                <a:ea typeface="HY견고딕" pitchFamily="18" charset="-127"/>
              </a:defRPr>
            </a:lvl4pPr>
            <a:lvl5pPr algn="r">
              <a:defRPr sz="1600">
                <a:ea typeface="HY견고딕" pitchFamily="18" charset="-127"/>
              </a:defRPr>
            </a:lvl5pPr>
          </a:lstStyle>
          <a:p>
            <a:pPr lvl="0"/>
            <a:r>
              <a:rPr lang="ko-KR" altLang="en-US" dirty="0" smtClean="0"/>
              <a:t>마스터 텍스트</a:t>
            </a:r>
          </a:p>
        </p:txBody>
      </p:sp>
      <p:sp>
        <p:nvSpPr>
          <p:cNvPr id="9" name="텍스트 개체 틀 5"/>
          <p:cNvSpPr>
            <a:spLocks noGrp="1"/>
          </p:cNvSpPr>
          <p:nvPr userDrawn="1">
            <p:ph type="body" sz="quarter" idx="18"/>
          </p:nvPr>
        </p:nvSpPr>
        <p:spPr>
          <a:xfrm>
            <a:off x="505295" y="1872498"/>
            <a:ext cx="8909684" cy="814383"/>
          </a:xfrm>
        </p:spPr>
        <p:txBody>
          <a:bodyPr/>
          <a:lstStyle>
            <a:lvl1pPr algn="ctr">
              <a:buNone/>
              <a:defRPr sz="3200" b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ea"/>
                <a:ea typeface="+mj-ea"/>
                <a:cs typeface="Arial" pitchFamily="34" charset="0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0" name="텍스트 개체 틀 9"/>
          <p:cNvSpPr>
            <a:spLocks noGrp="1"/>
          </p:cNvSpPr>
          <p:nvPr userDrawn="1">
            <p:ph type="body" sz="quarter" idx="16"/>
          </p:nvPr>
        </p:nvSpPr>
        <p:spPr>
          <a:xfrm>
            <a:off x="506388" y="2528885"/>
            <a:ext cx="8908623" cy="357187"/>
          </a:xfrm>
        </p:spPr>
        <p:txBody>
          <a:bodyPr>
            <a:noAutofit/>
          </a:bodyPr>
          <a:lstStyle>
            <a:lvl1pPr algn="ctr">
              <a:buNone/>
              <a:defRPr sz="17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1pPr>
            <a:lvl2pPr algn="r">
              <a:defRPr sz="1600">
                <a:ea typeface="HY견고딕" pitchFamily="18" charset="-127"/>
              </a:defRPr>
            </a:lvl2pPr>
            <a:lvl3pPr algn="r">
              <a:defRPr sz="1600">
                <a:ea typeface="HY견고딕" pitchFamily="18" charset="-127"/>
              </a:defRPr>
            </a:lvl3pPr>
            <a:lvl4pPr algn="r">
              <a:defRPr sz="1600">
                <a:ea typeface="HY견고딕" pitchFamily="18" charset="-127"/>
              </a:defRPr>
            </a:lvl4pPr>
            <a:lvl5pPr algn="r">
              <a:defRPr sz="1600">
                <a:ea typeface="HY견고딕" pitchFamily="18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2093464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/>
          <p:cNvGrpSpPr/>
          <p:nvPr userDrawn="1"/>
        </p:nvGrpSpPr>
        <p:grpSpPr>
          <a:xfrm>
            <a:off x="116388" y="9526"/>
            <a:ext cx="9666874" cy="585345"/>
            <a:chOff x="107504" y="9525"/>
            <a:chExt cx="8928992" cy="585345"/>
          </a:xfrm>
        </p:grpSpPr>
        <p:pic>
          <p:nvPicPr>
            <p:cNvPr id="25" name="Picture 2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584"/>
            <a:stretch/>
          </p:blipFill>
          <p:spPr bwMode="auto">
            <a:xfrm>
              <a:off x="107504" y="9525"/>
              <a:ext cx="8928992" cy="584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6" name="그룹 25"/>
            <p:cNvGrpSpPr/>
            <p:nvPr userDrawn="1"/>
          </p:nvGrpSpPr>
          <p:grpSpPr>
            <a:xfrm>
              <a:off x="107504" y="549151"/>
              <a:ext cx="8449816" cy="45719"/>
              <a:chOff x="107504" y="549151"/>
              <a:chExt cx="8449816" cy="45719"/>
            </a:xfrm>
          </p:grpSpPr>
          <p:sp>
            <p:nvSpPr>
              <p:cNvPr id="27" name="직사각형 26"/>
              <p:cNvSpPr/>
              <p:nvPr userDrawn="1"/>
            </p:nvSpPr>
            <p:spPr>
              <a:xfrm>
                <a:off x="107504" y="549151"/>
                <a:ext cx="288032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직사각형 27"/>
              <p:cNvSpPr/>
              <p:nvPr userDrawn="1"/>
            </p:nvSpPr>
            <p:spPr>
              <a:xfrm>
                <a:off x="391790" y="549151"/>
                <a:ext cx="8165530" cy="45719"/>
              </a:xfrm>
              <a:prstGeom prst="rect">
                <a:avLst/>
              </a:prstGeom>
              <a:solidFill>
                <a:srgbClr val="D1D1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0" name="내용 개체 틀 3"/>
          <p:cNvSpPr>
            <a:spLocks noGrp="1"/>
          </p:cNvSpPr>
          <p:nvPr userDrawn="1">
            <p:ph sz="half" idx="2"/>
          </p:nvPr>
        </p:nvSpPr>
        <p:spPr>
          <a:xfrm>
            <a:off x="696039" y="1357298"/>
            <a:ext cx="5955300" cy="3951288"/>
          </a:xfrm>
        </p:spPr>
        <p:txBody>
          <a:bodyPr/>
          <a:lstStyle>
            <a:lvl1pPr marL="514350" marR="0" indent="-514350" algn="l" defTabSz="914400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romanUcPeriod"/>
              <a:tabLst/>
              <a:defRPr sz="1600">
                <a:latin typeface="+mn-ea"/>
                <a:ea typeface="+mn-ea"/>
              </a:defRPr>
            </a:lvl1pPr>
            <a:lvl2pPr marL="742950" marR="0" indent="-28575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 sz="1400">
                <a:latin typeface="+mn-ea"/>
                <a:ea typeface="+mn-ea"/>
              </a:defRPr>
            </a:lvl2pPr>
            <a:lvl3pPr marL="1143000" marR="0" indent="-2286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 sz="1400">
                <a:latin typeface="+mn-ea"/>
                <a:ea typeface="+mn-ea"/>
              </a:defRPr>
            </a:lvl3pPr>
            <a:lvl4pPr>
              <a:defRPr sz="1400">
                <a:latin typeface="+mn-ea"/>
                <a:ea typeface="+mn-ea"/>
              </a:defRPr>
            </a:lvl4pPr>
            <a:lvl5pPr>
              <a:buNone/>
              <a:defRPr sz="1400">
                <a:latin typeface="+mn-ea"/>
                <a:ea typeface="+mn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  <a:p>
            <a:pPr lvl="3"/>
            <a:r>
              <a:rPr lang="ko-KR" altLang="en-US" noProof="0" dirty="0" smtClean="0"/>
              <a:t>넷째 수준</a:t>
            </a:r>
          </a:p>
          <a:p>
            <a:pPr lvl="4"/>
            <a:r>
              <a:rPr lang="ko-KR" altLang="en-US" noProof="0" dirty="0" smtClean="0"/>
              <a:t>다섯째 수준</a:t>
            </a:r>
          </a:p>
        </p:txBody>
      </p:sp>
      <p:sp>
        <p:nvSpPr>
          <p:cNvPr id="21" name="텍스트 개체 틀 5"/>
          <p:cNvSpPr>
            <a:spLocks noGrp="1"/>
          </p:cNvSpPr>
          <p:nvPr userDrawn="1">
            <p:ph type="body" sz="quarter" idx="16"/>
          </p:nvPr>
        </p:nvSpPr>
        <p:spPr>
          <a:xfrm>
            <a:off x="107780" y="70581"/>
            <a:ext cx="8584913" cy="444680"/>
          </a:xfrm>
        </p:spPr>
        <p:txBody>
          <a:bodyPr anchor="ctr"/>
          <a:lstStyle>
            <a:lvl1pPr algn="l">
              <a:buNone/>
              <a:defRPr sz="2000" b="1">
                <a:solidFill>
                  <a:schemeClr val="tx1"/>
                </a:solidFill>
                <a:latin typeface="Helvetica75" pitchFamily="34" charset="0"/>
                <a:ea typeface="맑은 고딕" pitchFamily="50" charset="-127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29" name="슬라이드 번호 개체 틀 10"/>
          <p:cNvSpPr>
            <a:spLocks noGrp="1"/>
          </p:cNvSpPr>
          <p:nvPr>
            <p:ph type="sldNum" sz="quarter" idx="19"/>
          </p:nvPr>
        </p:nvSpPr>
        <p:spPr>
          <a:xfrm>
            <a:off x="3794866" y="6481912"/>
            <a:ext cx="2309918" cy="365125"/>
          </a:xfrm>
        </p:spPr>
        <p:txBody>
          <a:bodyPr/>
          <a:lstStyle>
            <a:lvl1pPr algn="ctr">
              <a:defRPr sz="1000"/>
            </a:lvl1pPr>
          </a:lstStyle>
          <a:p>
            <a:pPr>
              <a:defRPr/>
            </a:pPr>
            <a:fld id="{D768FFF3-FF04-4CA7-A3C7-973525546080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27388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/>
          <p:cNvGrpSpPr/>
          <p:nvPr userDrawn="1"/>
        </p:nvGrpSpPr>
        <p:grpSpPr>
          <a:xfrm>
            <a:off x="116388" y="9526"/>
            <a:ext cx="9666874" cy="585345"/>
            <a:chOff x="107504" y="9525"/>
            <a:chExt cx="8928992" cy="585345"/>
          </a:xfrm>
        </p:grpSpPr>
        <p:pic>
          <p:nvPicPr>
            <p:cNvPr id="18" name="Picture 2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584"/>
            <a:stretch/>
          </p:blipFill>
          <p:spPr bwMode="auto">
            <a:xfrm>
              <a:off x="107504" y="9525"/>
              <a:ext cx="8928992" cy="584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9" name="그룹 18"/>
            <p:cNvGrpSpPr/>
            <p:nvPr userDrawn="1"/>
          </p:nvGrpSpPr>
          <p:grpSpPr>
            <a:xfrm>
              <a:off x="107504" y="549151"/>
              <a:ext cx="8449816" cy="45719"/>
              <a:chOff x="107504" y="549151"/>
              <a:chExt cx="8449816" cy="45719"/>
            </a:xfrm>
          </p:grpSpPr>
          <p:sp>
            <p:nvSpPr>
              <p:cNvPr id="20" name="직사각형 19"/>
              <p:cNvSpPr/>
              <p:nvPr userDrawn="1"/>
            </p:nvSpPr>
            <p:spPr>
              <a:xfrm>
                <a:off x="107504" y="549151"/>
                <a:ext cx="288032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/>
              <p:cNvSpPr/>
              <p:nvPr userDrawn="1"/>
            </p:nvSpPr>
            <p:spPr>
              <a:xfrm>
                <a:off x="391790" y="549151"/>
                <a:ext cx="8165530" cy="45719"/>
              </a:xfrm>
              <a:prstGeom prst="rect">
                <a:avLst/>
              </a:prstGeom>
              <a:solidFill>
                <a:srgbClr val="D1D1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9" name="텍스트 개체 틀 5"/>
          <p:cNvSpPr>
            <a:spLocks noGrp="1"/>
          </p:cNvSpPr>
          <p:nvPr userDrawn="1">
            <p:ph type="body" sz="quarter" idx="16"/>
          </p:nvPr>
        </p:nvSpPr>
        <p:spPr>
          <a:xfrm>
            <a:off x="107780" y="70581"/>
            <a:ext cx="8584913" cy="444680"/>
          </a:xfrm>
        </p:spPr>
        <p:txBody>
          <a:bodyPr anchor="ctr"/>
          <a:lstStyle>
            <a:lvl1pPr algn="l">
              <a:buNone/>
              <a:defRPr sz="2000" b="1">
                <a:solidFill>
                  <a:schemeClr val="tx1"/>
                </a:solidFill>
                <a:latin typeface="Helvetica75" pitchFamily="34" charset="0"/>
                <a:ea typeface="맑은 고딕" pitchFamily="50" charset="-127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1" name="슬라이드 번호 개체 틀 10"/>
          <p:cNvSpPr>
            <a:spLocks noGrp="1"/>
          </p:cNvSpPr>
          <p:nvPr userDrawn="1">
            <p:ph type="sldNum" sz="quarter" idx="19"/>
          </p:nvPr>
        </p:nvSpPr>
        <p:spPr>
          <a:xfrm>
            <a:off x="3794866" y="6481912"/>
            <a:ext cx="2309918" cy="365125"/>
          </a:xfrm>
        </p:spPr>
        <p:txBody>
          <a:bodyPr/>
          <a:lstStyle>
            <a:lvl1pPr algn="ctr">
              <a:defRPr sz="1000"/>
            </a:lvl1pPr>
          </a:lstStyle>
          <a:p>
            <a:pPr>
              <a:defRPr/>
            </a:pPr>
            <a:fld id="{D768FFF3-FF04-4CA7-A3C7-973525546080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2489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94983" y="274638"/>
            <a:ext cx="890968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94983" y="1600201"/>
            <a:ext cx="890968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4983" y="6356351"/>
            <a:ext cx="23099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2381" y="6356351"/>
            <a:ext cx="31348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4749" y="6356351"/>
            <a:ext cx="23099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768FFF3-FF04-4CA7-A3C7-97352554608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1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5"/>
          </p:nvPr>
        </p:nvSpPr>
        <p:spPr>
          <a:xfrm>
            <a:off x="2213521" y="5257814"/>
            <a:ext cx="5472608" cy="547451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ko-KR" altLang="en-US" sz="1800" b="1" dirty="0" smtClean="0"/>
              <a:t>데이터분석학과</a:t>
            </a:r>
            <a:endParaRPr lang="en-US" altLang="ko-KR" sz="1800" b="1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8"/>
          </p:nvPr>
        </p:nvSpPr>
        <p:spPr>
          <a:xfrm>
            <a:off x="505295" y="1872498"/>
            <a:ext cx="8909684" cy="1412486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ko-KR" altLang="en-US" dirty="0" smtClean="0">
                <a:latin typeface="+mn-ea"/>
              </a:rPr>
              <a:t>운영체제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실습</a:t>
            </a:r>
            <a:endParaRPr lang="en-US" altLang="ko-KR" dirty="0" smtClean="0">
              <a:latin typeface="+mn-ea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chemeClr val="tx2"/>
                </a:solidFill>
                <a:latin typeface="+mn-ea"/>
              </a:rPr>
              <a:t>-Ⅹ</a:t>
            </a:r>
            <a:r>
              <a:rPr lang="ko-KR" altLang="en-US" sz="2400" dirty="0" smtClean="0">
                <a:solidFill>
                  <a:schemeClr val="tx2"/>
                </a:solidFill>
                <a:latin typeface="+mn-ea"/>
              </a:rPr>
              <a:t>장</a:t>
            </a:r>
            <a:r>
              <a:rPr lang="en-US" altLang="ko-KR" sz="2400" dirty="0" smtClean="0">
                <a:solidFill>
                  <a:schemeClr val="tx2"/>
                </a:solidFill>
                <a:latin typeface="+mn-ea"/>
              </a:rPr>
              <a:t>. </a:t>
            </a:r>
            <a:r>
              <a:rPr lang="ko-KR" altLang="en-US" sz="2400" dirty="0" smtClean="0">
                <a:solidFill>
                  <a:schemeClr val="tx2"/>
                </a:solidFill>
                <a:latin typeface="+mn-ea"/>
              </a:rPr>
              <a:t>사용자 관리 </a:t>
            </a:r>
            <a:r>
              <a:rPr lang="en-US" altLang="ko-KR" sz="2400" dirty="0" smtClean="0">
                <a:solidFill>
                  <a:schemeClr val="tx2"/>
                </a:solidFill>
                <a:latin typeface="+mn-ea"/>
              </a:rPr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/>
            </a:pPr>
            <a:r>
              <a:rPr lang="ko-KR" altLang="en-US" sz="2400" dirty="0" smtClean="0"/>
              <a:t>사용자 계정 관련 파일</a:t>
            </a:r>
            <a:endParaRPr lang="ko-KR" altLang="en-US" sz="2400" dirty="0" smtClean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9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348300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57175" indent="-352425" latinLnBrk="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/</a:t>
            </a:r>
            <a:r>
              <a:rPr lang="en-US" altLang="ko-KR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etc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/group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파일	</a:t>
            </a: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그룹에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대한 정보가 저장</a:t>
            </a:r>
          </a:p>
          <a:p>
            <a:pPr marL="257175" indent="-352425" latinLnBrk="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/</a:t>
            </a:r>
            <a:r>
              <a:rPr lang="en-US" altLang="ko-KR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etc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/group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파일의 구조</a:t>
            </a:r>
          </a:p>
          <a:p>
            <a:pPr marL="714375" lvl="1" indent="-352425" latinLnBrk="0">
              <a:spcBef>
                <a:spcPts val="1000"/>
              </a:spcBef>
              <a:buFont typeface="+mj-lt"/>
              <a:buAutoNum type="arabicPeriod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그룹 이름 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: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그룹의 이름</a:t>
            </a:r>
          </a:p>
          <a:p>
            <a:pPr marL="714375" lvl="1" indent="-352425" latinLnBrk="0">
              <a:spcBef>
                <a:spcPts val="1000"/>
              </a:spcBef>
              <a:buFont typeface="+mj-lt"/>
              <a:buAutoNum type="arabicPeriod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x :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그룹의 암호를 저장하는 곳</a:t>
            </a:r>
          </a:p>
          <a:p>
            <a:pPr marL="1171575" lvl="2" indent="-352425" latinLnBrk="0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여기에 암호화된 그룹 암호를 저장하거나 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/</a:t>
            </a:r>
            <a:r>
              <a:rPr lang="en-US" altLang="ko-KR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etc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/</a:t>
            </a:r>
            <a:r>
              <a:rPr lang="en-US" altLang="ko-KR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gshadow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파일에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그룹 암호를 저장</a:t>
            </a:r>
          </a:p>
          <a:p>
            <a:pPr marL="714375" lvl="1" indent="-352425" latinLnBrk="0">
              <a:spcBef>
                <a:spcPts val="1000"/>
              </a:spcBef>
              <a:buFont typeface="+mj-lt"/>
              <a:buAutoNum type="arabicPeriod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GID :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그룹을 식별하는 번호</a:t>
            </a:r>
          </a:p>
          <a:p>
            <a:pPr marL="714375" lvl="1" indent="-352425" latinLnBrk="0">
              <a:spcBef>
                <a:spcPts val="1000"/>
              </a:spcBef>
              <a:buFont typeface="+mj-lt"/>
              <a:buAutoNum type="arabicPeriod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그룹 멤버 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: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그룹에 속한 멤버들의 사용자 계정 이름이며 쉼표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(,)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로 사용자를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구별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152222" y="139032"/>
            <a:ext cx="16129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Ⅹ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사용자 관리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8841" y="4332438"/>
            <a:ext cx="3485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tx2"/>
                </a:solidFill>
                <a:latin typeface="+mn-ea"/>
                <a:ea typeface="+mn-ea"/>
              </a:rPr>
              <a:t>그룹 이름</a:t>
            </a:r>
            <a:r>
              <a:rPr lang="en-US" altLang="ko-KR" b="1" dirty="0" smtClean="0">
                <a:solidFill>
                  <a:schemeClr val="tx2"/>
                </a:solidFill>
                <a:latin typeface="+mn-ea"/>
                <a:ea typeface="+mn-ea"/>
              </a:rPr>
              <a:t> : x : GID : </a:t>
            </a:r>
            <a:r>
              <a:rPr lang="ko-KR" altLang="en-US" b="1" dirty="0" smtClean="0">
                <a:solidFill>
                  <a:schemeClr val="tx2"/>
                </a:solidFill>
                <a:latin typeface="+mn-ea"/>
                <a:ea typeface="+mn-ea"/>
              </a:rPr>
              <a:t>그룹 멤버</a:t>
            </a:r>
            <a:r>
              <a:rPr lang="en-US" altLang="ko-KR" b="1" dirty="0" smtClean="0">
                <a:solidFill>
                  <a:schemeClr val="tx2"/>
                </a:solidFill>
                <a:latin typeface="+mn-ea"/>
                <a:ea typeface="+mn-ea"/>
              </a:rPr>
              <a:t> </a:t>
            </a:r>
            <a:endParaRPr lang="ko-KR" altLang="en-US" b="1" dirty="0">
              <a:solidFill>
                <a:schemeClr val="tx2"/>
              </a:solidFill>
              <a:latin typeface="+mn-ea"/>
              <a:ea typeface="+mn-ea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629345" y="4746630"/>
            <a:ext cx="86409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729784" y="4746630"/>
            <a:ext cx="28803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789585" y="4746630"/>
            <a:ext cx="100811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161832" y="4746630"/>
            <a:ext cx="43204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 flipH="1">
            <a:off x="989385" y="4746630"/>
            <a:ext cx="1703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tx2"/>
                </a:solidFill>
                <a:latin typeface="+mn-ea"/>
                <a:ea typeface="+mn-ea"/>
              </a:rPr>
              <a:t>1</a:t>
            </a:r>
            <a:endParaRPr lang="ko-KR" altLang="en-US" sz="1600" b="1" dirty="0">
              <a:solidFill>
                <a:schemeClr val="tx2"/>
              </a:solidFill>
              <a:latin typeface="+mn-ea"/>
              <a:ea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 flipH="1">
            <a:off x="1781473" y="4746630"/>
            <a:ext cx="1703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tx2"/>
                </a:solidFill>
                <a:latin typeface="+mn-ea"/>
                <a:ea typeface="+mn-ea"/>
              </a:rPr>
              <a:t>2</a:t>
            </a:r>
            <a:endParaRPr lang="ko-KR" altLang="en-US" sz="1600" b="1" dirty="0">
              <a:solidFill>
                <a:schemeClr val="tx2"/>
              </a:solidFill>
              <a:latin typeface="+mn-ea"/>
              <a:ea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 flipH="1">
            <a:off x="2285529" y="4746630"/>
            <a:ext cx="1703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tx2"/>
                </a:solidFill>
                <a:latin typeface="+mn-ea"/>
                <a:ea typeface="+mn-ea"/>
              </a:rPr>
              <a:t>3</a:t>
            </a:r>
            <a:endParaRPr lang="ko-KR" altLang="en-US" sz="1600" b="1" dirty="0">
              <a:solidFill>
                <a:schemeClr val="tx2"/>
              </a:solidFill>
              <a:latin typeface="+mn-ea"/>
              <a:ea typeface="+mn-ea"/>
            </a:endParaRPr>
          </a:p>
        </p:txBody>
      </p:sp>
      <p:sp>
        <p:nvSpPr>
          <p:cNvPr id="18" name="TextBox 17"/>
          <p:cNvSpPr txBox="1"/>
          <p:nvPr/>
        </p:nvSpPr>
        <p:spPr>
          <a:xfrm flipH="1">
            <a:off x="3195344" y="4746630"/>
            <a:ext cx="1703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tx2"/>
                </a:solidFill>
                <a:latin typeface="+mn-ea"/>
                <a:ea typeface="+mn-ea"/>
              </a:rPr>
              <a:t>4</a:t>
            </a:r>
            <a:endParaRPr lang="ko-KR" altLang="en-US" sz="1600" b="1" dirty="0">
              <a:solidFill>
                <a:schemeClr val="tx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07194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/>
            </a:pPr>
            <a:r>
              <a:rPr lang="ko-KR" altLang="en-US" sz="2400" dirty="0" smtClean="0"/>
              <a:t>사용자 계정 관련 파일</a:t>
            </a:r>
            <a:endParaRPr lang="ko-KR" altLang="en-US" sz="2400" dirty="0" smtClean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10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57175" indent="-352425" latinLnBrk="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/</a:t>
            </a:r>
            <a:r>
              <a:rPr lang="en-US" altLang="ko-KR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etc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/group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파일 예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152222" y="139032"/>
            <a:ext cx="16129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Ⅹ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사용자 관리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1268760"/>
            <a:ext cx="6915150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990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/>
            </a:pPr>
            <a:r>
              <a:rPr lang="ko-KR" altLang="en-US" sz="2400" dirty="0" smtClean="0"/>
              <a:t>사용자 계정 관련 파일</a:t>
            </a:r>
            <a:endParaRPr lang="ko-KR" altLang="en-US" sz="2400" dirty="0" smtClean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11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29348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57175" indent="-352425" latinLnBrk="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/</a:t>
            </a:r>
            <a:r>
              <a:rPr lang="en-US" altLang="ko-KR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etc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/</a:t>
            </a:r>
            <a:r>
              <a:rPr lang="en-US" altLang="ko-KR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gshadow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파일</a:t>
            </a: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그룹 암호가 저장</a:t>
            </a: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원래 유닉스에는 없는 파일로 리눅스에서 별도로 만든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파일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257175" indent="-352425" latinLnBrk="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257175" indent="-352425" latinLnBrk="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spcBef>
                <a:spcPts val="1000"/>
              </a:spcBef>
              <a:buFont typeface="+mj-lt"/>
              <a:buAutoNum type="arabicPeriod"/>
              <a:defRPr/>
            </a:pP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그룹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이름 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: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그룹의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이름</a:t>
            </a:r>
            <a:endParaRPr lang="en-US" altLang="ko-KR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spcBef>
                <a:spcPts val="1000"/>
              </a:spcBef>
              <a:buFont typeface="+mj-lt"/>
              <a:buAutoNum type="arabicPeriod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그룹 암호 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: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암호화된 그룹의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암호</a:t>
            </a:r>
            <a:endParaRPr lang="en-US" altLang="ko-KR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spcBef>
                <a:spcPts val="1000"/>
              </a:spcBef>
              <a:buFont typeface="+mj-lt"/>
              <a:buAutoNum type="arabicPeriod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관리자 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: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그룹의 암호나 멤버를 바꿀 수 있는 사용자 계정으로 여러 개일 경우 쉼표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(,)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로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구분함</a:t>
            </a:r>
            <a:endParaRPr lang="en-US" altLang="ko-KR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spcBef>
                <a:spcPts val="1000"/>
              </a:spcBef>
              <a:buFont typeface="+mj-lt"/>
              <a:buAutoNum type="arabicPeriod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그룹 멤버 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: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그룹에 속한 멤버들의 사용자 계정 이름이며 쉼표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(,)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로 사용자를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구별함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</a:t>
            </a:r>
            <a:endParaRPr lang="en-US" altLang="ko-KR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152222" y="139032"/>
            <a:ext cx="16129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Ⅹ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사용자 관리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8841" y="2100190"/>
            <a:ext cx="4647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tx2"/>
                </a:solidFill>
                <a:latin typeface="+mn-ea"/>
                <a:ea typeface="+mn-ea"/>
              </a:rPr>
              <a:t>그룹 이름</a:t>
            </a:r>
            <a:r>
              <a:rPr lang="en-US" altLang="ko-KR" b="1" dirty="0" smtClean="0">
                <a:solidFill>
                  <a:schemeClr val="tx2"/>
                </a:solidFill>
                <a:latin typeface="+mn-ea"/>
                <a:ea typeface="+mn-ea"/>
              </a:rPr>
              <a:t> : </a:t>
            </a:r>
            <a:r>
              <a:rPr lang="ko-KR" altLang="en-US" b="1" dirty="0" smtClean="0">
                <a:solidFill>
                  <a:schemeClr val="tx2"/>
                </a:solidFill>
                <a:latin typeface="+mn-ea"/>
                <a:ea typeface="+mn-ea"/>
              </a:rPr>
              <a:t>그룹 암호</a:t>
            </a:r>
            <a:r>
              <a:rPr lang="en-US" altLang="ko-KR" b="1" dirty="0" smtClean="0">
                <a:solidFill>
                  <a:schemeClr val="tx2"/>
                </a:solidFill>
                <a:latin typeface="+mn-ea"/>
                <a:ea typeface="+mn-ea"/>
              </a:rPr>
              <a:t> : </a:t>
            </a:r>
            <a:r>
              <a:rPr lang="ko-KR" altLang="en-US" b="1" dirty="0" smtClean="0">
                <a:solidFill>
                  <a:schemeClr val="tx2"/>
                </a:solidFill>
                <a:latin typeface="+mn-ea"/>
                <a:ea typeface="+mn-ea"/>
              </a:rPr>
              <a:t>관리자</a:t>
            </a:r>
            <a:r>
              <a:rPr lang="en-US" altLang="ko-KR" b="1" dirty="0" smtClean="0">
                <a:solidFill>
                  <a:schemeClr val="tx2"/>
                </a:solidFill>
                <a:latin typeface="+mn-ea"/>
                <a:ea typeface="+mn-ea"/>
              </a:rPr>
              <a:t> : </a:t>
            </a:r>
            <a:r>
              <a:rPr lang="ko-KR" altLang="en-US" b="1" dirty="0" smtClean="0">
                <a:solidFill>
                  <a:schemeClr val="tx2"/>
                </a:solidFill>
                <a:latin typeface="+mn-ea"/>
                <a:ea typeface="+mn-ea"/>
              </a:rPr>
              <a:t>그룹 멤버</a:t>
            </a:r>
            <a:r>
              <a:rPr lang="en-US" altLang="ko-KR" b="1" dirty="0" smtClean="0">
                <a:solidFill>
                  <a:schemeClr val="tx2"/>
                </a:solidFill>
                <a:latin typeface="+mn-ea"/>
                <a:ea typeface="+mn-ea"/>
              </a:rPr>
              <a:t> </a:t>
            </a:r>
            <a:endParaRPr lang="ko-KR" altLang="en-US" b="1" dirty="0">
              <a:solidFill>
                <a:schemeClr val="tx2"/>
              </a:solidFill>
              <a:latin typeface="+mn-ea"/>
              <a:ea typeface="+mn-ea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629345" y="2514382"/>
            <a:ext cx="86409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3941713" y="2514382"/>
            <a:ext cx="100811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 flipH="1">
            <a:off x="989385" y="2514382"/>
            <a:ext cx="1703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tx2"/>
                </a:solidFill>
                <a:latin typeface="+mn-ea"/>
                <a:ea typeface="+mn-ea"/>
              </a:rPr>
              <a:t>1</a:t>
            </a:r>
            <a:endParaRPr lang="ko-KR" altLang="en-US" sz="1600" b="1" dirty="0">
              <a:solidFill>
                <a:schemeClr val="tx2"/>
              </a:solidFill>
              <a:latin typeface="+mn-ea"/>
              <a:ea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 flipH="1">
            <a:off x="2213521" y="2514382"/>
            <a:ext cx="1703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tx2"/>
                </a:solidFill>
                <a:latin typeface="+mn-ea"/>
                <a:ea typeface="+mn-ea"/>
              </a:rPr>
              <a:t>2</a:t>
            </a:r>
            <a:endParaRPr lang="ko-KR" altLang="en-US" sz="1600" b="1" dirty="0">
              <a:solidFill>
                <a:schemeClr val="tx2"/>
              </a:solidFill>
              <a:latin typeface="+mn-ea"/>
              <a:ea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 flipH="1">
            <a:off x="3339360" y="2514382"/>
            <a:ext cx="1703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tx2"/>
                </a:solidFill>
                <a:latin typeface="+mn-ea"/>
                <a:ea typeface="+mn-ea"/>
              </a:rPr>
              <a:t>3</a:t>
            </a:r>
            <a:endParaRPr lang="ko-KR" altLang="en-US" sz="1600" b="1" dirty="0">
              <a:solidFill>
                <a:schemeClr val="tx2"/>
              </a:solidFill>
              <a:latin typeface="+mn-ea"/>
              <a:ea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 flipH="1">
            <a:off x="4347472" y="2514382"/>
            <a:ext cx="1703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tx2"/>
                </a:solidFill>
                <a:latin typeface="+mn-ea"/>
                <a:ea typeface="+mn-ea"/>
              </a:rPr>
              <a:t>4</a:t>
            </a:r>
            <a:endParaRPr lang="ko-KR" altLang="en-US" sz="1600" b="1" dirty="0">
              <a:solidFill>
                <a:schemeClr val="tx2"/>
              </a:solidFill>
              <a:latin typeface="+mn-ea"/>
              <a:ea typeface="+mn-ea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1853481" y="2532238"/>
            <a:ext cx="86409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077617" y="2532238"/>
            <a:ext cx="64807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5594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/>
            </a:pPr>
            <a:r>
              <a:rPr lang="ko-KR" altLang="en-US" sz="2400" dirty="0" smtClean="0"/>
              <a:t>사용자 계정 관련 파일</a:t>
            </a:r>
            <a:endParaRPr lang="ko-KR" altLang="en-US" sz="2400" dirty="0" smtClean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12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57175" indent="-352425" latinLnBrk="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/</a:t>
            </a:r>
            <a:r>
              <a:rPr lang="en-US" altLang="ko-KR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etc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/</a:t>
            </a:r>
            <a:r>
              <a:rPr lang="en-US" altLang="ko-KR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gshadow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파일의 예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: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아직 암호가 설정된 그룹이 없음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152222" y="139032"/>
            <a:ext cx="16129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Ⅹ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사용자 관리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1268760"/>
            <a:ext cx="6915150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5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2"/>
            </a:pPr>
            <a:r>
              <a:rPr lang="ko-KR" altLang="en-US" sz="2400" dirty="0" smtClean="0"/>
              <a:t>사용자 계정 관리 명령</a:t>
            </a:r>
            <a:endParaRPr lang="ko-KR" altLang="en-US" sz="2400" dirty="0" smtClean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13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63401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57175" indent="-352425" latinLnBrk="0">
              <a:spcBef>
                <a:spcPts val="7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사용자 계정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생성하기 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: </a:t>
            </a:r>
            <a:r>
              <a:rPr lang="en-US" altLang="ko-KR" b="1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useradd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spcBef>
                <a:spcPts val="7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기능 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: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사용자의 계정을 생성함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spcBef>
                <a:spcPts val="7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형식 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: </a:t>
            </a:r>
            <a:r>
              <a:rPr lang="en-US" altLang="ko-KR" b="1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useradd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[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옵션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] [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로그인 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ID]</a:t>
            </a:r>
          </a:p>
          <a:p>
            <a:pPr marL="714375" lvl="1" indent="-352425" latinLnBrk="0">
              <a:spcBef>
                <a:spcPts val="7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옵션 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1171575" lvl="2" indent="-352425" latinLnBrk="0">
              <a:spcBef>
                <a:spcPts val="7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-u </a:t>
            </a:r>
            <a:r>
              <a:rPr lang="en-US" altLang="ko-KR" b="1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uid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: UID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를 지정함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1171575" lvl="2" indent="-352425" latinLnBrk="0">
              <a:spcBef>
                <a:spcPts val="7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-o : UID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의 중복을 허용함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1171575" lvl="2" indent="-352425" latinLnBrk="0">
              <a:spcBef>
                <a:spcPts val="7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-g </a:t>
            </a:r>
            <a:r>
              <a:rPr lang="en-US" altLang="ko-KR" b="1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gid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: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기본 그룹의 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GID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를 지정함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1171575" lvl="2" indent="-352425" latinLnBrk="0">
              <a:spcBef>
                <a:spcPts val="7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-G </a:t>
            </a:r>
            <a:r>
              <a:rPr lang="en-US" altLang="ko-KR" b="1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gid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: 2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차 그룹의 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GID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를 지정함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1171575" lvl="2" indent="-352425" latinLnBrk="0">
              <a:spcBef>
                <a:spcPts val="7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-d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디렉터리명 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: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홈 디렉터리를 지정함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1171575" lvl="2" indent="-352425" latinLnBrk="0">
              <a:spcBef>
                <a:spcPts val="7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-s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셸 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: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기본 셸을 지정함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1171575" lvl="2" indent="-352425" latinLnBrk="0">
              <a:spcBef>
                <a:spcPts val="7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-c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설명 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: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사용자의 이름 등 부가적인 설명을 지정함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1171575" lvl="2" indent="-352425" latinLnBrk="0">
              <a:spcBef>
                <a:spcPts val="7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-D :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기본 값을 설정하거나 출력함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1171575" lvl="2" indent="-352425" latinLnBrk="0">
              <a:spcBef>
                <a:spcPts val="7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-e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유효 기간 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: EXPIRE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항목을 설정함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(YYYY-MM-DD)</a:t>
            </a:r>
          </a:p>
          <a:p>
            <a:pPr marL="1171575" lvl="2" indent="-352425" latinLnBrk="0">
              <a:spcBef>
                <a:spcPts val="7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-f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비활성 일수 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: INACTIVE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항목을 설정함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1171575" lvl="2" indent="-352425" latinLnBrk="0">
              <a:spcBef>
                <a:spcPts val="7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-k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디렉터리 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: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계정 생성 시 복사할 초기 파일이나 디렉터리를 설정해 놓은 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1171575" lvl="2" indent="-352425" latinLnBrk="0">
              <a:spcBef>
                <a:spcPts val="7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디렉터리를 지정함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1171575" lvl="2" indent="-352425" latinLnBrk="0">
              <a:spcBef>
                <a:spcPts val="7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-m :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홈 디렉터리를 생성함</a:t>
            </a: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152222" y="139032"/>
            <a:ext cx="16129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Ⅹ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사용자 관리</a:t>
            </a:r>
            <a:endParaRPr lang="ko-KR" altLang="en-US" sz="1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54447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2"/>
            </a:pPr>
            <a:r>
              <a:rPr lang="ko-KR" altLang="en-US" sz="2400" dirty="0"/>
              <a:t>사용자 계정 관리 명령</a:t>
            </a:r>
            <a:endParaRPr lang="ko-KR" altLang="en-US" sz="2400" dirty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14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510396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57175" indent="-352425" latinLnBrk="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옵션 없이 계정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생성하기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257175" indent="-352425" latinLnBrk="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257175" indent="-352425" latinLnBrk="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257175" indent="-352425" latinLnBrk="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257175" indent="-352425" latinLnBrk="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257175" indent="-352425" latinLnBrk="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257175" indent="-352425" latinLnBrk="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옵션을 지정하여 사용자 계정 생성하기</a:t>
            </a: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다양한 옵션을 지정하여 사용자 계정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생성</a:t>
            </a: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1171575" lvl="2" indent="-352425" latinLnBrk="0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기본 로그인 셸을 본 셸로 지정하고 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UID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는 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2000, GID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는 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1000, 2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차 그룹은 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3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으로 지정</a:t>
            </a: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152222" y="139032"/>
            <a:ext cx="16129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Ⅹ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사용자 관리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1268760"/>
            <a:ext cx="6991350" cy="14954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395" y="4024704"/>
            <a:ext cx="6972300" cy="6953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1393" y="5409778"/>
            <a:ext cx="7010400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865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2"/>
            </a:pPr>
            <a:r>
              <a:rPr lang="ko-KR" altLang="en-US" sz="2400" dirty="0"/>
              <a:t>사용자 계정 관리 명령</a:t>
            </a:r>
            <a:endParaRPr lang="ko-KR" altLang="en-US" sz="2400" dirty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15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77457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user3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계정의 암호를 설정</a:t>
            </a: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152222" y="139032"/>
            <a:ext cx="16129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Ⅹ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사용자 관리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1196752"/>
            <a:ext cx="7010400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617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2"/>
            </a:pPr>
            <a:r>
              <a:rPr lang="ko-KR" altLang="en-US" sz="2400" dirty="0"/>
              <a:t>사용자 계정 관리 명령</a:t>
            </a:r>
            <a:endParaRPr lang="ko-KR" altLang="en-US" sz="2400" dirty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16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591444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57175" indent="-352425" latinLnBrk="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기본 설정 값 확인하기 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: -D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옵션</a:t>
            </a:r>
          </a:p>
          <a:p>
            <a:pPr marL="257175" indent="-352425" latinLnBrk="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257175" indent="-352425" latinLnBrk="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257175" indent="-352425" latinLnBrk="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257175" indent="-352425" latinLnBrk="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257175" indent="-352425" latinLnBrk="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GROUP :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기본 등록 그룹의 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GID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로 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100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은 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users </a:t>
            </a:r>
            <a:r>
              <a:rPr lang="ko-KR" altLang="en-US" b="1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그룹임</a:t>
            </a:r>
            <a:endParaRPr lang="en-US" altLang="ko-KR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HOME :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홈 디렉터리의 생성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위치</a:t>
            </a:r>
            <a:endParaRPr lang="en-US" altLang="ko-KR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INACTIVE : 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-1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이면 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INACTIVE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기능이 </a:t>
            </a:r>
            <a:r>
              <a:rPr lang="ko-KR" altLang="en-US" b="1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비활성화됨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. 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0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이면 암호가 </a:t>
            </a:r>
            <a:r>
              <a:rPr lang="ko-KR" altLang="en-US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만료되자마자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바로 계정이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잠김</a:t>
            </a:r>
            <a:endParaRPr lang="en-US" altLang="ko-KR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EXPIRE :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계정 종료일을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지정함</a:t>
            </a:r>
            <a:endParaRPr lang="en-US" altLang="ko-KR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SHELL :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기본 로그인 셸을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지정함</a:t>
            </a:r>
            <a:endParaRPr lang="en-US" altLang="ko-KR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SKEL :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홈 디렉터리에 복사할 기본 환경 파일의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위치</a:t>
            </a:r>
            <a:endParaRPr lang="en-US" altLang="ko-KR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CREATE_MAIL_SPOOL :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메일 디렉터리의 생성 여부를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지정함</a:t>
            </a:r>
            <a:endParaRPr lang="en-US" altLang="ko-KR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152222" y="139032"/>
            <a:ext cx="16129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Ⅹ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사용자 관리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1268760"/>
            <a:ext cx="6972300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521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2"/>
            </a:pPr>
            <a:r>
              <a:rPr lang="ko-KR" altLang="en-US" sz="2400" dirty="0"/>
              <a:t>사용자 계정 관리 명령</a:t>
            </a:r>
            <a:endParaRPr lang="ko-KR" altLang="en-US" sz="2400" dirty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17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1798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기본 설정 항목들은 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/</a:t>
            </a:r>
            <a:r>
              <a:rPr lang="en-US" altLang="ko-KR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etc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/default/</a:t>
            </a:r>
            <a:r>
              <a:rPr lang="en-US" altLang="ko-KR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useradd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파일에 저장</a:t>
            </a: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기본값을 바꾸려면 이 파일의 내용을 수정</a:t>
            </a: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152222" y="139032"/>
            <a:ext cx="16129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Ⅹ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사용자 관리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1628800"/>
            <a:ext cx="6934200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087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2"/>
            </a:pPr>
            <a:r>
              <a:rPr lang="ko-KR" altLang="en-US" sz="2400" dirty="0"/>
              <a:t>사용자 계정 관리 명령</a:t>
            </a:r>
            <a:endParaRPr lang="ko-KR" altLang="en-US" sz="2400" dirty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18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45680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57175" indent="-352425" latinLnBrk="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/</a:t>
            </a:r>
            <a:r>
              <a:rPr lang="en-US" altLang="ko-KR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etc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/</a:t>
            </a:r>
            <a:r>
              <a:rPr lang="en-US" altLang="ko-KR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skel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디렉터리의 역할</a:t>
            </a: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사용자 계정의 홈 디렉터리에 공통으로 배포해야 할 파일을  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/</a:t>
            </a:r>
            <a:r>
              <a:rPr lang="en-US" altLang="ko-KR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etc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/</a:t>
            </a:r>
            <a:r>
              <a:rPr lang="en-US" altLang="ko-KR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skel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디렉터리에 파일을 만들어 놓으면 사용자 계정 생성 시에 자동으로 복사</a:t>
            </a: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152222" y="139032"/>
            <a:ext cx="16129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Ⅹ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사용자 관리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1899339"/>
            <a:ext cx="6972300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414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/>
            </a:pPr>
            <a:r>
              <a:rPr lang="ko-KR" altLang="en-US" sz="2400" dirty="0" smtClean="0"/>
              <a:t>사용자 계정 관련 파일</a:t>
            </a:r>
            <a:endParaRPr lang="ko-KR" altLang="en-US" sz="2400" dirty="0" smtClean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519372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57175" indent="-352425" latinLnBrk="0">
              <a:spcBef>
                <a:spcPts val="13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사용자 관리</a:t>
            </a:r>
          </a:p>
          <a:p>
            <a:pPr marL="714375" lvl="1" indent="-352425" latinLnBrk="0">
              <a:spcBef>
                <a:spcPts val="13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리눅스는 다중 사용자 시스템이므로 사용자를 구별하고 사용자에게 적절한 자원을 할당해주는 방법이 필요</a:t>
            </a:r>
          </a:p>
          <a:p>
            <a:pPr marL="714375" lvl="1" indent="-352425" latinLnBrk="0">
              <a:spcBef>
                <a:spcPts val="13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사용자 계정은 사용자가 시스템에 접근할 수 있는 유일한 방법</a:t>
            </a:r>
          </a:p>
          <a:p>
            <a:pPr marL="257175" indent="-352425" latinLnBrk="0">
              <a:spcBef>
                <a:spcPts val="1300"/>
              </a:spcBef>
              <a:buFont typeface="Wingdings" panose="05000000000000000000" pitchFamily="2" charset="2"/>
              <a:buChar char="v"/>
              <a:defRPr/>
            </a:pP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/</a:t>
            </a:r>
            <a:r>
              <a:rPr lang="en-US" altLang="ko-KR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etc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/</a:t>
            </a:r>
            <a:r>
              <a:rPr lang="en-US" altLang="ko-KR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passwd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파일</a:t>
            </a:r>
          </a:p>
          <a:p>
            <a:pPr marL="714375" lvl="1" indent="-352425" latinLnBrk="0">
              <a:spcBef>
                <a:spcPts val="13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사용자 계정 정보가 저장된 기본 파일</a:t>
            </a:r>
          </a:p>
          <a:p>
            <a:pPr marL="714375" lvl="1" indent="-352425" latinLnBrk="0">
              <a:spcBef>
                <a:spcPts val="13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한 행에 사용자 한 명에 대한 정보가 기록되며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,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쌍점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(:)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으로 구분되는 일곱 개의 항목으로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구성</a:t>
            </a:r>
            <a:endParaRPr lang="en-US" altLang="ko-KR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spcBef>
                <a:spcPts val="13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spcBef>
                <a:spcPts val="13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spcBef>
                <a:spcPts val="1300"/>
              </a:spcBef>
              <a:buFont typeface="+mj-lt"/>
              <a:buAutoNum type="arabicPeriod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로그인 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ID: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사용자 계정의 이름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, 32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자를 넘을 수 없으나 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8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자로 제한하는 것이 좋다</a:t>
            </a:r>
          </a:p>
          <a:p>
            <a:pPr marL="714375" lvl="1" indent="-352425" latinLnBrk="0">
              <a:spcBef>
                <a:spcPts val="1300"/>
              </a:spcBef>
              <a:buFont typeface="+mj-lt"/>
              <a:buAutoNum type="arabicPeriod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x :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초기 유닉스 시스템에서 사용자 암호를 저장하던 항목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,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요즘은  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/</a:t>
            </a:r>
            <a:r>
              <a:rPr lang="en-US" altLang="ko-KR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etc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/shadow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파일에 별도로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보관</a:t>
            </a: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152222" y="139032"/>
            <a:ext cx="16129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Ⅹ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사용자 관리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8841" y="3969056"/>
            <a:ext cx="6117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tx2"/>
                </a:solidFill>
                <a:latin typeface="+mn-ea"/>
                <a:ea typeface="+mn-ea"/>
              </a:rPr>
              <a:t>로그인</a:t>
            </a:r>
            <a:r>
              <a:rPr lang="en-US" altLang="ko-KR" b="1" dirty="0" smtClean="0">
                <a:solidFill>
                  <a:schemeClr val="tx2"/>
                </a:solidFill>
                <a:latin typeface="+mn-ea"/>
                <a:ea typeface="+mn-ea"/>
              </a:rPr>
              <a:t>ID : x : UID : GID : </a:t>
            </a:r>
            <a:r>
              <a:rPr lang="ko-KR" altLang="en-US" b="1" dirty="0" smtClean="0">
                <a:solidFill>
                  <a:schemeClr val="tx2"/>
                </a:solidFill>
                <a:latin typeface="+mn-ea"/>
                <a:ea typeface="+mn-ea"/>
              </a:rPr>
              <a:t>설명 </a:t>
            </a:r>
            <a:r>
              <a:rPr lang="en-US" altLang="ko-KR" b="1" dirty="0" smtClean="0">
                <a:solidFill>
                  <a:schemeClr val="tx2"/>
                </a:solidFill>
                <a:latin typeface="+mn-ea"/>
                <a:ea typeface="+mn-ea"/>
              </a:rPr>
              <a:t>: </a:t>
            </a:r>
            <a:r>
              <a:rPr lang="ko-KR" altLang="en-US" b="1" dirty="0" smtClean="0">
                <a:solidFill>
                  <a:schemeClr val="tx2"/>
                </a:solidFill>
                <a:latin typeface="+mn-ea"/>
                <a:ea typeface="+mn-ea"/>
              </a:rPr>
              <a:t>홈 디렉터리 </a:t>
            </a:r>
            <a:r>
              <a:rPr lang="en-US" altLang="ko-KR" b="1" dirty="0" smtClean="0">
                <a:solidFill>
                  <a:schemeClr val="tx2"/>
                </a:solidFill>
                <a:latin typeface="+mn-ea"/>
                <a:ea typeface="+mn-ea"/>
              </a:rPr>
              <a:t>: </a:t>
            </a:r>
            <a:r>
              <a:rPr lang="ko-KR" altLang="en-US" b="1" dirty="0" smtClean="0">
                <a:solidFill>
                  <a:schemeClr val="tx2"/>
                </a:solidFill>
                <a:latin typeface="+mn-ea"/>
                <a:ea typeface="+mn-ea"/>
              </a:rPr>
              <a:t>로그인 셸</a:t>
            </a:r>
            <a:endParaRPr lang="ko-KR" altLang="en-US" b="1" dirty="0">
              <a:solidFill>
                <a:schemeClr val="tx2"/>
              </a:solidFill>
              <a:latin typeface="+mn-ea"/>
              <a:ea typeface="+mn-ea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629345" y="4383248"/>
            <a:ext cx="86409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637457" y="4383248"/>
            <a:ext cx="28803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4013721" y="4383248"/>
            <a:ext cx="129614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5453881" y="4383248"/>
            <a:ext cx="100811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2069505" y="4383248"/>
            <a:ext cx="43204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2717577" y="4383248"/>
            <a:ext cx="43204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3365649" y="4383248"/>
            <a:ext cx="43204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 flipH="1">
            <a:off x="963096" y="4383248"/>
            <a:ext cx="1703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tx2"/>
                </a:solidFill>
                <a:latin typeface="+mn-ea"/>
                <a:ea typeface="+mn-ea"/>
              </a:rPr>
              <a:t>1</a:t>
            </a:r>
            <a:endParaRPr lang="ko-KR" altLang="en-US" sz="1600" b="1" dirty="0">
              <a:solidFill>
                <a:schemeClr val="tx2"/>
              </a:solidFill>
              <a:latin typeface="+mn-ea"/>
              <a:ea typeface="+mn-ea"/>
            </a:endParaRPr>
          </a:p>
        </p:txBody>
      </p:sp>
      <p:sp>
        <p:nvSpPr>
          <p:cNvPr id="26" name="TextBox 25"/>
          <p:cNvSpPr txBox="1"/>
          <p:nvPr/>
        </p:nvSpPr>
        <p:spPr>
          <a:xfrm flipH="1">
            <a:off x="1683176" y="4383248"/>
            <a:ext cx="1703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tx2"/>
                </a:solidFill>
                <a:latin typeface="+mn-ea"/>
                <a:ea typeface="+mn-ea"/>
              </a:rPr>
              <a:t>2</a:t>
            </a:r>
            <a:endParaRPr lang="ko-KR" altLang="en-US" sz="1600" b="1" dirty="0">
              <a:solidFill>
                <a:schemeClr val="tx2"/>
              </a:solidFill>
              <a:latin typeface="+mn-ea"/>
              <a:ea typeface="+mn-ea"/>
            </a:endParaRPr>
          </a:p>
        </p:txBody>
      </p:sp>
      <p:sp>
        <p:nvSpPr>
          <p:cNvPr id="27" name="TextBox 26"/>
          <p:cNvSpPr txBox="1"/>
          <p:nvPr/>
        </p:nvSpPr>
        <p:spPr>
          <a:xfrm flipH="1">
            <a:off x="2187232" y="4383248"/>
            <a:ext cx="1703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tx2"/>
                </a:solidFill>
                <a:latin typeface="+mn-ea"/>
                <a:ea typeface="+mn-ea"/>
              </a:rPr>
              <a:t>3</a:t>
            </a:r>
            <a:endParaRPr lang="ko-KR" altLang="en-US" sz="1600" b="1" dirty="0">
              <a:solidFill>
                <a:schemeClr val="tx2"/>
              </a:solidFill>
              <a:latin typeface="+mn-ea"/>
              <a:ea typeface="+mn-ea"/>
            </a:endParaRPr>
          </a:p>
        </p:txBody>
      </p:sp>
      <p:sp>
        <p:nvSpPr>
          <p:cNvPr id="28" name="TextBox 27"/>
          <p:cNvSpPr txBox="1"/>
          <p:nvPr/>
        </p:nvSpPr>
        <p:spPr>
          <a:xfrm flipH="1">
            <a:off x="2861593" y="4383248"/>
            <a:ext cx="1703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tx2"/>
                </a:solidFill>
                <a:latin typeface="+mn-ea"/>
                <a:ea typeface="+mn-ea"/>
              </a:rPr>
              <a:t>4</a:t>
            </a:r>
            <a:endParaRPr lang="ko-KR" altLang="en-US" sz="1600" b="1" dirty="0">
              <a:solidFill>
                <a:schemeClr val="tx2"/>
              </a:solidFill>
              <a:latin typeface="+mn-ea"/>
              <a:ea typeface="+mn-ea"/>
            </a:endParaRPr>
          </a:p>
        </p:txBody>
      </p:sp>
      <p:sp>
        <p:nvSpPr>
          <p:cNvPr id="29" name="TextBox 28"/>
          <p:cNvSpPr txBox="1"/>
          <p:nvPr/>
        </p:nvSpPr>
        <p:spPr>
          <a:xfrm flipH="1">
            <a:off x="3483376" y="4383248"/>
            <a:ext cx="1703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tx2"/>
                </a:solidFill>
                <a:latin typeface="+mn-ea"/>
                <a:ea typeface="+mn-ea"/>
              </a:rPr>
              <a:t>5</a:t>
            </a:r>
            <a:endParaRPr lang="ko-KR" altLang="en-US" sz="1600" b="1" dirty="0">
              <a:solidFill>
                <a:schemeClr val="tx2"/>
              </a:solidFill>
              <a:latin typeface="+mn-ea"/>
              <a:ea typeface="+mn-ea"/>
            </a:endParaRPr>
          </a:p>
        </p:txBody>
      </p:sp>
      <p:sp>
        <p:nvSpPr>
          <p:cNvPr id="30" name="TextBox 29"/>
          <p:cNvSpPr txBox="1"/>
          <p:nvPr/>
        </p:nvSpPr>
        <p:spPr>
          <a:xfrm flipH="1">
            <a:off x="4563496" y="4383248"/>
            <a:ext cx="1703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tx2"/>
                </a:solidFill>
                <a:latin typeface="+mn-ea"/>
                <a:ea typeface="+mn-ea"/>
              </a:rPr>
              <a:t>6</a:t>
            </a:r>
            <a:endParaRPr lang="ko-KR" altLang="en-US" sz="1600" b="1" dirty="0">
              <a:solidFill>
                <a:schemeClr val="tx2"/>
              </a:solidFill>
              <a:latin typeface="+mn-ea"/>
              <a:ea typeface="+mn-ea"/>
            </a:endParaRPr>
          </a:p>
        </p:txBody>
      </p:sp>
      <p:sp>
        <p:nvSpPr>
          <p:cNvPr id="31" name="TextBox 30"/>
          <p:cNvSpPr txBox="1"/>
          <p:nvPr/>
        </p:nvSpPr>
        <p:spPr>
          <a:xfrm flipH="1">
            <a:off x="5859640" y="4383248"/>
            <a:ext cx="1703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tx2"/>
                </a:solidFill>
                <a:latin typeface="+mn-ea"/>
                <a:ea typeface="+mn-ea"/>
              </a:rPr>
              <a:t>7</a:t>
            </a:r>
            <a:endParaRPr lang="ko-KR" altLang="en-US" sz="1600" b="1" dirty="0">
              <a:solidFill>
                <a:schemeClr val="tx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59476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2"/>
            </a:pPr>
            <a:r>
              <a:rPr lang="ko-KR" altLang="en-US" sz="2400" dirty="0"/>
              <a:t>사용자 계정 관리 명령</a:t>
            </a:r>
            <a:endParaRPr lang="ko-KR" altLang="en-US" sz="2400" dirty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19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361124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57175" indent="-352425" latinLnBrk="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en-US" altLang="ko-KR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adduser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명령으로 사용자 계정 생성하기</a:t>
            </a: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기능 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: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사용자 계정을 생성함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형식 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: </a:t>
            </a:r>
            <a:r>
              <a:rPr lang="en-US" altLang="ko-KR" b="1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adduser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[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옵션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]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로그인 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ID</a:t>
            </a: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옵션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1171575" lvl="2" indent="-352425" latinLnBrk="0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--</a:t>
            </a:r>
            <a:r>
              <a:rPr lang="en-US" altLang="ko-KR" b="1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uid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UID : UID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를 지정함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1171575" lvl="2" indent="-352425" latinLnBrk="0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--</a:t>
            </a:r>
            <a:r>
              <a:rPr lang="en-US" altLang="ko-KR" b="1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gid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GID :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기본 그룹의 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GID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를 지정함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1171575" lvl="2" indent="-352425" latinLnBrk="0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--home DIR :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홈 디렉터리를 지정함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1171575" lvl="2" indent="-352425" latinLnBrk="0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--shell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셸 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: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기본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셸을 지정함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1171575" lvl="2" indent="-352425" latinLnBrk="0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--</a:t>
            </a:r>
            <a:r>
              <a:rPr lang="en-US" altLang="ko-KR" b="1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gecos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설명 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: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사용자의 이름 등 부가적인 설명을 지정함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</a:t>
            </a: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152222" y="139032"/>
            <a:ext cx="16129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Ⅹ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사용자 관리</a:t>
            </a:r>
            <a:endParaRPr lang="ko-KR" altLang="en-US" sz="1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52625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2"/>
            </a:pPr>
            <a:r>
              <a:rPr lang="ko-KR" altLang="en-US" sz="2400" dirty="0"/>
              <a:t>사용자 계정 관리 명령</a:t>
            </a:r>
            <a:endParaRPr lang="ko-KR" altLang="en-US" sz="2400" dirty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20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77457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57175" indent="-352425" latinLnBrk="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옵션 없이 사용자 계정 생성하기</a:t>
            </a: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옵션을 지정하지 않고 </a:t>
            </a:r>
            <a:r>
              <a:rPr lang="en-US" altLang="ko-KR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adduser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명령으로 사용자 계정 생성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152222" y="139032"/>
            <a:ext cx="16129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Ⅹ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사용자 관리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1628800"/>
            <a:ext cx="6915150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774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2"/>
            </a:pPr>
            <a:r>
              <a:rPr lang="ko-KR" altLang="en-US" sz="2400" dirty="0"/>
              <a:t>사용자 계정 관리 명령</a:t>
            </a:r>
            <a:endParaRPr lang="ko-KR" altLang="en-US" sz="2400" dirty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21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UID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를 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2001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로 설정하여 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user5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계정을 생성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152222" y="139032"/>
            <a:ext cx="16129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Ⅹ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사용자 관리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1268760"/>
            <a:ext cx="6915150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865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2"/>
            </a:pPr>
            <a:r>
              <a:rPr lang="ko-KR" altLang="en-US" sz="2400" dirty="0"/>
              <a:t>사용자 계정 관리 명령</a:t>
            </a:r>
            <a:endParaRPr lang="ko-KR" altLang="en-US" sz="2400" dirty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22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61478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57175" indent="-352425" latinLnBrk="0">
              <a:spcBef>
                <a:spcPts val="7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사용자 계정 정보 수정하기</a:t>
            </a:r>
          </a:p>
          <a:p>
            <a:pPr marL="714375" lvl="1" indent="-352425" latinLnBrk="0">
              <a:spcBef>
                <a:spcPts val="7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usermod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명령은 사용자 계정 정보를 수정할 때 사용</a:t>
            </a:r>
          </a:p>
          <a:p>
            <a:pPr marL="714375" lvl="1" indent="-352425" latinLnBrk="0">
              <a:spcBef>
                <a:spcPts val="7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UID, GID,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홈 디렉터리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,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기본 셸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,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설명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,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로그인 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ID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등 계정과 관련된 모든 정보를 수정 가능</a:t>
            </a:r>
          </a:p>
          <a:p>
            <a:pPr marL="714375" lvl="1" indent="-352425" latinLnBrk="0">
              <a:spcBef>
                <a:spcPts val="7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패스워드 </a:t>
            </a:r>
            <a:r>
              <a:rPr lang="ko-KR" altLang="en-US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에이징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정보 중 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INACTIVE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와 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EXPIRE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값 지정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가능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spcBef>
                <a:spcPts val="7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기능 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: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사용자 계정 정보를 수정함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spcBef>
                <a:spcPts val="7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형식 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: </a:t>
            </a:r>
            <a:r>
              <a:rPr lang="en-US" altLang="ko-KR" b="1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usermod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[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옵션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]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로그인 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ID</a:t>
            </a:r>
          </a:p>
          <a:p>
            <a:pPr marL="714375" lvl="1" indent="-352425" latinLnBrk="0">
              <a:spcBef>
                <a:spcPts val="7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옵션 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1171575" lvl="2" indent="-352425" latinLnBrk="0">
              <a:spcBef>
                <a:spcPts val="7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-u </a:t>
            </a:r>
            <a:r>
              <a:rPr lang="en-US" altLang="ko-KR" b="1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uid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: UID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를 수정함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1171575" lvl="2" indent="-352425" latinLnBrk="0">
              <a:spcBef>
                <a:spcPts val="7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-o : UID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의 중복을 허용함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1171575" lvl="2" indent="-352425" latinLnBrk="0">
              <a:spcBef>
                <a:spcPts val="7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-g </a:t>
            </a:r>
            <a:r>
              <a:rPr lang="en-US" altLang="ko-KR" b="1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gid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: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기본 그룹을 수정함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1171575" lvl="2" indent="-352425" latinLnBrk="0">
              <a:spcBef>
                <a:spcPts val="7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-G </a:t>
            </a:r>
            <a:r>
              <a:rPr lang="en-US" altLang="ko-KR" b="1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gid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: 2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차 그룹을 수정함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1171575" lvl="2" indent="-352425" latinLnBrk="0">
              <a:spcBef>
                <a:spcPts val="7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-s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셸 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: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기본 셸을 수정함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1171575" lvl="2" indent="-352425" latinLnBrk="0">
              <a:spcBef>
                <a:spcPts val="7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-C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설명 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: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부가적인 설명을 수정함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1171575" lvl="2" indent="-352425" latinLnBrk="0">
              <a:spcBef>
                <a:spcPts val="7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-f inactive :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계정 비활성화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(INACTIVE)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날짜를 수정함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1171575" lvl="2" indent="-352425" latinLnBrk="0">
              <a:spcBef>
                <a:spcPts val="7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-e expire :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계정 만료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(EXPIRE)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날짜를 수정함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1171575" lvl="2" indent="-352425" latinLnBrk="0">
              <a:spcBef>
                <a:spcPts val="7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-l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새 로그인 이름 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: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새 로그인 이름으로 계정 이름을 바꿈</a:t>
            </a: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152222" y="139032"/>
            <a:ext cx="16129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Ⅹ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사용자 관리</a:t>
            </a:r>
            <a:endParaRPr lang="ko-KR" altLang="en-US" sz="1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19401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2"/>
            </a:pPr>
            <a:r>
              <a:rPr lang="ko-KR" altLang="en-US" sz="2400" dirty="0"/>
              <a:t>사용자 계정 관리 명령</a:t>
            </a:r>
            <a:endParaRPr lang="ko-KR" altLang="en-US" sz="2400" dirty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23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585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57175" indent="-352425" latinLnBrk="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UID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변경하기 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: -u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옵션</a:t>
            </a: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user3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계정의 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UID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를 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2000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번에서 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1003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번으로 변경</a:t>
            </a:r>
          </a:p>
          <a:p>
            <a:pPr marL="257175" indent="-352425" latinLnBrk="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257175" indent="-352425" latinLnBrk="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152222" y="139032"/>
            <a:ext cx="16129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Ⅹ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사용자 관리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1557073"/>
            <a:ext cx="6934200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934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2"/>
            </a:pPr>
            <a:r>
              <a:rPr lang="ko-KR" altLang="en-US" sz="2400" dirty="0"/>
              <a:t>사용자 계정 관리 명령</a:t>
            </a:r>
            <a:endParaRPr lang="ko-KR" altLang="en-US" sz="2400" dirty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24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267252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57175" indent="-352425" latinLnBrk="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홈 디렉터리 변경하기 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: -d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옵션</a:t>
            </a: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user4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계정의 홈 디렉터리를 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/home/user4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에서 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/home/user41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로 변경</a:t>
            </a: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1171575" lvl="2" indent="-352425" latinLnBrk="0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/home/user41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디렉터리가 생성되지는 않음 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→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별도로 디렉터리를 만들고 이전 파일들을 이동시켜야 함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152222" y="139032"/>
            <a:ext cx="16129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Ⅹ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사용자 관리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1584282"/>
            <a:ext cx="6934200" cy="8096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919" y="3462929"/>
            <a:ext cx="6953250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037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2"/>
            </a:pPr>
            <a:r>
              <a:rPr lang="ko-KR" altLang="en-US" sz="2400" dirty="0"/>
              <a:t>사용자 계정 관리 명령</a:t>
            </a:r>
            <a:endParaRPr lang="ko-KR" altLang="en-US" sz="2400" dirty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25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45680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57175" indent="-352425" latinLnBrk="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로그인 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ID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변경하기 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: -l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옵션</a:t>
            </a: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기존의 홈 디렉터리에 있던 파일들이 자동으로 옮겨지지는 않으므로 별도로 디렉터리를 생성하고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이동해야 함</a:t>
            </a: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예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:  user4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계정의 로그인 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ID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를 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user44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로 바꾼 것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152222" y="139032"/>
            <a:ext cx="16129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Ⅹ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사용자 관리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2276872"/>
            <a:ext cx="693420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905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2"/>
            </a:pPr>
            <a:r>
              <a:rPr lang="ko-KR" altLang="en-US" sz="2400" dirty="0"/>
              <a:t>사용자 계정 관리 명령</a:t>
            </a:r>
            <a:endParaRPr lang="ko-KR" altLang="en-US" sz="2400" dirty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26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361124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57175" indent="-352425" latinLnBrk="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사용자 계정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삭제하기 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: </a:t>
            </a:r>
            <a:r>
              <a:rPr lang="en-US" altLang="ko-KR" b="1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userdel</a:t>
            </a: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기능 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: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사용자 계정을 삭제함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형식 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: </a:t>
            </a:r>
            <a:r>
              <a:rPr lang="en-US" altLang="ko-KR" b="1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userdel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[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옵션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]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로그인 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ID</a:t>
            </a: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옵션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1171575" lvl="2" indent="-352425" latinLnBrk="0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-r :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홈 디렉터리와 메일 디렉터리를 삭제함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1171575" lvl="2" indent="-352425" latinLnBrk="0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-f :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사용자가 로그인 </a:t>
            </a:r>
            <a:r>
              <a:rPr lang="ko-KR" altLang="en-US" b="1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중이어도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강제로 삭제함</a:t>
            </a: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257175" indent="-352425" latinLnBrk="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사용자 계정만 삭제하기</a:t>
            </a: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사용자 계정이 삭제될 때 관련된 홈 디렉터리나 파일을 모두 삭제하는 것이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바람직함</a:t>
            </a: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예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: user44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계정을 계정만 삭제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152222" y="139032"/>
            <a:ext cx="16129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Ⅹ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사용자 관리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4367294"/>
            <a:ext cx="695325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818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2"/>
            </a:pPr>
            <a:r>
              <a:rPr lang="ko-KR" altLang="en-US" sz="2400" dirty="0"/>
              <a:t>사용자 계정 관리 명령</a:t>
            </a:r>
            <a:endParaRPr lang="ko-KR" altLang="en-US" sz="2400" dirty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27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1798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57175" indent="-352425" latinLnBrk="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사용자 계정과 홈 디렉터리 삭제하기</a:t>
            </a: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userdel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명령에서 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-r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옵션을 지정하면 사용자 계정과 홈 디렉터리가 함께 삭제</a:t>
            </a: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예 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: user3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사용자 계정을 홈 디렉터리와 함께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삭제</a:t>
            </a: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152222" y="139032"/>
            <a:ext cx="16129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Ⅹ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사용자 관리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1988840"/>
            <a:ext cx="697230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570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3"/>
            </a:pPr>
            <a:r>
              <a:rPr lang="ko-KR" altLang="en-US" sz="2400" dirty="0" smtClean="0"/>
              <a:t>그룹 </a:t>
            </a:r>
            <a:r>
              <a:rPr lang="ko-KR" altLang="en-US" sz="2400" dirty="0"/>
              <a:t>관리 명령</a:t>
            </a:r>
            <a:endParaRPr lang="ko-KR" altLang="en-US" sz="2400" dirty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28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361124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57175" indent="-352425" latinLnBrk="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en-US" altLang="ko-KR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groupadd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그룹 생성하기</a:t>
            </a: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기능 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: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그룹을 생성함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형식 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: </a:t>
            </a:r>
            <a:r>
              <a:rPr lang="en-US" altLang="ko-KR" b="1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groupadd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[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옵션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] </a:t>
            </a:r>
            <a:r>
              <a:rPr lang="ko-KR" altLang="en-US" b="1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그룹명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옵션 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1171575" lvl="2" indent="-352425" latinLnBrk="0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-g </a:t>
            </a:r>
            <a:r>
              <a:rPr lang="en-US" altLang="ko-KR" b="1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gid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: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그룹의 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GID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를 지정함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1171575" lvl="2" indent="-352425" latinLnBrk="0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-o : GID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의 중복을 허용함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257175" indent="-352425" latinLnBrk="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옵션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없이 그룹 생성하기</a:t>
            </a: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옵션이 없으면 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GID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를 가장 마지막 번호의 다음 번호로 자동 설정</a:t>
            </a:r>
          </a:p>
          <a:p>
            <a:pPr marL="1171575" lvl="2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152222" y="139032"/>
            <a:ext cx="16129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Ⅹ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사용자 관리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4005064"/>
            <a:ext cx="6972300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441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/>
            </a:pPr>
            <a:r>
              <a:rPr lang="ko-KR" altLang="en-US" sz="2400" dirty="0" smtClean="0"/>
              <a:t>사용자 계정 관련 파일</a:t>
            </a:r>
            <a:endParaRPr lang="ko-KR" altLang="en-US" sz="2400" dirty="0" smtClean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33085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714375" lvl="1" indent="-352425" latinLnBrk="0">
              <a:spcBef>
                <a:spcPts val="1300"/>
              </a:spcBef>
              <a:buFont typeface="+mj-lt"/>
              <a:buAutoNum type="arabicPeriod" startAt="3"/>
              <a:defRPr/>
            </a:pP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UID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: 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사용자 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ID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번호로 시스템이 사용자를 구별하기 위해 사용하는 번호</a:t>
            </a:r>
          </a:p>
          <a:p>
            <a:pPr marL="1171575" lvl="2" indent="-352425" latinLnBrk="0">
              <a:spcBef>
                <a:spcPts val="13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0~999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번과 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65534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번은 시스템 사용자를 위한 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UID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로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예약</a:t>
            </a:r>
            <a:endParaRPr lang="en-US" altLang="ko-KR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1171575" lvl="2" indent="-352425" latinLnBrk="0">
              <a:spcBef>
                <a:spcPts val="13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일반 사용자들은 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UID 1000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번부터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할당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spcBef>
                <a:spcPts val="1300"/>
              </a:spcBef>
              <a:buFont typeface="+mj-lt"/>
              <a:buAutoNum type="arabicPeriod" startAt="4"/>
              <a:defRPr/>
            </a:pP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GID :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그룹 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ID,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시스템에 등록된 그룹에 대한 정보는 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/</a:t>
            </a:r>
            <a:r>
              <a:rPr lang="en-US" altLang="ko-KR" b="1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etc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/group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파일에 저장</a:t>
            </a:r>
          </a:p>
          <a:p>
            <a:pPr marL="714375" lvl="1" indent="-352425" latinLnBrk="0">
              <a:spcBef>
                <a:spcPts val="1300"/>
              </a:spcBef>
              <a:buFont typeface="+mj-lt"/>
              <a:buAutoNum type="arabicPeriod" startAt="4"/>
              <a:defRPr/>
            </a:pP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설명 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: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사용자의 실명이나 부서명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,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연락처 등 사용자에 대한 일반적인 정보가 기록</a:t>
            </a:r>
          </a:p>
          <a:p>
            <a:pPr marL="714375" lvl="1" indent="-352425" latinLnBrk="0">
              <a:spcBef>
                <a:spcPts val="1300"/>
              </a:spcBef>
              <a:buFont typeface="+mj-lt"/>
              <a:buAutoNum type="arabicPeriod" startAt="4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홈 디렉터리 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: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사용자 계정에 할당된 홈 디렉터리의 절대 경로를 기록</a:t>
            </a:r>
          </a:p>
          <a:p>
            <a:pPr marL="714375" lvl="1" indent="-352425" latinLnBrk="0">
              <a:spcBef>
                <a:spcPts val="1300"/>
              </a:spcBef>
              <a:buFont typeface="+mj-lt"/>
              <a:buAutoNum type="arabicPeriod" startAt="4"/>
              <a:defRPr/>
            </a:pP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로그인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셸 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: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사용자의 로그인 셸을 지정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,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우분투에서는 배시 셸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(/bin/bash)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을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      기본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셸로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사용</a:t>
            </a: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152222" y="139032"/>
            <a:ext cx="16129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Ⅹ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사용자 관리</a:t>
            </a:r>
            <a:endParaRPr lang="ko-KR" altLang="en-US" sz="1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39626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3"/>
            </a:pPr>
            <a:r>
              <a:rPr lang="ko-KR" altLang="en-US" sz="2400" dirty="0"/>
              <a:t>그룹 관리 명령</a:t>
            </a:r>
            <a:endParaRPr lang="ko-KR" altLang="en-US" sz="2400" dirty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29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9902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57175" indent="-352425" latinLnBrk="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GID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지정하여 그룹 생성하기</a:t>
            </a: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특정 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GID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를 지정하여 그룹을 생성하는 데는 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-g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옵션을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사용</a:t>
            </a: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257175" indent="-352425" latinLnBrk="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257175" indent="-352425" latinLnBrk="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257175" indent="-352425" latinLnBrk="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152222" y="139032"/>
            <a:ext cx="16129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Ⅹ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사용자 관리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1628800"/>
            <a:ext cx="6953250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730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3"/>
            </a:pPr>
            <a:r>
              <a:rPr lang="ko-KR" altLang="en-US" sz="2400" dirty="0"/>
              <a:t>그룹 관리 명령</a:t>
            </a:r>
            <a:endParaRPr lang="ko-KR" altLang="en-US" sz="2400" dirty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30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307776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57175" indent="-352425" latinLnBrk="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en-US" altLang="ko-KR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addgroup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명령으로 그룹 생성하기</a:t>
            </a: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기능 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: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그룹을 생성함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형식 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: </a:t>
            </a:r>
            <a:r>
              <a:rPr lang="en-US" altLang="ko-KR" b="1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addgroup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[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옵션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] </a:t>
            </a:r>
            <a:r>
              <a:rPr lang="ko-KR" altLang="en-US" b="1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그룹명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옵션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1171575" lvl="2" indent="-352425" latinLnBrk="0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--</a:t>
            </a:r>
            <a:r>
              <a:rPr lang="en-US" altLang="ko-KR" b="1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gid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GID :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그룹의 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GID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를 지정함</a:t>
            </a: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257175" indent="-352425" latinLnBrk="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옵션 없이 그룹 생성하기</a:t>
            </a: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addgroup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명령에서 옵션을 지정하지 않으면 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/</a:t>
            </a:r>
            <a:r>
              <a:rPr lang="en-US" altLang="ko-KR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etc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/</a:t>
            </a:r>
            <a:r>
              <a:rPr lang="en-US" altLang="ko-KR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adduser.conf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에 지정된 시작 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GID(FIRST_GID=1000)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를 기준으로 가장 마지막 번호의 다음 번호로 자동 설정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152222" y="139032"/>
            <a:ext cx="16129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Ⅹ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사용자 관리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3833815"/>
            <a:ext cx="6915150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24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3"/>
            </a:pPr>
            <a:r>
              <a:rPr lang="ko-KR" altLang="en-US" sz="2400" dirty="0"/>
              <a:t>그룹 관리 명령</a:t>
            </a:r>
            <a:endParaRPr lang="ko-KR" altLang="en-US" sz="2400" dirty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31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77457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57175" indent="-352425" latinLnBrk="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GID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를 지정하여 그룹 생성하기</a:t>
            </a: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--</a:t>
            </a:r>
            <a:r>
              <a:rPr lang="en-US" altLang="ko-KR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gid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옵션을 사용하여 특정 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GID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를 지정해 그룹 생성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152222" y="139032"/>
            <a:ext cx="16129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Ⅹ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사용자 관리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1638300"/>
            <a:ext cx="697230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731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3"/>
            </a:pPr>
            <a:r>
              <a:rPr lang="ko-KR" altLang="en-US" sz="2400" dirty="0"/>
              <a:t>그룹 관리 명령</a:t>
            </a:r>
            <a:endParaRPr lang="ko-KR" altLang="en-US" sz="2400" dirty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32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361124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57175" indent="-352425" latinLnBrk="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그룹 정보 수정하기</a:t>
            </a: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기능 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: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그룹 정보를 수정함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형식 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: </a:t>
            </a:r>
            <a:r>
              <a:rPr lang="en-US" altLang="ko-KR" b="1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groupmod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[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옵션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] </a:t>
            </a:r>
            <a:r>
              <a:rPr lang="ko-KR" altLang="en-US" b="1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그룹명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옵션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1171575" lvl="2" indent="-352425" latinLnBrk="0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-g </a:t>
            </a:r>
            <a:r>
              <a:rPr lang="en-US" altLang="ko-KR" b="1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gid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: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그룹의 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GID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를 수정함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1171575" lvl="2" indent="-352425" latinLnBrk="0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-o : GID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의 중복을 허용함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1171575" lvl="2" indent="-352425" latinLnBrk="0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-n </a:t>
            </a:r>
            <a:r>
              <a:rPr lang="ko-KR" altLang="en-US" b="1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그룹명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: </a:t>
            </a:r>
            <a:r>
              <a:rPr lang="ko-KR" altLang="en-US" b="1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그룹명을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다른 이름으로 바꿈</a:t>
            </a: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257175" indent="-352425" latinLnBrk="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GID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바꾸기 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: -g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옵션</a:t>
            </a: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예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: gtest01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그룹의 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GID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를 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2301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에서 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2500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으로 변경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152222" y="139032"/>
            <a:ext cx="16129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Ⅹ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사용자 관리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4386267"/>
            <a:ext cx="6934200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489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3"/>
            </a:pPr>
            <a:r>
              <a:rPr lang="ko-KR" altLang="en-US" sz="2400" dirty="0"/>
              <a:t>그룹 관리 명령</a:t>
            </a:r>
            <a:endParaRPr lang="ko-KR" altLang="en-US" sz="2400" dirty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33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77457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57175" indent="-352425" latinLnBrk="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그룹 이름 바꾸기 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: -n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옵션</a:t>
            </a: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예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:  gtest01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그룹의 이름을 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gtest11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으로 변경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152222" y="139032"/>
            <a:ext cx="16129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Ⅹ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사용자 관리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1628800"/>
            <a:ext cx="6972300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052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3"/>
            </a:pPr>
            <a:r>
              <a:rPr lang="ko-KR" altLang="en-US" sz="2400" dirty="0"/>
              <a:t>그룹 관리 명령</a:t>
            </a:r>
            <a:endParaRPr lang="ko-KR" altLang="en-US" sz="2400" dirty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34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585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57175" indent="-352425" latinLnBrk="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그룹 삭제하기</a:t>
            </a: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기능 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: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그룹을 삭제함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형식 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: </a:t>
            </a:r>
            <a:r>
              <a:rPr lang="en-US" altLang="ko-KR" b="1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groupdel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</a:t>
            </a:r>
            <a:r>
              <a:rPr lang="ko-KR" altLang="en-US" b="1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그룹명</a:t>
            </a: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예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: gtest05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그룹을 삭제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152222" y="139032"/>
            <a:ext cx="16129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Ⅹ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사용자 관리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2407570"/>
            <a:ext cx="69723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714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3"/>
            </a:pPr>
            <a:r>
              <a:rPr lang="ko-KR" altLang="en-US" sz="2400" dirty="0"/>
              <a:t>그룹 관리 명령</a:t>
            </a:r>
            <a:endParaRPr lang="ko-KR" altLang="en-US" sz="2400" dirty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35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320600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57175" indent="-352425" latinLnBrk="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그룹 암호 설정하고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사용하기 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: </a:t>
            </a:r>
            <a:r>
              <a:rPr lang="en-US" altLang="ko-KR" b="1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gpasswd</a:t>
            </a: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기능 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: /</a:t>
            </a:r>
            <a:r>
              <a:rPr lang="en-US" altLang="ko-KR" b="1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etc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/group, /</a:t>
            </a:r>
            <a:r>
              <a:rPr lang="en-US" altLang="ko-KR" b="1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etc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/</a:t>
            </a:r>
            <a:r>
              <a:rPr lang="en-US" altLang="ko-KR" b="1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gshadow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파일을 관리함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형식 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: </a:t>
            </a:r>
            <a:r>
              <a:rPr lang="en-US" altLang="ko-KR" b="1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gpasswd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[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옵션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] </a:t>
            </a:r>
            <a:r>
              <a:rPr lang="ko-KR" altLang="en-US" b="1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그룹명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옵션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1171575" lvl="2" indent="-352425" latinLnBrk="0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-a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사용자 계정 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: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사용자 계정을 그룹에 추가함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1171575" lvl="2" indent="-352425" latinLnBrk="0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-d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사용자 계정 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: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사용자 계정을 그룹에 삭제함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1171575" lvl="2" indent="-352425" latinLnBrk="0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-r :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그룹 암호를 삭제함</a:t>
            </a: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그룹에 멤버 추가 및 삭제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,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암호 설정에 사용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152222" y="139032"/>
            <a:ext cx="16129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Ⅹ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사용자 관리</a:t>
            </a:r>
            <a:endParaRPr lang="ko-KR" altLang="en-US" sz="1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44197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3"/>
            </a:pPr>
            <a:r>
              <a:rPr lang="ko-KR" altLang="en-US" sz="2400" dirty="0"/>
              <a:t>그룹 관리 명령</a:t>
            </a:r>
            <a:endParaRPr lang="ko-KR" altLang="en-US" sz="2400" dirty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36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42172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57175" indent="-352425" latinLnBrk="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그룹에 멤버 추가하기 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: -a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옵션</a:t>
            </a: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예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:  gtest11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그룹의 멤버 확인</a:t>
            </a: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예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: gtest11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그룹에 멤버를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추가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257175" indent="-352425" latinLnBrk="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257175" indent="-352425" latinLnBrk="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257175" indent="-352425" latinLnBrk="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257175" indent="-352425" latinLnBrk="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그룹의 멤버 삭제하기 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: -d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옵션</a:t>
            </a: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예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: gtest11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그룹에 추가한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사용자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중에서 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user5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사용자를 삭제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152222" y="139032"/>
            <a:ext cx="16129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Ⅹ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사용자 관리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1632177"/>
            <a:ext cx="6972300" cy="6762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345" y="2780928"/>
            <a:ext cx="6934200" cy="13335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345" y="5229200"/>
            <a:ext cx="6972300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99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3"/>
            </a:pPr>
            <a:r>
              <a:rPr lang="ko-KR" altLang="en-US" sz="2400" dirty="0"/>
              <a:t>그룹 관리 명령</a:t>
            </a:r>
            <a:endParaRPr lang="ko-KR" altLang="en-US" sz="2400" dirty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37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6987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57175" indent="-352425" latinLnBrk="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그룹 암호 설정하고 제거하기</a:t>
            </a: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예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:  gtest11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그룹에 암호를 설정</a:t>
            </a:r>
          </a:p>
          <a:p>
            <a:pPr marL="257175" indent="-352425" latinLnBrk="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ko-KR" altLang="en-US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257175" indent="-352425" latinLnBrk="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ko-KR" altLang="en-US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257175" indent="-352425" latinLnBrk="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ko-KR" altLang="en-US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257175" indent="-352425" latinLnBrk="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ko-KR" altLang="en-US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257175" indent="-352425" latinLnBrk="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소속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그룹 변경하기 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: </a:t>
            </a:r>
            <a:r>
              <a:rPr lang="en-US" altLang="ko-KR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newgrp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</a:t>
            </a: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사용자가 작업을 하면서 현재 소속 그룹을 기본 그룹이 아닌 다른 그룹으로 변경해야 할 필요가 있을 수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있음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기능 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: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소속 그룹을 다른 그룹으로 바꿈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형식 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: </a:t>
            </a:r>
            <a:r>
              <a:rPr lang="en-US" altLang="ko-KR" b="1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newgrp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</a:t>
            </a:r>
            <a:r>
              <a:rPr lang="ko-KR" altLang="en-US" b="1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그룹명</a:t>
            </a: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257175" indent="-352425" latinLnBrk="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152222" y="139032"/>
            <a:ext cx="16129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Ⅹ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사용자 관리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1590935"/>
            <a:ext cx="695325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169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3"/>
            </a:pPr>
            <a:r>
              <a:rPr lang="ko-KR" altLang="en-US" sz="2400" dirty="0"/>
              <a:t>그룹 관리 명령</a:t>
            </a:r>
            <a:endParaRPr lang="ko-KR" altLang="en-US" sz="2400" dirty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38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280076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57175" indent="-352425" latinLnBrk="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소속 그룹 변경하기 예</a:t>
            </a: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ubuntu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의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현재 소속 그룹을 확인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: </a:t>
            </a:r>
            <a:r>
              <a:rPr lang="en-US" altLang="ko-KR" b="1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ubuntu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의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현재 그룹은 </a:t>
            </a:r>
            <a:r>
              <a:rPr lang="en-US" altLang="ko-KR" b="1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ubuntu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(1000)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임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소속 그룹을 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gtest11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로 변경 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→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소속 그룹이 아니므로 암호를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물어봄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gtest11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의 그룹 암호를 입력하면 소속 그룹이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변경</a:t>
            </a: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152222" y="139032"/>
            <a:ext cx="16129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Ⅹ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사용자 관리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1555070"/>
            <a:ext cx="6991350" cy="8286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345" y="3578904"/>
            <a:ext cx="68961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710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/>
            </a:pPr>
            <a:r>
              <a:rPr lang="ko-KR" altLang="en-US" sz="2400" dirty="0" smtClean="0"/>
              <a:t>사용자 계정 관련 파일</a:t>
            </a:r>
            <a:endParaRPr lang="ko-KR" altLang="en-US" sz="2400" dirty="0" smtClean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3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77457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57175" indent="-352425" latinLnBrk="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/</a:t>
            </a:r>
            <a:r>
              <a:rPr lang="en-US" altLang="ko-KR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etc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/</a:t>
            </a:r>
            <a:r>
              <a:rPr lang="en-US" altLang="ko-KR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passwd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파일의 예</a:t>
            </a:r>
          </a:p>
          <a:p>
            <a:pPr marL="714375" lvl="1" indent="-352425" latinLnBrk="0">
              <a:spcBef>
                <a:spcPts val="1000"/>
              </a:spcBef>
              <a:buFont typeface="+mj-lt"/>
              <a:buAutoNum type="arabicPeriod" startAt="3"/>
              <a:defRPr/>
            </a:pP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152222" y="139032"/>
            <a:ext cx="16129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Ⅹ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사용자 관리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1268760"/>
            <a:ext cx="6972300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970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3"/>
            </a:pPr>
            <a:r>
              <a:rPr lang="ko-KR" altLang="en-US" sz="2400" dirty="0"/>
              <a:t>그룹 관리 명령</a:t>
            </a:r>
            <a:endParaRPr lang="ko-KR" altLang="en-US" sz="2400" dirty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39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57175" indent="-352425" latinLnBrk="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그룹 암호 삭제하기 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: -r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옵션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152222" y="139032"/>
            <a:ext cx="16129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Ⅹ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사용자 관리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1268760"/>
            <a:ext cx="697230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250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4"/>
            </a:pPr>
            <a:r>
              <a:rPr lang="ko-KR" altLang="en-US" sz="2400" dirty="0" smtClean="0"/>
              <a:t>사용자 정보 </a:t>
            </a:r>
            <a:r>
              <a:rPr lang="ko-KR" altLang="en-US" sz="2400" dirty="0"/>
              <a:t>관리 명령</a:t>
            </a:r>
            <a:endParaRPr lang="ko-KR" altLang="en-US" sz="2400" dirty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40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29348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57175" indent="-352425" latinLnBrk="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사용자 로그인 정보 확인하기 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: who</a:t>
            </a: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기능 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: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현재 시스템을 사용하는 사용자의 정보를 출력함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형식 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: who [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옵션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]</a:t>
            </a: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옵션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1171575" lvl="2" indent="-352425" latinLnBrk="0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-q :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사용자명만 출력함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1171575" lvl="2" indent="-352425" latinLnBrk="0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-H :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출력 항목의 제목도 함께 출력함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1171575" lvl="2" indent="-352425" latinLnBrk="0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-b :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마지막으로 </a:t>
            </a:r>
            <a:r>
              <a:rPr lang="ko-KR" altLang="en-US" b="1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재시작한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날짜와 시간을 출력함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1171575" lvl="2" indent="-352425" latinLnBrk="0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-m :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현재 사용자 계정의 정보를 출력함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1171575" lvl="2" indent="-352425" latinLnBrk="0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-r :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현재 </a:t>
            </a:r>
            <a:r>
              <a:rPr lang="ko-KR" altLang="en-US" b="1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런레벨을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출력함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옵션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없이 사용하면  사용자 이름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,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사용자가 접속한 단말기 번호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,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로그인한 시간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,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외부 네트워크에서 접속했을 경우 외부 컴퓨터 이름이나 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IP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주소가 출력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152222" y="139032"/>
            <a:ext cx="16129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Ⅹ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사용자 관리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5093762"/>
            <a:ext cx="6953250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130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4"/>
            </a:pPr>
            <a:r>
              <a:rPr lang="ko-KR" altLang="en-US" sz="2400" dirty="0" smtClean="0"/>
              <a:t>사용자 정보 </a:t>
            </a:r>
            <a:r>
              <a:rPr lang="ko-KR" altLang="en-US" sz="2400" dirty="0"/>
              <a:t>관리 명령</a:t>
            </a:r>
            <a:endParaRPr lang="ko-KR" altLang="en-US" sz="2400" dirty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41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8269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57175" indent="-352425" latinLnBrk="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사용자 로그인 정보 확인하기 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: who</a:t>
            </a: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who -H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는 각 항목의 제목을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출력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who -q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명령은 로그인한 사용자의 수와 계정 이름을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출력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who -b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시스템이 마지막으로 부팅한 날짜와 시간 정보를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출력</a:t>
            </a: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152222" y="139032"/>
            <a:ext cx="16129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Ⅹ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사용자 관리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1556792"/>
            <a:ext cx="7010400" cy="8096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345" y="3180581"/>
            <a:ext cx="7010400" cy="7524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345" y="4797152"/>
            <a:ext cx="6972300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300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4"/>
            </a:pPr>
            <a:r>
              <a:rPr lang="ko-KR" altLang="en-US" sz="2400" dirty="0" smtClean="0"/>
              <a:t>사용자 정보 </a:t>
            </a:r>
            <a:r>
              <a:rPr lang="ko-KR" altLang="en-US" sz="2400" dirty="0"/>
              <a:t>관리 명령</a:t>
            </a:r>
            <a:endParaRPr lang="ko-KR" altLang="en-US" sz="2400" dirty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42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86204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57175" indent="-352425" latinLnBrk="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w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명령</a:t>
            </a: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기능 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: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현재 시스템을 사용하는 사용자의 정보와 작업 정보를 출력함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형식 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: w [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사용자명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]</a:t>
            </a: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who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명령에서 나온 출력 외에 활동에 대한 정보와 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CPU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사용량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,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시스템 로드 정보 등이 추가로 출력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152222" y="139032"/>
            <a:ext cx="16129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Ⅹ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사용자 관리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2618097"/>
            <a:ext cx="6991350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436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4"/>
            </a:pPr>
            <a:r>
              <a:rPr lang="ko-KR" altLang="en-US" sz="2400" dirty="0" smtClean="0"/>
              <a:t>사용자 정보 </a:t>
            </a:r>
            <a:r>
              <a:rPr lang="ko-KR" altLang="en-US" sz="2400" dirty="0"/>
              <a:t>관리 명령</a:t>
            </a:r>
            <a:endParaRPr lang="ko-KR" altLang="en-US" sz="2400" dirty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43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585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57175" indent="-352425" latinLnBrk="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last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명령</a:t>
            </a: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사용자의 이름과 로그인한 시간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, </a:t>
            </a:r>
            <a:r>
              <a:rPr lang="ko-KR" altLang="en-US" b="1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로그아웃한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시간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,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터미널 번호나 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IP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주소를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출력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기능 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: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시스템에 로그인하고 </a:t>
            </a:r>
            <a:r>
              <a:rPr lang="ko-KR" altLang="en-US" b="1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로그아웃한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정보를 출력함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형식 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: last</a:t>
            </a: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152222" y="139032"/>
            <a:ext cx="16129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Ⅹ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사용자 관리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2420888"/>
            <a:ext cx="6972300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251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4"/>
            </a:pPr>
            <a:r>
              <a:rPr lang="ko-KR" altLang="en-US" sz="2400" dirty="0" smtClean="0"/>
              <a:t>사용자 정보 </a:t>
            </a:r>
            <a:r>
              <a:rPr lang="ko-KR" altLang="en-US" sz="2400" dirty="0"/>
              <a:t>관리 명령</a:t>
            </a:r>
            <a:endParaRPr lang="ko-KR" altLang="en-US" sz="2400" dirty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44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307776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57175" indent="-352425" latinLnBrk="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소속 그룹 확인하기 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: groups</a:t>
            </a: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기능 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: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사용자 계정이 속한 그룹을 출력함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형식 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: groups [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사용자 계정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]</a:t>
            </a: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특별히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사용자를 지정하지 않고 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groups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명령을 실행하면 현재 사용자 계정이 속한 그룹을 출력</a:t>
            </a: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사용자 계정을 인수로 지정하면 해당 사용자 계정이 속한 그룹 정보를 출력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152222" y="139032"/>
            <a:ext cx="16129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Ⅹ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사용자 관리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2636912"/>
            <a:ext cx="6991350" cy="6000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345" y="3858833"/>
            <a:ext cx="6953250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38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4"/>
            </a:pPr>
            <a:r>
              <a:rPr lang="ko-KR" altLang="en-US" sz="2400" dirty="0" smtClean="0"/>
              <a:t>사용자 정보 </a:t>
            </a:r>
            <a:r>
              <a:rPr lang="ko-KR" altLang="en-US" sz="2400" dirty="0"/>
              <a:t>관리 명령</a:t>
            </a:r>
            <a:endParaRPr lang="ko-KR" altLang="en-US" sz="2400" dirty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45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6987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57175" indent="-352425" latinLnBrk="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en-US" altLang="ko-KR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passwd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명령 활용하기</a:t>
            </a: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기능 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: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사용자 계정의 암호를 수정함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형식 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: </a:t>
            </a:r>
            <a:r>
              <a:rPr lang="en-US" altLang="ko-KR" b="1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passwd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[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옵션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] [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사용자 계정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]</a:t>
            </a: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옵션 </a:t>
            </a:r>
            <a:endParaRPr lang="en-US" altLang="ko-KR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1171575" lvl="2" indent="-352425" latinLnBrk="0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-l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사용자 계정 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: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지정한 계정의 암호를 잠금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1171575" lvl="2" indent="-352425" latinLnBrk="0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-u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사용자 계정 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: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암호 잠금을 해제함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1171575" lvl="2" indent="-352425" latinLnBrk="0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-d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사용자 계정 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: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지정한 계정의 암호를 삭제함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암호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잠그기 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: -l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옵션</a:t>
            </a:r>
          </a:p>
          <a:p>
            <a:pPr marL="1171575" lvl="2" indent="-352425" latinLnBrk="0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/</a:t>
            </a:r>
            <a:r>
              <a:rPr lang="en-US" altLang="ko-KR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etc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/shadow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파일을 보면 암호의 맨 앞에 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!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가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있는데 이는 암호가 잠겼음을 의미</a:t>
            </a:r>
          </a:p>
          <a:p>
            <a:pPr marL="1171575" lvl="2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1171575" lvl="2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152222" y="139032"/>
            <a:ext cx="16129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Ⅹ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사용자 관리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344" y="4659111"/>
            <a:ext cx="6981825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544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4"/>
            </a:pPr>
            <a:r>
              <a:rPr lang="ko-KR" altLang="en-US" sz="2400" dirty="0" smtClean="0"/>
              <a:t>사용자 정보 </a:t>
            </a:r>
            <a:r>
              <a:rPr lang="ko-KR" altLang="en-US" sz="2400" dirty="0"/>
              <a:t>관리 명령</a:t>
            </a:r>
            <a:endParaRPr lang="ko-KR" altLang="en-US" sz="2400" dirty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46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361124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암호 잠금 해제하기 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: -u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옵션</a:t>
            </a:r>
          </a:p>
          <a:p>
            <a:pPr marL="1171575" lvl="2" indent="-352425" latinLnBrk="0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예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:  user5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의 암호 잠금을 해제 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→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암호 항목에서 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!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가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삭제</a:t>
            </a: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1171575" lvl="2" indent="-352425" latinLnBrk="0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1171575" lvl="2" indent="-352425" latinLnBrk="0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1171575" lvl="2" indent="-352425" latinLnBrk="0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1171575" lvl="2" indent="-352425" latinLnBrk="0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1171575" lvl="2" indent="-352425" latinLnBrk="0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암호 삭제하기 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: -d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옵션</a:t>
            </a:r>
          </a:p>
          <a:p>
            <a:pPr marL="1171575" lvl="2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1171575" lvl="2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152222" y="139032"/>
            <a:ext cx="16129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Ⅹ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사용자 관리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393" y="1629673"/>
            <a:ext cx="6934200" cy="11620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919" y="3665347"/>
            <a:ext cx="6953250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83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4"/>
            </a:pPr>
            <a:r>
              <a:rPr lang="ko-KR" altLang="en-US" sz="2400" dirty="0" smtClean="0"/>
              <a:t>사용자 정보 </a:t>
            </a:r>
            <a:r>
              <a:rPr lang="ko-KR" altLang="en-US" sz="2400" dirty="0"/>
              <a:t>관리 명령</a:t>
            </a:r>
            <a:endParaRPr lang="ko-KR" altLang="en-US" sz="2400" dirty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47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29348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57175" indent="-352425" latinLnBrk="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파일 및 디렉터리의 소유자와 소유 그룹 변경하기</a:t>
            </a: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파일이나 디렉터리는 해당 파일이나 디렉터리를 생성한 사용자의 계정과 그룹이 소유자와 소유 그룹으로 설정</a:t>
            </a: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파일이나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디렉터리의 소유자를 변경할 필요가 있을 때 </a:t>
            </a:r>
            <a:r>
              <a:rPr lang="en-US" altLang="ko-KR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chown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과 </a:t>
            </a:r>
            <a:r>
              <a:rPr lang="en-US" altLang="ko-KR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chgrp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명령을 사용</a:t>
            </a:r>
          </a:p>
          <a:p>
            <a:pPr marL="257175" indent="-352425" latinLnBrk="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en-US" altLang="ko-KR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chown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명령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기능 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: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파일과 디렉터리의 소유자와 소유 그룹을 변경함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형식 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: </a:t>
            </a:r>
            <a:r>
              <a:rPr lang="en-US" altLang="ko-KR" b="1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chown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[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옵션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]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사용자 계정 파일명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/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디렉터리명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옵션 </a:t>
            </a:r>
            <a:endParaRPr lang="en-US" altLang="ko-KR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1171575" lvl="2" indent="-352425" latinLnBrk="0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-R :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서브 디렉터리의 소유자와 소유 그룹도 변경함</a:t>
            </a: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1171575" lvl="2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1171575" lvl="2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152222" y="139032"/>
            <a:ext cx="16129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Ⅹ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사용자 관리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437657" y="4797153"/>
            <a:ext cx="2304256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 smtClean="0"/>
              <a:t>중요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946247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4"/>
            </a:pPr>
            <a:r>
              <a:rPr lang="ko-KR" altLang="en-US" sz="2400" dirty="0" smtClean="0"/>
              <a:t>사용자 정보 </a:t>
            </a:r>
            <a:r>
              <a:rPr lang="ko-KR" altLang="en-US" sz="2400" dirty="0"/>
              <a:t>관리 명령</a:t>
            </a:r>
            <a:endParaRPr lang="ko-KR" altLang="en-US" sz="2400" dirty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48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280076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57175" indent="-352425" latinLnBrk="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en-US" altLang="ko-KR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chown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명령 사용 예</a:t>
            </a: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ch10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디렉터리 생성 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: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파일과 디렉터리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생성</a:t>
            </a: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hosts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파일의 소유자를 </a:t>
            </a:r>
            <a:r>
              <a:rPr lang="en-US" altLang="ko-KR" b="1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ubuntu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로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되어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있음</a:t>
            </a: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152222" y="139032"/>
            <a:ext cx="16129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Ⅹ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사용자 관리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1620864"/>
            <a:ext cx="6981825" cy="14763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820" y="3645024"/>
            <a:ext cx="6991350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35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/>
            </a:pPr>
            <a:r>
              <a:rPr lang="ko-KR" altLang="en-US" sz="2400" dirty="0" smtClean="0"/>
              <a:t>사용자 계정 관련 파일</a:t>
            </a:r>
            <a:endParaRPr lang="ko-KR" altLang="en-US" sz="2400" dirty="0" smtClean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4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5509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57175" indent="-352425" latinLnBrk="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/</a:t>
            </a:r>
            <a:r>
              <a:rPr lang="en-US" altLang="ko-KR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etc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/shadow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파일 </a:t>
            </a: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사용자 암호에 관한 정보를 별도로 관리하는 파일</a:t>
            </a: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root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계정으로만 내용을 볼 수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있음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257175" indent="-352425" latinLnBrk="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257175" indent="-352425" latinLnBrk="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/</a:t>
            </a:r>
            <a:r>
              <a:rPr lang="en-US" altLang="ko-KR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etc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/shadow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파일의 구조</a:t>
            </a:r>
          </a:p>
          <a:p>
            <a:pPr marL="257175" indent="-352425" latinLnBrk="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257175" indent="-352425" latinLnBrk="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257175" indent="-352425" latinLnBrk="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spcBef>
                <a:spcPts val="1000"/>
              </a:spcBef>
              <a:buFont typeface="+mj-lt"/>
              <a:buAutoNum type="arabicPeriod"/>
              <a:defRPr/>
            </a:pP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로그인 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ID :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사용자 계정 이름</a:t>
            </a:r>
          </a:p>
          <a:p>
            <a:pPr marL="714375" lvl="1" indent="-352425" latinLnBrk="0">
              <a:spcBef>
                <a:spcPts val="1000"/>
              </a:spcBef>
              <a:buFont typeface="+mj-lt"/>
              <a:buAutoNum type="arabicPeriod"/>
              <a:defRPr/>
            </a:pP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암호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(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패스워드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) :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실제 비밀번호가 암호화되어 저장</a:t>
            </a:r>
          </a:p>
          <a:p>
            <a:pPr marL="714375" lvl="1" indent="-352425" latinLnBrk="0">
              <a:spcBef>
                <a:spcPts val="1000"/>
              </a:spcBef>
              <a:buFont typeface="+mj-lt"/>
              <a:buAutoNum type="arabicPeriod"/>
              <a:defRPr/>
            </a:pP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최종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변경일 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: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암호가 마지막으로 변경된 날짜를 지정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, 1970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년 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1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월 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1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일을 기준으로 날수를 기록</a:t>
            </a:r>
          </a:p>
          <a:p>
            <a:pPr marL="714375" lvl="1" indent="-352425" latinLnBrk="0">
              <a:spcBef>
                <a:spcPts val="1000"/>
              </a:spcBef>
              <a:buFont typeface="+mj-lt"/>
              <a:buAutoNum type="arabicPeriod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MIN :  MIN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은 암호를 변경한 후 사용해야 하는 최소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기간</a:t>
            </a: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152222" y="139032"/>
            <a:ext cx="16129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Ⅹ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사용자 관리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2645" y="3284984"/>
            <a:ext cx="8982331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700" b="1" dirty="0" smtClean="0">
                <a:solidFill>
                  <a:schemeClr val="tx2"/>
                </a:solidFill>
                <a:latin typeface="+mn-ea"/>
                <a:ea typeface="+mn-ea"/>
              </a:rPr>
              <a:t>로그인</a:t>
            </a:r>
            <a:r>
              <a:rPr lang="en-US" altLang="ko-KR" sz="1700" b="1" dirty="0" smtClean="0">
                <a:solidFill>
                  <a:schemeClr val="tx2"/>
                </a:solidFill>
                <a:latin typeface="+mn-ea"/>
                <a:ea typeface="+mn-ea"/>
              </a:rPr>
              <a:t>ID : </a:t>
            </a:r>
            <a:r>
              <a:rPr lang="ko-KR" altLang="en-US" sz="1700" b="1" dirty="0" smtClean="0">
                <a:solidFill>
                  <a:schemeClr val="tx2"/>
                </a:solidFill>
                <a:latin typeface="+mn-ea"/>
                <a:ea typeface="+mn-ea"/>
              </a:rPr>
              <a:t>패스워드</a:t>
            </a:r>
            <a:r>
              <a:rPr lang="en-US" altLang="ko-KR" sz="1700" b="1" dirty="0" smtClean="0">
                <a:solidFill>
                  <a:schemeClr val="tx2"/>
                </a:solidFill>
                <a:latin typeface="+mn-ea"/>
                <a:ea typeface="+mn-ea"/>
              </a:rPr>
              <a:t> : </a:t>
            </a:r>
            <a:r>
              <a:rPr lang="ko-KR" altLang="en-US" sz="1700" b="1" dirty="0" smtClean="0">
                <a:solidFill>
                  <a:schemeClr val="tx2"/>
                </a:solidFill>
                <a:latin typeface="+mn-ea"/>
                <a:ea typeface="+mn-ea"/>
              </a:rPr>
              <a:t>최종 변경일</a:t>
            </a:r>
            <a:r>
              <a:rPr lang="en-US" altLang="ko-KR" sz="1700" b="1" dirty="0" smtClean="0">
                <a:solidFill>
                  <a:schemeClr val="tx2"/>
                </a:solidFill>
                <a:latin typeface="+mn-ea"/>
                <a:ea typeface="+mn-ea"/>
              </a:rPr>
              <a:t> : MIN : MAX</a:t>
            </a:r>
            <a:r>
              <a:rPr lang="ko-KR" altLang="en-US" sz="1700" b="1" dirty="0" smtClean="0">
                <a:solidFill>
                  <a:schemeClr val="tx2"/>
                </a:solidFill>
                <a:latin typeface="+mn-ea"/>
                <a:ea typeface="+mn-ea"/>
              </a:rPr>
              <a:t> </a:t>
            </a:r>
            <a:r>
              <a:rPr lang="en-US" altLang="ko-KR" sz="1700" b="1" dirty="0" smtClean="0">
                <a:solidFill>
                  <a:schemeClr val="tx2"/>
                </a:solidFill>
                <a:latin typeface="+mn-ea"/>
                <a:ea typeface="+mn-ea"/>
              </a:rPr>
              <a:t>: WARNING :</a:t>
            </a:r>
            <a:r>
              <a:rPr lang="ko-KR" altLang="en-US" sz="1700" b="1" dirty="0" smtClean="0">
                <a:solidFill>
                  <a:schemeClr val="tx2"/>
                </a:solidFill>
                <a:latin typeface="+mn-ea"/>
                <a:ea typeface="+mn-ea"/>
              </a:rPr>
              <a:t> </a:t>
            </a:r>
            <a:r>
              <a:rPr lang="en-US" altLang="ko-KR" sz="1700" b="1" dirty="0" smtClean="0">
                <a:solidFill>
                  <a:schemeClr val="tx2"/>
                </a:solidFill>
                <a:latin typeface="+mn-ea"/>
                <a:ea typeface="+mn-ea"/>
              </a:rPr>
              <a:t>INACTIVE</a:t>
            </a:r>
            <a:r>
              <a:rPr lang="ko-KR" altLang="en-US" sz="1700" b="1" dirty="0" smtClean="0">
                <a:solidFill>
                  <a:schemeClr val="tx2"/>
                </a:solidFill>
                <a:latin typeface="+mn-ea"/>
                <a:ea typeface="+mn-ea"/>
              </a:rPr>
              <a:t> </a:t>
            </a:r>
            <a:r>
              <a:rPr lang="en-US" altLang="ko-KR" sz="1700" b="1" dirty="0" smtClean="0">
                <a:solidFill>
                  <a:schemeClr val="tx2"/>
                </a:solidFill>
                <a:latin typeface="+mn-ea"/>
                <a:ea typeface="+mn-ea"/>
              </a:rPr>
              <a:t>: EXPIRE : Flag</a:t>
            </a:r>
            <a:endParaRPr lang="ko-KR" altLang="en-US" sz="1700" b="1" dirty="0">
              <a:solidFill>
                <a:schemeClr val="tx2"/>
              </a:solidFill>
              <a:latin typeface="+mn-ea"/>
              <a:ea typeface="+mn-ea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701353" y="3717032"/>
            <a:ext cx="86409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5597897" y="3717032"/>
            <a:ext cx="107728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6894041" y="3718333"/>
            <a:ext cx="100811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 flipV="1">
            <a:off x="4907786" y="3716338"/>
            <a:ext cx="546095" cy="148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4255252" y="3731186"/>
            <a:ext cx="43204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 flipH="1">
            <a:off x="1061393" y="3717032"/>
            <a:ext cx="1703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tx2"/>
                </a:solidFill>
                <a:latin typeface="+mn-ea"/>
                <a:ea typeface="+mn-ea"/>
              </a:rPr>
              <a:t>1</a:t>
            </a:r>
            <a:endParaRPr lang="ko-KR" altLang="en-US" sz="1600" b="1" dirty="0">
              <a:solidFill>
                <a:schemeClr val="tx2"/>
              </a:solidFill>
              <a:latin typeface="+mn-ea"/>
              <a:ea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 flipH="1">
            <a:off x="2115224" y="3717032"/>
            <a:ext cx="1703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tx2"/>
                </a:solidFill>
                <a:latin typeface="+mn-ea"/>
                <a:ea typeface="+mn-ea"/>
              </a:rPr>
              <a:t>2</a:t>
            </a:r>
            <a:endParaRPr lang="ko-KR" altLang="en-US" sz="1600" b="1" dirty="0">
              <a:solidFill>
                <a:schemeClr val="tx2"/>
              </a:solidFill>
              <a:latin typeface="+mn-ea"/>
              <a:ea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 flipH="1">
            <a:off x="3381389" y="3703370"/>
            <a:ext cx="1703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tx2"/>
                </a:solidFill>
                <a:latin typeface="+mn-ea"/>
                <a:ea typeface="+mn-ea"/>
              </a:rPr>
              <a:t>3</a:t>
            </a:r>
            <a:endParaRPr lang="ko-KR" altLang="en-US" sz="1600" b="1" dirty="0">
              <a:solidFill>
                <a:schemeClr val="tx2"/>
              </a:solidFill>
              <a:latin typeface="+mn-ea"/>
              <a:ea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 flipH="1">
            <a:off x="4373761" y="3738518"/>
            <a:ext cx="1703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tx2"/>
                </a:solidFill>
                <a:latin typeface="+mn-ea"/>
                <a:ea typeface="+mn-ea"/>
              </a:rPr>
              <a:t>4</a:t>
            </a:r>
            <a:endParaRPr lang="ko-KR" altLang="en-US" sz="1600" b="1" dirty="0">
              <a:solidFill>
                <a:schemeClr val="tx2"/>
              </a:solidFill>
              <a:latin typeface="+mn-ea"/>
              <a:ea typeface="+mn-ea"/>
            </a:endParaRPr>
          </a:p>
        </p:txBody>
      </p:sp>
      <p:sp>
        <p:nvSpPr>
          <p:cNvPr id="18" name="TextBox 17"/>
          <p:cNvSpPr txBox="1"/>
          <p:nvPr/>
        </p:nvSpPr>
        <p:spPr>
          <a:xfrm flipH="1">
            <a:off x="5093841" y="3743757"/>
            <a:ext cx="1703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tx2"/>
                </a:solidFill>
                <a:latin typeface="+mn-ea"/>
                <a:ea typeface="+mn-ea"/>
              </a:rPr>
              <a:t>5</a:t>
            </a:r>
            <a:endParaRPr lang="ko-KR" altLang="en-US" sz="1600" b="1" dirty="0">
              <a:solidFill>
                <a:schemeClr val="tx2"/>
              </a:solidFill>
              <a:latin typeface="+mn-ea"/>
              <a:ea typeface="+mn-ea"/>
            </a:endParaRPr>
          </a:p>
        </p:txBody>
      </p:sp>
      <p:sp>
        <p:nvSpPr>
          <p:cNvPr id="19" name="TextBox 18"/>
          <p:cNvSpPr txBox="1"/>
          <p:nvPr/>
        </p:nvSpPr>
        <p:spPr>
          <a:xfrm flipH="1">
            <a:off x="6016552" y="3738518"/>
            <a:ext cx="1703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tx2"/>
                </a:solidFill>
                <a:latin typeface="+mn-ea"/>
                <a:ea typeface="+mn-ea"/>
              </a:rPr>
              <a:t>6</a:t>
            </a:r>
            <a:endParaRPr lang="ko-KR" altLang="en-US" sz="1600" b="1" dirty="0">
              <a:solidFill>
                <a:schemeClr val="tx2"/>
              </a:solidFill>
              <a:latin typeface="+mn-ea"/>
              <a:ea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 flipH="1">
            <a:off x="7269996" y="3738518"/>
            <a:ext cx="1703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tx2"/>
                </a:solidFill>
                <a:latin typeface="+mn-ea"/>
                <a:ea typeface="+mn-ea"/>
              </a:rPr>
              <a:t>7</a:t>
            </a:r>
            <a:endParaRPr lang="ko-KR" altLang="en-US" sz="1600" b="1" dirty="0">
              <a:solidFill>
                <a:schemeClr val="tx2"/>
              </a:solidFill>
              <a:latin typeface="+mn-ea"/>
              <a:ea typeface="+mn-ea"/>
            </a:endParaRPr>
          </a:p>
        </p:txBody>
      </p:sp>
      <p:cxnSp>
        <p:nvCxnSpPr>
          <p:cNvPr id="24" name="직선 연결선 23"/>
          <p:cNvCxnSpPr/>
          <p:nvPr/>
        </p:nvCxnSpPr>
        <p:spPr>
          <a:xfrm flipV="1">
            <a:off x="8118177" y="3716338"/>
            <a:ext cx="720080" cy="6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8982273" y="3717032"/>
            <a:ext cx="43204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V="1">
            <a:off x="1784304" y="3716338"/>
            <a:ext cx="841053" cy="6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V="1">
            <a:off x="2861593" y="3716338"/>
            <a:ext cx="1201093" cy="6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 flipH="1">
            <a:off x="8353468" y="3738518"/>
            <a:ext cx="1703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tx2"/>
                </a:solidFill>
                <a:latin typeface="+mn-ea"/>
                <a:ea typeface="+mn-ea"/>
              </a:rPr>
              <a:t>8</a:t>
            </a:r>
            <a:endParaRPr lang="ko-KR" altLang="en-US" sz="1600" b="1" dirty="0">
              <a:solidFill>
                <a:schemeClr val="tx2"/>
              </a:solidFill>
              <a:latin typeface="+mn-ea"/>
              <a:ea typeface="+mn-ea"/>
            </a:endParaRPr>
          </a:p>
        </p:txBody>
      </p:sp>
      <p:sp>
        <p:nvSpPr>
          <p:cNvPr id="34" name="TextBox 33"/>
          <p:cNvSpPr txBox="1"/>
          <p:nvPr/>
        </p:nvSpPr>
        <p:spPr>
          <a:xfrm flipH="1">
            <a:off x="9126289" y="3710438"/>
            <a:ext cx="1703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tx2"/>
                </a:solidFill>
                <a:latin typeface="+mn-ea"/>
                <a:ea typeface="+mn-ea"/>
              </a:rPr>
              <a:t>9</a:t>
            </a:r>
            <a:endParaRPr lang="ko-KR" altLang="en-US" sz="1600" b="1" dirty="0">
              <a:solidFill>
                <a:schemeClr val="tx2"/>
              </a:solidFill>
              <a:latin typeface="+mn-ea"/>
              <a:ea typeface="+mn-ea"/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645" y="1916832"/>
            <a:ext cx="6991350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891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4"/>
            </a:pPr>
            <a:r>
              <a:rPr lang="ko-KR" altLang="en-US" sz="2400" dirty="0" smtClean="0"/>
              <a:t>사용자 정보 </a:t>
            </a:r>
            <a:r>
              <a:rPr lang="ko-KR" altLang="en-US" sz="2400" dirty="0"/>
              <a:t>관리 명령</a:t>
            </a:r>
            <a:endParaRPr lang="ko-KR" altLang="en-US" sz="2400" dirty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49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239552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r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oot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권한으로 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hosts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파일의 소유자를 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user5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로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바꿈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hosts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파일의 소유자를 다시 </a:t>
            </a:r>
            <a:r>
              <a:rPr lang="en-US" altLang="ko-KR" b="1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ubuntu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로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,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그룹은 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han01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로 동시에 바꾸기</a:t>
            </a:r>
            <a:endParaRPr lang="ko-KR" altLang="en-US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152222" y="139032"/>
            <a:ext cx="16129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Ⅹ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사용자 관리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1233756"/>
            <a:ext cx="6934200" cy="11239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345" y="3212976"/>
            <a:ext cx="700087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036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4"/>
            </a:pPr>
            <a:r>
              <a:rPr lang="ko-KR" altLang="en-US" sz="2400" dirty="0" smtClean="0"/>
              <a:t>사용자 정보 </a:t>
            </a:r>
            <a:r>
              <a:rPr lang="ko-KR" altLang="en-US" sz="2400" dirty="0"/>
              <a:t>관리 명령</a:t>
            </a:r>
            <a:endParaRPr lang="ko-KR" altLang="en-US" sz="2400" dirty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50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05157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서브 디렉터리의 파일까지 한 번에 소유자나 소유 그룹을 변경하려면 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-R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옵션을 사용</a:t>
            </a:r>
          </a:p>
          <a:p>
            <a:pPr marL="1171575" lvl="2" indent="-352425" latinLnBrk="0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temp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디렉터리와 그 안의 파일까지 한 번에 소유자를 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user5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로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,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그룹을 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han01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로 바꾸기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152222" y="139032"/>
            <a:ext cx="16129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Ⅹ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사용자 관리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919" y="1803985"/>
            <a:ext cx="695325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89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4"/>
            </a:pPr>
            <a:r>
              <a:rPr lang="ko-KR" altLang="en-US" sz="2400" dirty="0" smtClean="0"/>
              <a:t>사용자 정보 </a:t>
            </a:r>
            <a:r>
              <a:rPr lang="ko-KR" altLang="en-US" sz="2400" dirty="0"/>
              <a:t>관리 명령</a:t>
            </a:r>
            <a:endParaRPr lang="ko-KR" altLang="en-US" sz="2400" dirty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51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239552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57175" indent="-352425" latinLnBrk="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en-US" altLang="ko-KR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chgrp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명령</a:t>
            </a: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기능 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: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파일과 디렉터리의 소유 그룹을 변경함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형식 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: </a:t>
            </a:r>
            <a:r>
              <a:rPr lang="en-US" altLang="ko-KR" b="1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chgrp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[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옵션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] </a:t>
            </a:r>
            <a:r>
              <a:rPr lang="ko-KR" altLang="en-US" b="1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그룹명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파일명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/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디렉터리명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옵션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1171575" lvl="2" indent="-352425" latinLnBrk="0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-R :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서브 디렉터리의 소유 그룹도 변경함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예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:  temp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디렉터리와 그 아래의 파일까지 한 번에 그룹을 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user5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로 변경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152222" y="139032"/>
            <a:ext cx="16129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Ⅹ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사용자 관리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3212976"/>
            <a:ext cx="693420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508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/>
            </a:pPr>
            <a:r>
              <a:rPr lang="ko-KR" altLang="en-US" sz="2400" dirty="0" smtClean="0"/>
              <a:t>사용자 계정 관련 파일</a:t>
            </a:r>
            <a:endParaRPr lang="ko-KR" altLang="en-US" sz="2400" dirty="0" smtClean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5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265200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714375" lvl="1" indent="-352425" latinLnBrk="0">
              <a:spcBef>
                <a:spcPts val="1500"/>
              </a:spcBef>
              <a:buFont typeface="+mj-lt"/>
              <a:buAutoNum type="arabicPeriod" startAt="5"/>
              <a:defRPr/>
            </a:pP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MAX 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: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암호를 사용할 수 있는 최대 기간</a:t>
            </a:r>
          </a:p>
          <a:p>
            <a:pPr marL="714375" lvl="1" indent="-352425" latinLnBrk="0">
              <a:spcBef>
                <a:spcPts val="1500"/>
              </a:spcBef>
              <a:buFont typeface="+mj-lt"/>
              <a:buAutoNum type="arabicPeriod" startAt="5"/>
              <a:defRPr/>
            </a:pP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WARNING 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: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암호가 만료되기 전에 경고를 시작하는 날수</a:t>
            </a:r>
          </a:p>
          <a:p>
            <a:pPr marL="714375" lvl="1" indent="-352425" latinLnBrk="0">
              <a:spcBef>
                <a:spcPts val="1500"/>
              </a:spcBef>
              <a:buFont typeface="+mj-lt"/>
              <a:buAutoNum type="arabicPeriod" startAt="5"/>
              <a:defRPr/>
            </a:pP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INACTIVE 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: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암호가 만료된 후에도 이 항목에 지정한 날수 동안은 </a:t>
            </a:r>
            <a:r>
              <a:rPr lang="ko-KR" altLang="en-US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로그인이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가능</a:t>
            </a:r>
          </a:p>
          <a:p>
            <a:pPr marL="714375" lvl="1" indent="-352425" latinLnBrk="0">
              <a:spcBef>
                <a:spcPts val="1500"/>
              </a:spcBef>
              <a:buFont typeface="+mj-lt"/>
              <a:buAutoNum type="arabicPeriod" startAt="5"/>
              <a:defRPr/>
            </a:pP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EXPIRE 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: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사용자 계정이 만료되는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날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spcBef>
                <a:spcPts val="1500"/>
              </a:spcBef>
              <a:buFont typeface="+mj-lt"/>
              <a:buAutoNum type="arabicPeriod" startAt="5"/>
              <a:defRPr/>
            </a:pP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Flag 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: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향후 사용할 목적으로 비워둔 항목</a:t>
            </a:r>
          </a:p>
          <a:p>
            <a:pPr marL="257175" indent="-352425" latinLnBrk="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152222" y="139032"/>
            <a:ext cx="16129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Ⅹ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사용자 관리</a:t>
            </a:r>
            <a:endParaRPr lang="ko-KR" altLang="en-US" sz="1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69576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/>
            </a:pPr>
            <a:r>
              <a:rPr lang="ko-KR" altLang="en-US" sz="2400" dirty="0" smtClean="0"/>
              <a:t>사용자 계정 관련 파일</a:t>
            </a:r>
            <a:endParaRPr lang="ko-KR" altLang="en-US" sz="2400" dirty="0" smtClean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6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77457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57175" indent="-352425" latinLnBrk="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/</a:t>
            </a:r>
            <a:r>
              <a:rPr lang="en-US" altLang="ko-KR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etc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/shadow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파일 예</a:t>
            </a:r>
          </a:p>
          <a:p>
            <a:pPr marL="257175" indent="-352425" latinLnBrk="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152222" y="139032"/>
            <a:ext cx="16129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Ⅹ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사용자 관리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1268760"/>
            <a:ext cx="6915150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60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/>
            </a:pPr>
            <a:r>
              <a:rPr lang="ko-KR" altLang="en-US" sz="2400" dirty="0" smtClean="0"/>
              <a:t>사용자 계정 관련 파일</a:t>
            </a:r>
            <a:endParaRPr lang="ko-KR" altLang="en-US" sz="2400" dirty="0" smtClean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7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77457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57175" indent="-352425" latinLnBrk="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/</a:t>
            </a:r>
            <a:r>
              <a:rPr lang="en-US" altLang="ko-KR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etc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/</a:t>
            </a:r>
            <a:r>
              <a:rPr lang="en-US" altLang="ko-KR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login.defs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파일</a:t>
            </a: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사용자 계정의 설정과 관련된 기본 값을 정의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152222" y="139032"/>
            <a:ext cx="16129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Ⅹ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사용자 관리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1534013"/>
            <a:ext cx="6934200" cy="2476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345" y="1802076"/>
            <a:ext cx="6934200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62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/>
            </a:pPr>
            <a:r>
              <a:rPr lang="ko-KR" altLang="en-US" sz="2400" dirty="0" smtClean="0"/>
              <a:t>사용자 계정 관련 파일</a:t>
            </a:r>
            <a:endParaRPr lang="ko-KR" altLang="en-US" sz="2400" dirty="0" smtClean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8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57175" indent="-352425" latinLnBrk="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/</a:t>
            </a:r>
            <a:r>
              <a:rPr lang="en-US" altLang="ko-KR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etc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/</a:t>
            </a:r>
            <a:r>
              <a:rPr lang="en-US" altLang="ko-KR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login.defs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파일에서 정의하는 기본 값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152222" y="139032"/>
            <a:ext cx="16129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Ⅹ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사용자 관리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0511136"/>
              </p:ext>
            </p:extLst>
          </p:nvPr>
        </p:nvGraphicFramePr>
        <p:xfrm>
          <a:off x="629345" y="1414762"/>
          <a:ext cx="8640960" cy="45948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52328">
                  <a:extLst>
                    <a:ext uri="{9D8B030D-6E8A-4147-A177-3AD203B41FA5}">
                      <a16:colId xmlns:a16="http://schemas.microsoft.com/office/drawing/2014/main" val="3507423208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4416">
                  <a:extLst>
                    <a:ext uri="{9D8B030D-6E8A-4147-A177-3AD203B41FA5}">
                      <a16:colId xmlns:a16="http://schemas.microsoft.com/office/drawing/2014/main" val="597134392"/>
                    </a:ext>
                  </a:extLst>
                </a:gridCol>
              </a:tblGrid>
              <a:tr h="275372">
                <a:tc>
                  <a:txBody>
                    <a:bodyPr/>
                    <a:lstStyle/>
                    <a:p>
                      <a:pPr algn="ctr">
                        <a:lnSpc>
                          <a:spcPct val="14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500" b="1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항목</a:t>
                      </a:r>
                      <a:endParaRPr lang="ko-KR" sz="1500" b="1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500" b="1" kern="100" spc="-25" dirty="0" smtClean="0">
                          <a:effectLst/>
                          <a:latin typeface="+mn-ea"/>
                          <a:ea typeface="+mn-ea"/>
                        </a:rPr>
                        <a:t>기본값</a:t>
                      </a:r>
                      <a:endParaRPr lang="ko-KR" sz="1500" b="1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500" b="1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의미</a:t>
                      </a:r>
                      <a:endParaRPr lang="ko-KR" sz="1500" b="1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614">
                <a:tc>
                  <a:txBody>
                    <a:bodyPr/>
                    <a:lstStyle/>
                    <a:p>
                      <a:pPr marL="25400" algn="l" latinLnBrk="1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5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MAIL_DIR</a:t>
                      </a:r>
                      <a:endParaRPr lang="ko-KR" sz="15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ctr" latinLnBrk="1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5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/</a:t>
                      </a:r>
                      <a:r>
                        <a:rPr lang="en-US" altLang="ko-KR" sz="1500" kern="100" spc="-25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var</a:t>
                      </a:r>
                      <a:r>
                        <a:rPr lang="en-US" altLang="ko-KR" sz="15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/mail</a:t>
                      </a:r>
                      <a:endParaRPr lang="ko-KR" sz="15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l" latinLnBrk="1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5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기본 메일 디렉터리</a:t>
                      </a:r>
                      <a:endParaRPr lang="ko-KR" sz="15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152763"/>
                  </a:ext>
                </a:extLst>
              </a:tr>
              <a:tr h="289614">
                <a:tc>
                  <a:txBody>
                    <a:bodyPr/>
                    <a:lstStyle/>
                    <a:p>
                      <a:pPr marL="25400" algn="l" latinLnBrk="1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5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PASS_MAX_DAYS</a:t>
                      </a:r>
                      <a:endParaRPr lang="ko-KR" sz="15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auto" latinLnBrk="1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99999</a:t>
                      </a:r>
                      <a:endParaRPr lang="ko-KR" sz="15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25400" algn="l" latinLnBrk="1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5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패스워드 </a:t>
                      </a:r>
                      <a:r>
                        <a:rPr lang="ko-KR" altLang="en-US" sz="1500" kern="100" spc="-25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에이징</a:t>
                      </a:r>
                      <a:endParaRPr lang="ko-KR" sz="15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5341974"/>
                  </a:ext>
                </a:extLst>
              </a:tr>
              <a:tr h="289614">
                <a:tc>
                  <a:txBody>
                    <a:bodyPr/>
                    <a:lstStyle/>
                    <a:p>
                      <a:pPr marL="25400" algn="l" latinLnBrk="1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5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PASS_MIN_DAYS</a:t>
                      </a:r>
                      <a:endParaRPr lang="ko-KR" sz="15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auto" latinLnBrk="1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0</a:t>
                      </a:r>
                      <a:endParaRPr lang="ko-KR" sz="15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25400" algn="ctr" latinLnBrk="1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endParaRPr lang="ko-KR" sz="15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9543305"/>
                  </a:ext>
                </a:extLst>
              </a:tr>
              <a:tr h="289614">
                <a:tc>
                  <a:txBody>
                    <a:bodyPr/>
                    <a:lstStyle/>
                    <a:p>
                      <a:pPr marL="25400" algn="l" latinLnBrk="1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5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PASS_WARN_AGE</a:t>
                      </a:r>
                      <a:endParaRPr lang="ko-KR" sz="15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auto" latinLnBrk="1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7</a:t>
                      </a:r>
                      <a:endParaRPr lang="ko-KR" sz="15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25400" algn="ctr" latinLnBrk="1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endParaRPr lang="ko-KR" sz="15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1707347"/>
                  </a:ext>
                </a:extLst>
              </a:tr>
              <a:tr h="289614">
                <a:tc>
                  <a:txBody>
                    <a:bodyPr/>
                    <a:lstStyle/>
                    <a:p>
                      <a:pPr marL="25400" algn="l" latinLnBrk="1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5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UID_MIN, UID_MAX</a:t>
                      </a:r>
                      <a:endParaRPr lang="ko-KR" sz="15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auto" latinLnBrk="1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1000~60000</a:t>
                      </a:r>
                      <a:endParaRPr lang="ko-KR" sz="15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l" latinLnBrk="1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5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사용자 계정의 </a:t>
                      </a:r>
                      <a:r>
                        <a:rPr lang="en-US" altLang="ko-KR" sz="15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UID </a:t>
                      </a:r>
                      <a:r>
                        <a:rPr lang="ko-KR" altLang="en-US" sz="15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범위</a:t>
                      </a:r>
                      <a:endParaRPr lang="ko-KR" sz="15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521855"/>
                  </a:ext>
                </a:extLst>
              </a:tr>
              <a:tr h="289614">
                <a:tc>
                  <a:txBody>
                    <a:bodyPr/>
                    <a:lstStyle/>
                    <a:p>
                      <a:pPr marL="25400" algn="l" latinLnBrk="1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5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SYS_UID_MIN, SYS_UID_MAX</a:t>
                      </a:r>
                      <a:endParaRPr lang="ko-KR" sz="15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auto" latinLnBrk="1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100~999</a:t>
                      </a:r>
                      <a:endParaRPr lang="ko-KR" sz="15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l" latinLnBrk="1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5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시스템 계정의 </a:t>
                      </a:r>
                      <a:r>
                        <a:rPr lang="en-US" altLang="ko-KR" sz="15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UID </a:t>
                      </a:r>
                      <a:r>
                        <a:rPr lang="ko-KR" altLang="en-US" sz="15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범위</a:t>
                      </a:r>
                      <a:endParaRPr lang="ko-KR" sz="15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6116656"/>
                  </a:ext>
                </a:extLst>
              </a:tr>
              <a:tr h="289614">
                <a:tc>
                  <a:txBody>
                    <a:bodyPr/>
                    <a:lstStyle/>
                    <a:p>
                      <a:pPr marL="25400" algn="l" latinLnBrk="1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5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GID_MIN, GID_MAX</a:t>
                      </a:r>
                      <a:endParaRPr lang="ko-KR" sz="15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auto" latinLnBrk="1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1000~60000</a:t>
                      </a:r>
                      <a:endParaRPr lang="ko-KR" sz="15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l" latinLnBrk="1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5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사용자 계정의 </a:t>
                      </a:r>
                      <a:r>
                        <a:rPr lang="en-US" altLang="ko-KR" sz="15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GID </a:t>
                      </a:r>
                      <a:r>
                        <a:rPr lang="ko-KR" altLang="en-US" sz="15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범위</a:t>
                      </a:r>
                      <a:endParaRPr lang="ko-KR" sz="15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3205666"/>
                  </a:ext>
                </a:extLst>
              </a:tr>
              <a:tr h="289614">
                <a:tc>
                  <a:txBody>
                    <a:bodyPr/>
                    <a:lstStyle/>
                    <a:p>
                      <a:pPr marL="25400" algn="l" latinLnBrk="1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5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SYS_GID_MIN, SYS_GID_MAX</a:t>
                      </a:r>
                      <a:endParaRPr lang="ko-KR" sz="15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auto" latinLnBrk="1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100~999</a:t>
                      </a:r>
                      <a:endParaRPr lang="ko-KR" sz="15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l" latinLnBrk="1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5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시스템</a:t>
                      </a:r>
                      <a:r>
                        <a:rPr lang="en-US" altLang="ko-KR" sz="15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altLang="en-US" sz="15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계정의 </a:t>
                      </a:r>
                      <a:r>
                        <a:rPr lang="en-US" altLang="ko-KR" sz="15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GID </a:t>
                      </a:r>
                      <a:r>
                        <a:rPr lang="ko-KR" altLang="en-US" sz="15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범위</a:t>
                      </a:r>
                      <a:endParaRPr lang="ko-KR" sz="15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4228745"/>
                  </a:ext>
                </a:extLst>
              </a:tr>
              <a:tr h="289614">
                <a:tc>
                  <a:txBody>
                    <a:bodyPr/>
                    <a:lstStyle/>
                    <a:p>
                      <a:pPr marL="25400" algn="l" latinLnBrk="1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5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UMASK</a:t>
                      </a:r>
                      <a:endParaRPr lang="ko-KR" sz="15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auto" latinLnBrk="1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022</a:t>
                      </a:r>
                      <a:endParaRPr lang="ko-KR" sz="15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l" latinLnBrk="1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500" kern="100" spc="-25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umask</a:t>
                      </a:r>
                      <a:r>
                        <a:rPr lang="en-US" altLang="ko-KR" sz="15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altLang="en-US" sz="15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값 설정</a:t>
                      </a:r>
                      <a:endParaRPr lang="ko-KR" sz="15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7309273"/>
                  </a:ext>
                </a:extLst>
              </a:tr>
              <a:tr h="289614">
                <a:tc>
                  <a:txBody>
                    <a:bodyPr/>
                    <a:lstStyle/>
                    <a:p>
                      <a:pPr marL="25400" algn="l" latinLnBrk="1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5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USERGROUPS_ENAP</a:t>
                      </a:r>
                      <a:endParaRPr lang="ko-KR" sz="15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auto" latinLnBrk="1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Yes</a:t>
                      </a:r>
                      <a:endParaRPr lang="ko-KR" sz="15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l" latinLnBrk="1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5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사용자 계정 삭제 시 그룹 삭제 여부</a:t>
                      </a:r>
                      <a:endParaRPr lang="ko-KR" sz="15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3807517"/>
                  </a:ext>
                </a:extLst>
              </a:tr>
              <a:tr h="289614">
                <a:tc>
                  <a:txBody>
                    <a:bodyPr/>
                    <a:lstStyle/>
                    <a:p>
                      <a:pPr marL="25400" algn="l" latinLnBrk="1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5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ENCRYPT_METHOD</a:t>
                      </a:r>
                      <a:endParaRPr lang="ko-KR" sz="15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auto" latinLnBrk="1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SHA512</a:t>
                      </a:r>
                      <a:endParaRPr lang="ko-KR" sz="15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l" latinLnBrk="1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5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암호화 기법</a:t>
                      </a:r>
                      <a:endParaRPr lang="ko-KR" sz="15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48069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5154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19965</TotalTime>
  <Words>2541</Words>
  <Application>Microsoft Office PowerPoint</Application>
  <PresentationFormat>사용자 지정</PresentationFormat>
  <Paragraphs>528</Paragraphs>
  <Slides>52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52</vt:i4>
      </vt:variant>
    </vt:vector>
  </HeadingPairs>
  <TitlesOfParts>
    <vt:vector size="60" baseType="lpstr">
      <vt:lpstr>Helvetica75</vt:lpstr>
      <vt:lpstr>HY견고딕</vt:lpstr>
      <vt:lpstr>굴림</vt:lpstr>
      <vt:lpstr>맑은 고딕</vt:lpstr>
      <vt:lpstr>Arial</vt:lpstr>
      <vt:lpstr>Times New Roman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juhong</dc:creator>
  <cp:lastModifiedBy>data23</cp:lastModifiedBy>
  <cp:revision>626</cp:revision>
  <cp:lastPrinted>2013-10-01T01:40:38Z</cp:lastPrinted>
  <dcterms:created xsi:type="dcterms:W3CDTF">2010-01-22T01:09:25Z</dcterms:created>
  <dcterms:modified xsi:type="dcterms:W3CDTF">2023-05-22T05:39:45Z</dcterms:modified>
</cp:coreProperties>
</file>