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56"/>
  </p:notesMasterIdLst>
  <p:handoutMasterIdLst>
    <p:handoutMasterId r:id="rId57"/>
  </p:handoutMasterIdLst>
  <p:sldIdLst>
    <p:sldId id="256" r:id="rId2"/>
    <p:sldId id="262" r:id="rId3"/>
    <p:sldId id="263" r:id="rId4"/>
    <p:sldId id="264" r:id="rId5"/>
    <p:sldId id="265" r:id="rId6"/>
    <p:sldId id="266" r:id="rId7"/>
    <p:sldId id="267" r:id="rId8"/>
    <p:sldId id="271" r:id="rId9"/>
    <p:sldId id="272" r:id="rId10"/>
    <p:sldId id="273" r:id="rId11"/>
    <p:sldId id="274" r:id="rId12"/>
    <p:sldId id="275" r:id="rId13"/>
    <p:sldId id="322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4" r:id="rId22"/>
    <p:sldId id="285" r:id="rId23"/>
    <p:sldId id="286" r:id="rId24"/>
    <p:sldId id="287" r:id="rId25"/>
    <p:sldId id="288" r:id="rId26"/>
    <p:sldId id="289" r:id="rId27"/>
    <p:sldId id="290" r:id="rId28"/>
    <p:sldId id="291" r:id="rId29"/>
    <p:sldId id="292" r:id="rId30"/>
    <p:sldId id="293" r:id="rId31"/>
    <p:sldId id="294" r:id="rId32"/>
    <p:sldId id="295" r:id="rId33"/>
    <p:sldId id="296" r:id="rId34"/>
    <p:sldId id="297" r:id="rId35"/>
    <p:sldId id="298" r:id="rId36"/>
    <p:sldId id="299" r:id="rId37"/>
    <p:sldId id="300" r:id="rId38"/>
    <p:sldId id="301" r:id="rId39"/>
    <p:sldId id="302" r:id="rId40"/>
    <p:sldId id="303" r:id="rId41"/>
    <p:sldId id="304" r:id="rId42"/>
    <p:sldId id="305" r:id="rId43"/>
    <p:sldId id="306" r:id="rId44"/>
    <p:sldId id="307" r:id="rId45"/>
    <p:sldId id="308" r:id="rId46"/>
    <p:sldId id="309" r:id="rId47"/>
    <p:sldId id="310" r:id="rId48"/>
    <p:sldId id="311" r:id="rId49"/>
    <p:sldId id="312" r:id="rId50"/>
    <p:sldId id="313" r:id="rId51"/>
    <p:sldId id="314" r:id="rId52"/>
    <p:sldId id="319" r:id="rId53"/>
    <p:sldId id="320" r:id="rId54"/>
    <p:sldId id="321" r:id="rId55"/>
  </p:sldIdLst>
  <p:sldSz cx="9899650" cy="6858000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1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0" userDrawn="1">
          <p15:clr>
            <a:srgbClr val="A4A3A4"/>
          </p15:clr>
        </p15:guide>
        <p15:guide id="2" pos="2132" userDrawn="1">
          <p15:clr>
            <a:srgbClr val="A4A3A4"/>
          </p15:clr>
        </p15:guide>
        <p15:guide id="3" orient="horz" pos="3127">
          <p15:clr>
            <a:srgbClr val="A4A3A4"/>
          </p15:clr>
        </p15:guide>
        <p15:guide id="4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EAEA"/>
    <a:srgbClr val="CBCBCB"/>
    <a:srgbClr val="D1D1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677" autoAdjust="0"/>
    <p:restoredTop sz="94660"/>
  </p:normalViewPr>
  <p:slideViewPr>
    <p:cSldViewPr>
      <p:cViewPr>
        <p:scale>
          <a:sx n="100" d="100"/>
          <a:sy n="100" d="100"/>
        </p:scale>
        <p:origin x="-60" y="366"/>
      </p:cViewPr>
      <p:guideLst>
        <p:guide orient="horz" pos="2160"/>
        <p:guide pos="3118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7" d="100"/>
          <a:sy n="97" d="100"/>
        </p:scale>
        <p:origin x="-2796" y="-102"/>
      </p:cViewPr>
      <p:guideLst>
        <p:guide orient="horz" pos="3120"/>
        <p:guide pos="2132"/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60" cy="496332"/>
          </a:xfrm>
          <a:prstGeom prst="rect">
            <a:avLst/>
          </a:prstGeom>
        </p:spPr>
        <p:txBody>
          <a:bodyPr vert="horz" lIns="91705" tIns="45853" rIns="91705" bIns="45853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60" cy="496332"/>
          </a:xfrm>
          <a:prstGeom prst="rect">
            <a:avLst/>
          </a:prstGeom>
        </p:spPr>
        <p:txBody>
          <a:bodyPr vert="horz" lIns="91705" tIns="45853" rIns="91705" bIns="45853" rtlCol="0"/>
          <a:lstStyle>
            <a:lvl1pPr algn="r">
              <a:defRPr sz="1200"/>
            </a:lvl1pPr>
          </a:lstStyle>
          <a:p>
            <a:fld id="{75C0E844-4BF8-4346-83F1-1E48FC4F9BF5}" type="datetimeFigureOut">
              <a:rPr lang="ko-KR" altLang="en-US" smtClean="0"/>
              <a:pPr/>
              <a:t>2023-06-01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60" cy="496332"/>
          </a:xfrm>
          <a:prstGeom prst="rect">
            <a:avLst/>
          </a:prstGeom>
        </p:spPr>
        <p:txBody>
          <a:bodyPr vert="horz" lIns="91705" tIns="45853" rIns="91705" bIns="45853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60" cy="496332"/>
          </a:xfrm>
          <a:prstGeom prst="rect">
            <a:avLst/>
          </a:prstGeom>
        </p:spPr>
        <p:txBody>
          <a:bodyPr vert="horz" lIns="91705" tIns="45853" rIns="91705" bIns="45853" rtlCol="0" anchor="b"/>
          <a:lstStyle>
            <a:lvl1pPr algn="r">
              <a:defRPr sz="1200"/>
            </a:lvl1pPr>
          </a:lstStyle>
          <a:p>
            <a:fld id="{F1BA4C65-44F2-4877-98EA-910F46710B8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5825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60" cy="496332"/>
          </a:xfrm>
          <a:prstGeom prst="rect">
            <a:avLst/>
          </a:prstGeom>
        </p:spPr>
        <p:txBody>
          <a:bodyPr vert="horz" lIns="91705" tIns="45853" rIns="91705" bIns="45853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60" cy="496332"/>
          </a:xfrm>
          <a:prstGeom prst="rect">
            <a:avLst/>
          </a:prstGeom>
        </p:spPr>
        <p:txBody>
          <a:bodyPr vert="horz" lIns="91705" tIns="45853" rIns="91705" bIns="45853" rtlCol="0"/>
          <a:lstStyle>
            <a:lvl1pPr algn="r">
              <a:defRPr sz="1200"/>
            </a:lvl1pPr>
          </a:lstStyle>
          <a:p>
            <a:fld id="{F1D29EF8-A63C-4D4B-90C8-EECF773C4F05}" type="datetimeFigureOut">
              <a:rPr lang="ko-KR" altLang="en-US" smtClean="0"/>
              <a:pPr/>
              <a:t>2023-06-01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527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705" tIns="45853" rIns="91705" bIns="45853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705" tIns="45853" rIns="91705" bIns="45853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60" cy="496332"/>
          </a:xfrm>
          <a:prstGeom prst="rect">
            <a:avLst/>
          </a:prstGeom>
        </p:spPr>
        <p:txBody>
          <a:bodyPr vert="horz" lIns="91705" tIns="45853" rIns="91705" bIns="45853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60" cy="496332"/>
          </a:xfrm>
          <a:prstGeom prst="rect">
            <a:avLst/>
          </a:prstGeom>
        </p:spPr>
        <p:txBody>
          <a:bodyPr vert="horz" lIns="91705" tIns="45853" rIns="91705" bIns="45853" rtlCol="0" anchor="b"/>
          <a:lstStyle>
            <a:lvl1pPr algn="r">
              <a:defRPr sz="1200"/>
            </a:lvl1pPr>
          </a:lstStyle>
          <a:p>
            <a:fld id="{D0B82E2F-4F63-4393-9522-E6920641F26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5708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82E2F-4F63-4393-9522-E6920641F260}" type="slidenum">
              <a:rPr lang="ko-KR" altLang="en-US" smtClean="0"/>
              <a:pPr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70258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 userDrawn="1"/>
        </p:nvSpPr>
        <p:spPr>
          <a:xfrm>
            <a:off x="122141" y="6752984"/>
            <a:ext cx="9650210" cy="108000"/>
          </a:xfrm>
          <a:prstGeom prst="rect">
            <a:avLst/>
          </a:prstGeom>
          <a:solidFill>
            <a:srgbClr val="D1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모서리가 둥근 직사각형 1"/>
          <p:cNvSpPr/>
          <p:nvPr userDrawn="1"/>
        </p:nvSpPr>
        <p:spPr>
          <a:xfrm>
            <a:off x="122141" y="54150"/>
            <a:ext cx="9650210" cy="466725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텍스트 개체 틀 9"/>
          <p:cNvSpPr>
            <a:spLocks noGrp="1"/>
          </p:cNvSpPr>
          <p:nvPr userDrawn="1">
            <p:ph type="body" sz="quarter" idx="15"/>
          </p:nvPr>
        </p:nvSpPr>
        <p:spPr>
          <a:xfrm>
            <a:off x="3751048" y="5257814"/>
            <a:ext cx="2397554" cy="314327"/>
          </a:xfrm>
        </p:spPr>
        <p:txBody>
          <a:bodyPr>
            <a:noAutofit/>
          </a:bodyPr>
          <a:lstStyle>
            <a:lvl1pPr algn="ctr">
              <a:buNone/>
              <a:defRPr kumimoji="0" lang="en-US" altLang="ko-KR" sz="13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ea"/>
                <a:ea typeface="+mn-ea"/>
                <a:cs typeface="Arial" pitchFamily="34" charset="0"/>
              </a:defRPr>
            </a:lvl1pPr>
            <a:lvl2pPr algn="r">
              <a:defRPr sz="1600">
                <a:ea typeface="HY견고딕" pitchFamily="18" charset="-127"/>
              </a:defRPr>
            </a:lvl2pPr>
            <a:lvl3pPr algn="r">
              <a:defRPr sz="1600">
                <a:ea typeface="HY견고딕" pitchFamily="18" charset="-127"/>
              </a:defRPr>
            </a:lvl3pPr>
            <a:lvl4pPr algn="r">
              <a:defRPr sz="1600">
                <a:ea typeface="HY견고딕" pitchFamily="18" charset="-127"/>
              </a:defRPr>
            </a:lvl4pPr>
            <a:lvl5pPr algn="r">
              <a:defRPr sz="1600">
                <a:ea typeface="HY견고딕" pitchFamily="18" charset="-127"/>
              </a:defRPr>
            </a:lvl5pPr>
          </a:lstStyle>
          <a:p>
            <a:pPr lvl="0"/>
            <a:r>
              <a:rPr lang="ko-KR" altLang="en-US" dirty="0" smtClean="0"/>
              <a:t>마스터 텍스트</a:t>
            </a:r>
          </a:p>
        </p:txBody>
      </p:sp>
      <p:sp>
        <p:nvSpPr>
          <p:cNvPr id="9" name="텍스트 개체 틀 5"/>
          <p:cNvSpPr>
            <a:spLocks noGrp="1"/>
          </p:cNvSpPr>
          <p:nvPr userDrawn="1">
            <p:ph type="body" sz="quarter" idx="18"/>
          </p:nvPr>
        </p:nvSpPr>
        <p:spPr>
          <a:xfrm>
            <a:off x="505295" y="1872498"/>
            <a:ext cx="8909684" cy="814383"/>
          </a:xfrm>
        </p:spPr>
        <p:txBody>
          <a:bodyPr/>
          <a:lstStyle>
            <a:lvl1pPr algn="ctr">
              <a:buNone/>
              <a:defRPr sz="3200" b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j-ea"/>
                <a:ea typeface="+mj-ea"/>
                <a:cs typeface="Arial" pitchFamily="34" charset="0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10" name="텍스트 개체 틀 9"/>
          <p:cNvSpPr>
            <a:spLocks noGrp="1"/>
          </p:cNvSpPr>
          <p:nvPr userDrawn="1">
            <p:ph type="body" sz="quarter" idx="16"/>
          </p:nvPr>
        </p:nvSpPr>
        <p:spPr>
          <a:xfrm>
            <a:off x="506388" y="2528885"/>
            <a:ext cx="8908623" cy="357187"/>
          </a:xfrm>
        </p:spPr>
        <p:txBody>
          <a:bodyPr>
            <a:noAutofit/>
          </a:bodyPr>
          <a:lstStyle>
            <a:lvl1pPr algn="ctr">
              <a:buNone/>
              <a:defRPr sz="170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defRPr>
            </a:lvl1pPr>
            <a:lvl2pPr algn="r">
              <a:defRPr sz="1600">
                <a:ea typeface="HY견고딕" pitchFamily="18" charset="-127"/>
              </a:defRPr>
            </a:lvl2pPr>
            <a:lvl3pPr algn="r">
              <a:defRPr sz="1600">
                <a:ea typeface="HY견고딕" pitchFamily="18" charset="-127"/>
              </a:defRPr>
            </a:lvl3pPr>
            <a:lvl4pPr algn="r">
              <a:defRPr sz="1600">
                <a:ea typeface="HY견고딕" pitchFamily="18" charset="-127"/>
              </a:defRPr>
            </a:lvl4pPr>
            <a:lvl5pPr algn="r">
              <a:defRPr sz="1600">
                <a:ea typeface="HY견고딕" pitchFamily="18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2093464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그룹 23"/>
          <p:cNvGrpSpPr/>
          <p:nvPr userDrawn="1"/>
        </p:nvGrpSpPr>
        <p:grpSpPr>
          <a:xfrm>
            <a:off x="116388" y="9526"/>
            <a:ext cx="9666874" cy="585345"/>
            <a:chOff x="107504" y="9525"/>
            <a:chExt cx="8928992" cy="585345"/>
          </a:xfrm>
        </p:grpSpPr>
        <p:pic>
          <p:nvPicPr>
            <p:cNvPr id="25" name="Picture 2"/>
            <p:cNvPicPr>
              <a:picLocks noChangeAspect="1" noChangeArrowheads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584"/>
            <a:stretch/>
          </p:blipFill>
          <p:spPr bwMode="auto">
            <a:xfrm>
              <a:off x="107504" y="9525"/>
              <a:ext cx="8928992" cy="584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26" name="그룹 25"/>
            <p:cNvGrpSpPr/>
            <p:nvPr userDrawn="1"/>
          </p:nvGrpSpPr>
          <p:grpSpPr>
            <a:xfrm>
              <a:off x="107504" y="549151"/>
              <a:ext cx="8449816" cy="45719"/>
              <a:chOff x="107504" y="549151"/>
              <a:chExt cx="8449816" cy="45719"/>
            </a:xfrm>
          </p:grpSpPr>
          <p:sp>
            <p:nvSpPr>
              <p:cNvPr id="27" name="직사각형 26"/>
              <p:cNvSpPr/>
              <p:nvPr userDrawn="1"/>
            </p:nvSpPr>
            <p:spPr>
              <a:xfrm>
                <a:off x="107504" y="549151"/>
                <a:ext cx="288032" cy="45719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직사각형 27"/>
              <p:cNvSpPr/>
              <p:nvPr userDrawn="1"/>
            </p:nvSpPr>
            <p:spPr>
              <a:xfrm>
                <a:off x="391790" y="549151"/>
                <a:ext cx="8165530" cy="45719"/>
              </a:xfrm>
              <a:prstGeom prst="rect">
                <a:avLst/>
              </a:prstGeom>
              <a:solidFill>
                <a:srgbClr val="D1D1D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0" name="내용 개체 틀 3"/>
          <p:cNvSpPr>
            <a:spLocks noGrp="1"/>
          </p:cNvSpPr>
          <p:nvPr userDrawn="1">
            <p:ph sz="half" idx="2"/>
          </p:nvPr>
        </p:nvSpPr>
        <p:spPr>
          <a:xfrm>
            <a:off x="696039" y="1357298"/>
            <a:ext cx="5955300" cy="3951288"/>
          </a:xfrm>
        </p:spPr>
        <p:txBody>
          <a:bodyPr/>
          <a:lstStyle>
            <a:lvl1pPr marL="514350" marR="0" indent="-514350" algn="l" defTabSz="914400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romanUcPeriod"/>
              <a:tabLst/>
              <a:defRPr sz="1600">
                <a:latin typeface="+mn-ea"/>
                <a:ea typeface="+mn-ea"/>
              </a:defRPr>
            </a:lvl1pPr>
            <a:lvl2pPr marL="742950" marR="0" indent="-28575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 sz="1400">
                <a:latin typeface="+mn-ea"/>
                <a:ea typeface="+mn-ea"/>
              </a:defRPr>
            </a:lvl2pPr>
            <a:lvl3pPr marL="1143000" marR="0" indent="-2286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 sz="1400">
                <a:latin typeface="+mn-ea"/>
                <a:ea typeface="+mn-ea"/>
              </a:defRPr>
            </a:lvl3pPr>
            <a:lvl4pPr>
              <a:defRPr sz="1400">
                <a:latin typeface="+mn-ea"/>
                <a:ea typeface="+mn-ea"/>
              </a:defRPr>
            </a:lvl4pPr>
            <a:lvl5pPr>
              <a:buNone/>
              <a:defRPr sz="1400">
                <a:latin typeface="+mn-ea"/>
                <a:ea typeface="+mn-ea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noProof="0" dirty="0" smtClean="0"/>
              <a:t>마스터 텍스트 스타일을 편집합니다</a:t>
            </a:r>
          </a:p>
          <a:p>
            <a:pPr lvl="1"/>
            <a:r>
              <a:rPr lang="ko-KR" altLang="en-US" noProof="0" dirty="0" smtClean="0"/>
              <a:t>둘째 수준</a:t>
            </a:r>
          </a:p>
          <a:p>
            <a:pPr lvl="2"/>
            <a:r>
              <a:rPr lang="ko-KR" altLang="en-US" noProof="0" dirty="0" smtClean="0"/>
              <a:t>셋째 수준</a:t>
            </a:r>
          </a:p>
          <a:p>
            <a:pPr lvl="3"/>
            <a:r>
              <a:rPr lang="ko-KR" altLang="en-US" noProof="0" dirty="0" smtClean="0"/>
              <a:t>넷째 수준</a:t>
            </a:r>
          </a:p>
          <a:p>
            <a:pPr lvl="4"/>
            <a:r>
              <a:rPr lang="ko-KR" altLang="en-US" noProof="0" dirty="0" smtClean="0"/>
              <a:t>다섯째 수준</a:t>
            </a:r>
          </a:p>
        </p:txBody>
      </p:sp>
      <p:sp>
        <p:nvSpPr>
          <p:cNvPr id="21" name="텍스트 개체 틀 5"/>
          <p:cNvSpPr>
            <a:spLocks noGrp="1"/>
          </p:cNvSpPr>
          <p:nvPr userDrawn="1">
            <p:ph type="body" sz="quarter" idx="16"/>
          </p:nvPr>
        </p:nvSpPr>
        <p:spPr>
          <a:xfrm>
            <a:off x="107780" y="70581"/>
            <a:ext cx="8584913" cy="444680"/>
          </a:xfrm>
        </p:spPr>
        <p:txBody>
          <a:bodyPr anchor="ctr"/>
          <a:lstStyle>
            <a:lvl1pPr algn="l">
              <a:buNone/>
              <a:defRPr sz="2000" b="1">
                <a:solidFill>
                  <a:schemeClr val="tx1"/>
                </a:solidFill>
                <a:latin typeface="Helvetica75" pitchFamily="34" charset="0"/>
                <a:ea typeface="맑은 고딕" pitchFamily="50" charset="-127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29" name="슬라이드 번호 개체 틀 10"/>
          <p:cNvSpPr>
            <a:spLocks noGrp="1"/>
          </p:cNvSpPr>
          <p:nvPr>
            <p:ph type="sldNum" sz="quarter" idx="19"/>
          </p:nvPr>
        </p:nvSpPr>
        <p:spPr>
          <a:xfrm>
            <a:off x="3794866" y="6481912"/>
            <a:ext cx="2309918" cy="365125"/>
          </a:xfrm>
        </p:spPr>
        <p:txBody>
          <a:bodyPr/>
          <a:lstStyle>
            <a:lvl1pPr algn="ctr">
              <a:defRPr sz="1000"/>
            </a:lvl1pPr>
          </a:lstStyle>
          <a:p>
            <a:pPr>
              <a:defRPr/>
            </a:pPr>
            <a:fld id="{D768FFF3-FF04-4CA7-A3C7-973525546080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27388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그룹 21"/>
          <p:cNvGrpSpPr/>
          <p:nvPr userDrawn="1"/>
        </p:nvGrpSpPr>
        <p:grpSpPr>
          <a:xfrm>
            <a:off x="116388" y="9526"/>
            <a:ext cx="9666874" cy="585345"/>
            <a:chOff x="107504" y="9525"/>
            <a:chExt cx="8928992" cy="585345"/>
          </a:xfrm>
        </p:grpSpPr>
        <p:pic>
          <p:nvPicPr>
            <p:cNvPr id="18" name="Picture 2"/>
            <p:cNvPicPr>
              <a:picLocks noChangeAspect="1" noChangeArrowheads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584"/>
            <a:stretch/>
          </p:blipFill>
          <p:spPr bwMode="auto">
            <a:xfrm>
              <a:off x="107504" y="9525"/>
              <a:ext cx="8928992" cy="584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9" name="그룹 18"/>
            <p:cNvGrpSpPr/>
            <p:nvPr userDrawn="1"/>
          </p:nvGrpSpPr>
          <p:grpSpPr>
            <a:xfrm>
              <a:off x="107504" y="549151"/>
              <a:ext cx="8449816" cy="45719"/>
              <a:chOff x="107504" y="549151"/>
              <a:chExt cx="8449816" cy="45719"/>
            </a:xfrm>
          </p:grpSpPr>
          <p:sp>
            <p:nvSpPr>
              <p:cNvPr id="20" name="직사각형 19"/>
              <p:cNvSpPr/>
              <p:nvPr userDrawn="1"/>
            </p:nvSpPr>
            <p:spPr>
              <a:xfrm>
                <a:off x="107504" y="549151"/>
                <a:ext cx="288032" cy="45719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직사각형 20"/>
              <p:cNvSpPr/>
              <p:nvPr userDrawn="1"/>
            </p:nvSpPr>
            <p:spPr>
              <a:xfrm>
                <a:off x="391790" y="549151"/>
                <a:ext cx="8165530" cy="45719"/>
              </a:xfrm>
              <a:prstGeom prst="rect">
                <a:avLst/>
              </a:prstGeom>
              <a:solidFill>
                <a:srgbClr val="D1D1D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9" name="텍스트 개체 틀 5"/>
          <p:cNvSpPr>
            <a:spLocks noGrp="1"/>
          </p:cNvSpPr>
          <p:nvPr userDrawn="1">
            <p:ph type="body" sz="quarter" idx="16"/>
          </p:nvPr>
        </p:nvSpPr>
        <p:spPr>
          <a:xfrm>
            <a:off x="107780" y="70581"/>
            <a:ext cx="8584913" cy="444680"/>
          </a:xfrm>
        </p:spPr>
        <p:txBody>
          <a:bodyPr anchor="ctr"/>
          <a:lstStyle>
            <a:lvl1pPr algn="l">
              <a:buNone/>
              <a:defRPr sz="2000" b="1">
                <a:solidFill>
                  <a:schemeClr val="tx1"/>
                </a:solidFill>
                <a:latin typeface="Helvetica75" pitchFamily="34" charset="0"/>
                <a:ea typeface="맑은 고딕" pitchFamily="50" charset="-127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11" name="슬라이드 번호 개체 틀 10"/>
          <p:cNvSpPr>
            <a:spLocks noGrp="1"/>
          </p:cNvSpPr>
          <p:nvPr userDrawn="1">
            <p:ph type="sldNum" sz="quarter" idx="19"/>
          </p:nvPr>
        </p:nvSpPr>
        <p:spPr>
          <a:xfrm>
            <a:off x="3794866" y="6481912"/>
            <a:ext cx="2309918" cy="365125"/>
          </a:xfrm>
        </p:spPr>
        <p:txBody>
          <a:bodyPr/>
          <a:lstStyle>
            <a:lvl1pPr algn="ctr">
              <a:defRPr sz="1000"/>
            </a:lvl1pPr>
          </a:lstStyle>
          <a:p>
            <a:pPr>
              <a:defRPr/>
            </a:pPr>
            <a:fld id="{D768FFF3-FF04-4CA7-A3C7-973525546080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2489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94983" y="274638"/>
            <a:ext cx="890968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94983" y="1600201"/>
            <a:ext cx="8909685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4983" y="6356351"/>
            <a:ext cx="23099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2381" y="6356351"/>
            <a:ext cx="31348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4749" y="6356351"/>
            <a:ext cx="23099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D768FFF3-FF04-4CA7-A3C7-97352554608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5"/>
          </p:nvPr>
        </p:nvSpPr>
        <p:spPr>
          <a:xfrm>
            <a:off x="2213521" y="5257814"/>
            <a:ext cx="5472608" cy="547451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ko-KR" altLang="en-US" sz="1800" b="1" dirty="0" smtClean="0"/>
              <a:t>데이터분석학과</a:t>
            </a:r>
            <a:endParaRPr lang="en-US" altLang="ko-KR" sz="1800" b="1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8"/>
          </p:nvPr>
        </p:nvSpPr>
        <p:spPr>
          <a:xfrm>
            <a:off x="505295" y="1872498"/>
            <a:ext cx="8909684" cy="1412486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ko-KR" altLang="en-US" dirty="0" smtClean="0">
                <a:latin typeface="+mn-ea"/>
              </a:rPr>
              <a:t>운영체제</a:t>
            </a:r>
            <a:r>
              <a:rPr lang="en-US" altLang="ko-KR" dirty="0" smtClean="0">
                <a:latin typeface="+mn-ea"/>
              </a:rPr>
              <a:t>(</a:t>
            </a:r>
            <a:r>
              <a:rPr lang="ko-KR" altLang="en-US" dirty="0" smtClean="0">
                <a:latin typeface="+mn-ea"/>
              </a:rPr>
              <a:t>실습</a:t>
            </a:r>
            <a:r>
              <a:rPr lang="en-US" altLang="ko-KR" dirty="0" smtClean="0">
                <a:latin typeface="+mn-ea"/>
              </a:rPr>
              <a:t>)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sz="2400" dirty="0" smtClean="0">
                <a:solidFill>
                  <a:schemeClr val="tx2"/>
                </a:solidFill>
                <a:latin typeface="+mn-ea"/>
              </a:rPr>
              <a:t>- </a:t>
            </a:r>
            <a:r>
              <a:rPr lang="en-US" altLang="ko-KR" sz="2400" dirty="0">
                <a:solidFill>
                  <a:schemeClr val="tx2"/>
                </a:solidFill>
                <a:latin typeface="+mn-ea"/>
              </a:rPr>
              <a:t>XII</a:t>
            </a:r>
            <a:r>
              <a:rPr lang="ko-KR" altLang="en-US" sz="2400" dirty="0">
                <a:solidFill>
                  <a:schemeClr val="tx2"/>
                </a:solidFill>
                <a:latin typeface="+mn-ea"/>
              </a:rPr>
              <a:t>장</a:t>
            </a:r>
            <a:r>
              <a:rPr lang="en-US" altLang="ko-KR" sz="2400" dirty="0">
                <a:solidFill>
                  <a:schemeClr val="tx2"/>
                </a:solidFill>
                <a:latin typeface="+mn-ea"/>
              </a:rPr>
              <a:t>. </a:t>
            </a:r>
            <a:r>
              <a:rPr lang="ko-KR" altLang="en-US" sz="2400" dirty="0" smtClean="0">
                <a:solidFill>
                  <a:schemeClr val="tx2"/>
                </a:solidFill>
                <a:latin typeface="+mn-ea"/>
              </a:rPr>
              <a:t>셸 스크립트 프로그래밍 </a:t>
            </a:r>
            <a:r>
              <a:rPr lang="en-US" altLang="ko-KR" sz="2400" dirty="0" smtClean="0">
                <a:solidFill>
                  <a:schemeClr val="tx2"/>
                </a:solidFill>
                <a:latin typeface="+mn-ea"/>
              </a:rPr>
              <a:t>-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 startAt="5"/>
            </a:pPr>
            <a:r>
              <a:rPr lang="ko-KR" altLang="en-US" sz="2400" dirty="0">
                <a:latin typeface="+mn-ea"/>
                <a:ea typeface="+mn-ea"/>
              </a:rPr>
              <a:t>변수</a:t>
            </a:r>
            <a:endParaRPr lang="ko-KR" altLang="en-US" sz="2400" dirty="0" smtClean="0">
              <a:latin typeface="+mn-ea"/>
              <a:ea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9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551946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57175" indent="-352425" latinLnBrk="0">
              <a:spcBef>
                <a:spcPts val="500"/>
              </a:spcBef>
              <a:buFont typeface="Wingdings" panose="05000000000000000000" pitchFamily="2" charset="2"/>
              <a:buChar char="v"/>
              <a:defRPr/>
            </a:pPr>
            <a:r>
              <a:rPr lang="ko-KR" altLang="en-US" b="1" dirty="0">
                <a:solidFill>
                  <a:srgbClr val="000000"/>
                </a:solidFill>
                <a:latin typeface="+mn-ea"/>
                <a:ea typeface="+mn-ea"/>
                <a:cs typeface="Arial"/>
              </a:rPr>
              <a:t>형식</a:t>
            </a:r>
          </a:p>
          <a:p>
            <a:pPr marL="714375" lvl="1" indent="-352425" latinLnBrk="0"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>
                <a:solidFill>
                  <a:srgbClr val="000000"/>
                </a:solidFill>
                <a:latin typeface="+mn-ea"/>
                <a:ea typeface="+mn-ea"/>
                <a:cs typeface="Arial"/>
              </a:rPr>
              <a:t>데이터 타입</a:t>
            </a:r>
            <a:r>
              <a:rPr lang="en-US" altLang="ko-KR" b="1" dirty="0">
                <a:solidFill>
                  <a:srgbClr val="000000"/>
                </a:solidFill>
                <a:latin typeface="+mn-ea"/>
                <a:ea typeface="+mn-ea"/>
                <a:cs typeface="Arial"/>
              </a:rPr>
              <a:t>( </a:t>
            </a:r>
            <a:r>
              <a:rPr lang="ko-KR" altLang="en-US" b="1" dirty="0">
                <a:solidFill>
                  <a:srgbClr val="000000"/>
                </a:solidFill>
                <a:latin typeface="+mn-ea"/>
                <a:ea typeface="+mn-ea"/>
                <a:cs typeface="Arial"/>
              </a:rPr>
              <a:t>숫자</a:t>
            </a:r>
            <a:r>
              <a:rPr lang="en-US" altLang="ko-KR" b="1" dirty="0">
                <a:solidFill>
                  <a:srgbClr val="000000"/>
                </a:solidFill>
                <a:latin typeface="+mn-ea"/>
                <a:ea typeface="+mn-ea"/>
                <a:cs typeface="Arial"/>
              </a:rPr>
              <a:t>, </a:t>
            </a:r>
            <a:r>
              <a:rPr lang="ko-KR" altLang="en-US" b="1" dirty="0">
                <a:solidFill>
                  <a:srgbClr val="000000"/>
                </a:solidFill>
                <a:latin typeface="+mn-ea"/>
                <a:ea typeface="+mn-ea"/>
                <a:cs typeface="Arial"/>
              </a:rPr>
              <a:t>문자 등</a:t>
            </a:r>
            <a:r>
              <a:rPr lang="en-US" altLang="ko-KR" b="1" dirty="0">
                <a:solidFill>
                  <a:srgbClr val="000000"/>
                </a:solidFill>
                <a:latin typeface="+mn-ea"/>
                <a:ea typeface="+mn-ea"/>
                <a:cs typeface="Arial"/>
              </a:rPr>
              <a:t>) </a:t>
            </a:r>
            <a:r>
              <a:rPr lang="ko-KR" altLang="en-US" b="1" dirty="0">
                <a:solidFill>
                  <a:srgbClr val="000000"/>
                </a:solidFill>
                <a:latin typeface="+mn-ea"/>
                <a:ea typeface="+mn-ea"/>
                <a:cs typeface="Arial"/>
              </a:rPr>
              <a:t>선언이 필요 없음</a:t>
            </a:r>
          </a:p>
          <a:p>
            <a:pPr marL="714375" lvl="1" indent="-352425" latinLnBrk="0"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>
                <a:solidFill>
                  <a:srgbClr val="000000"/>
                </a:solidFill>
                <a:latin typeface="+mn-ea"/>
                <a:ea typeface="+mn-ea"/>
                <a:cs typeface="Arial"/>
              </a:rPr>
              <a:t>변수가 필요할 때 선언해서 사용가능</a:t>
            </a:r>
            <a:r>
              <a:rPr lang="en-US" altLang="ko-KR" b="1" dirty="0">
                <a:solidFill>
                  <a:srgbClr val="000000"/>
                </a:solidFill>
                <a:latin typeface="+mn-ea"/>
                <a:ea typeface="+mn-ea"/>
                <a:cs typeface="Arial"/>
              </a:rPr>
              <a:t>, </a:t>
            </a:r>
            <a:r>
              <a:rPr lang="ko-KR" altLang="en-US" b="1" dirty="0">
                <a:solidFill>
                  <a:srgbClr val="000000"/>
                </a:solidFill>
                <a:latin typeface="+mn-ea"/>
                <a:ea typeface="+mn-ea"/>
                <a:cs typeface="Arial"/>
              </a:rPr>
              <a:t>미리 선언할 필요 </a:t>
            </a:r>
            <a:r>
              <a:rPr lang="ko-KR" altLang="en-US" b="1" dirty="0" smtClean="0">
                <a:solidFill>
                  <a:srgbClr val="000000"/>
                </a:solidFill>
                <a:latin typeface="+mn-ea"/>
                <a:ea typeface="+mn-ea"/>
                <a:cs typeface="Arial"/>
              </a:rPr>
              <a:t>없음</a:t>
            </a:r>
            <a:endParaRPr lang="en-US" altLang="ko-KR" b="1" dirty="0" smtClean="0">
              <a:solidFill>
                <a:srgbClr val="000000"/>
              </a:solidFill>
              <a:latin typeface="+mn-ea"/>
              <a:ea typeface="+mn-ea"/>
              <a:cs typeface="Arial"/>
            </a:endParaRPr>
          </a:p>
          <a:p>
            <a:pPr marL="257175" indent="-352425" latinLnBrk="0">
              <a:spcBef>
                <a:spcPts val="500"/>
              </a:spcBef>
              <a:buFont typeface="Wingdings" panose="05000000000000000000" pitchFamily="2" charset="2"/>
              <a:buChar char="v"/>
              <a:defRPr/>
            </a:pPr>
            <a:r>
              <a:rPr lang="ko-KR" altLang="en-US" b="1" dirty="0">
                <a:solidFill>
                  <a:srgbClr val="000000"/>
                </a:solidFill>
                <a:latin typeface="+mn-ea"/>
                <a:ea typeface="+mn-ea"/>
                <a:cs typeface="Arial"/>
              </a:rPr>
              <a:t>변수의 선언과 활용</a:t>
            </a:r>
            <a:r>
              <a:rPr lang="en-US" altLang="ko-KR" b="1" dirty="0">
                <a:solidFill>
                  <a:srgbClr val="000000"/>
                </a:solidFill>
                <a:latin typeface="+mn-ea"/>
                <a:ea typeface="+mn-ea"/>
                <a:cs typeface="Arial"/>
              </a:rPr>
              <a:t>(sample_var.sh</a:t>
            </a:r>
            <a:r>
              <a:rPr lang="en-US" altLang="ko-KR" b="1" dirty="0" smtClean="0">
                <a:solidFill>
                  <a:srgbClr val="000000"/>
                </a:solidFill>
                <a:latin typeface="+mn-ea"/>
                <a:ea typeface="+mn-ea"/>
                <a:cs typeface="Arial"/>
              </a:rPr>
              <a:t>)</a:t>
            </a:r>
          </a:p>
          <a:p>
            <a:pPr marL="257175" indent="-352425" latinLnBrk="0">
              <a:spcBef>
                <a:spcPts val="500"/>
              </a:spcBef>
              <a:buFont typeface="Wingdings" panose="05000000000000000000" pitchFamily="2" charset="2"/>
              <a:buChar char="v"/>
              <a:defRPr/>
            </a:pPr>
            <a:endParaRPr lang="en-US" altLang="ko-KR" b="1" dirty="0">
              <a:solidFill>
                <a:srgbClr val="000000"/>
              </a:solidFill>
              <a:latin typeface="+mn-ea"/>
              <a:ea typeface="+mn-ea"/>
              <a:cs typeface="Arial"/>
            </a:endParaRPr>
          </a:p>
          <a:p>
            <a:pPr marL="257175" indent="-352425" latinLnBrk="0">
              <a:spcBef>
                <a:spcPts val="500"/>
              </a:spcBef>
              <a:buFont typeface="Wingdings" panose="05000000000000000000" pitchFamily="2" charset="2"/>
              <a:buChar char="v"/>
              <a:defRPr/>
            </a:pPr>
            <a:endParaRPr lang="en-US" altLang="ko-KR" b="1" dirty="0" smtClean="0">
              <a:solidFill>
                <a:srgbClr val="000000"/>
              </a:solidFill>
              <a:latin typeface="+mn-ea"/>
              <a:ea typeface="+mn-ea"/>
              <a:cs typeface="Arial"/>
            </a:endParaRPr>
          </a:p>
          <a:p>
            <a:pPr marL="257175" indent="-352425" latinLnBrk="0">
              <a:spcBef>
                <a:spcPts val="500"/>
              </a:spcBef>
              <a:buFont typeface="Wingdings" panose="05000000000000000000" pitchFamily="2" charset="2"/>
              <a:buChar char="v"/>
              <a:defRPr/>
            </a:pPr>
            <a:endParaRPr lang="en-US" altLang="ko-KR" b="1" dirty="0">
              <a:solidFill>
                <a:srgbClr val="000000"/>
              </a:solidFill>
              <a:latin typeface="+mn-ea"/>
              <a:ea typeface="+mn-ea"/>
              <a:cs typeface="Arial"/>
            </a:endParaRPr>
          </a:p>
          <a:p>
            <a:pPr marL="271463">
              <a:spcBef>
                <a:spcPts val="500"/>
              </a:spcBef>
            </a:pPr>
            <a:r>
              <a:rPr lang="en-US" altLang="ko-KR" sz="1600" b="1" dirty="0">
                <a:latin typeface="+mn-ea"/>
                <a:ea typeface="+mn-ea"/>
              </a:rPr>
              <a:t>① </a:t>
            </a:r>
            <a:r>
              <a:rPr lang="ko-KR" altLang="ko-KR" sz="1600" b="1" dirty="0">
                <a:latin typeface="+mn-ea"/>
                <a:ea typeface="+mn-ea"/>
              </a:rPr>
              <a:t>행：매직 넘버 </a:t>
            </a:r>
            <a:r>
              <a:rPr lang="en-US" altLang="ko-KR" sz="1600" b="1" dirty="0">
                <a:latin typeface="+mn-ea"/>
                <a:ea typeface="+mn-ea"/>
              </a:rPr>
              <a:t>“#!”</a:t>
            </a:r>
            <a:r>
              <a:rPr lang="ko-KR" altLang="ko-KR" sz="1600" b="1" dirty="0">
                <a:latin typeface="+mn-ea"/>
                <a:ea typeface="+mn-ea"/>
              </a:rPr>
              <a:t>를 이용해 </a:t>
            </a:r>
            <a:r>
              <a:rPr lang="ko-KR" altLang="ko-KR" sz="1600" b="1" dirty="0" err="1">
                <a:latin typeface="+mn-ea"/>
                <a:ea typeface="+mn-ea"/>
              </a:rPr>
              <a:t>셸을</a:t>
            </a:r>
            <a:r>
              <a:rPr lang="ko-KR" altLang="ko-KR" sz="1600" b="1" dirty="0">
                <a:latin typeface="+mn-ea"/>
                <a:ea typeface="+mn-ea"/>
              </a:rPr>
              <a:t> </a:t>
            </a:r>
            <a:r>
              <a:rPr lang="ko-KR" altLang="ko-KR" sz="1600" b="1" dirty="0" smtClean="0">
                <a:latin typeface="+mn-ea"/>
                <a:ea typeface="+mn-ea"/>
              </a:rPr>
              <a:t>지정</a:t>
            </a:r>
            <a:r>
              <a:rPr lang="ko-KR" altLang="en-US" sz="1600" b="1" dirty="0" smtClean="0">
                <a:latin typeface="+mn-ea"/>
                <a:ea typeface="+mn-ea"/>
              </a:rPr>
              <a:t>함</a:t>
            </a:r>
            <a:endParaRPr lang="ko-KR" altLang="ko-KR" sz="1600" b="1" dirty="0">
              <a:latin typeface="+mn-ea"/>
              <a:ea typeface="+mn-ea"/>
            </a:endParaRPr>
          </a:p>
          <a:p>
            <a:pPr marL="271463">
              <a:spcBef>
                <a:spcPts val="500"/>
              </a:spcBef>
            </a:pPr>
            <a:r>
              <a:rPr lang="en-US" altLang="ko-KR" sz="1600" b="1" dirty="0">
                <a:latin typeface="+mn-ea"/>
                <a:ea typeface="+mn-ea"/>
              </a:rPr>
              <a:t>② </a:t>
            </a:r>
            <a:r>
              <a:rPr lang="ko-KR" altLang="ko-KR" sz="1600" b="1" dirty="0">
                <a:latin typeface="+mn-ea"/>
                <a:ea typeface="+mn-ea"/>
              </a:rPr>
              <a:t>행：</a:t>
            </a:r>
            <a:r>
              <a:rPr lang="en-US" altLang="ko-KR" sz="1600" b="1" dirty="0">
                <a:latin typeface="+mn-ea"/>
                <a:ea typeface="+mn-ea"/>
              </a:rPr>
              <a:t>#</a:t>
            </a:r>
            <a:r>
              <a:rPr lang="ko-KR" altLang="ko-KR" sz="1600" b="1" dirty="0">
                <a:latin typeface="+mn-ea"/>
                <a:ea typeface="+mn-ea"/>
              </a:rPr>
              <a:t>를 이용해 </a:t>
            </a:r>
            <a:r>
              <a:rPr lang="ko-KR" altLang="ko-KR" sz="1600" b="1" dirty="0" err="1">
                <a:latin typeface="+mn-ea"/>
                <a:ea typeface="+mn-ea"/>
              </a:rPr>
              <a:t>주석문으로</a:t>
            </a:r>
            <a:r>
              <a:rPr lang="ko-KR" altLang="ko-KR" sz="1600" b="1" dirty="0">
                <a:latin typeface="+mn-ea"/>
                <a:ea typeface="+mn-ea"/>
              </a:rPr>
              <a:t> </a:t>
            </a:r>
            <a:r>
              <a:rPr lang="ko-KR" altLang="ko-KR" sz="1600" b="1" dirty="0" smtClean="0">
                <a:latin typeface="+mn-ea"/>
                <a:ea typeface="+mn-ea"/>
              </a:rPr>
              <a:t>처리</a:t>
            </a:r>
            <a:r>
              <a:rPr lang="ko-KR" altLang="en-US" sz="1600" b="1" dirty="0" smtClean="0">
                <a:latin typeface="+mn-ea"/>
                <a:ea typeface="+mn-ea"/>
              </a:rPr>
              <a:t>함</a:t>
            </a:r>
            <a:r>
              <a:rPr lang="en-US" altLang="ko-KR" sz="1600" b="1" dirty="0" smtClean="0">
                <a:latin typeface="+mn-ea"/>
                <a:ea typeface="+mn-ea"/>
              </a:rPr>
              <a:t> </a:t>
            </a:r>
            <a:endParaRPr lang="ko-KR" altLang="ko-KR" sz="1600" b="1" dirty="0">
              <a:latin typeface="+mn-ea"/>
              <a:ea typeface="+mn-ea"/>
            </a:endParaRPr>
          </a:p>
          <a:p>
            <a:pPr marL="271463">
              <a:spcBef>
                <a:spcPts val="500"/>
              </a:spcBef>
            </a:pPr>
            <a:r>
              <a:rPr lang="en-US" altLang="ko-KR" sz="1600" b="1" dirty="0">
                <a:latin typeface="+mn-ea"/>
                <a:ea typeface="+mn-ea"/>
              </a:rPr>
              <a:t>③ </a:t>
            </a:r>
            <a:r>
              <a:rPr lang="ko-KR" altLang="ko-KR" sz="1600" b="1" dirty="0">
                <a:latin typeface="+mn-ea"/>
                <a:ea typeface="+mn-ea"/>
              </a:rPr>
              <a:t>행：변수를 선언하고 값을 </a:t>
            </a:r>
            <a:r>
              <a:rPr lang="ko-KR" altLang="ko-KR" sz="1600" b="1" dirty="0" smtClean="0">
                <a:latin typeface="+mn-ea"/>
                <a:ea typeface="+mn-ea"/>
              </a:rPr>
              <a:t>대입</a:t>
            </a:r>
            <a:r>
              <a:rPr lang="ko-KR" altLang="en-US" sz="1600" b="1" dirty="0" smtClean="0">
                <a:latin typeface="+mn-ea"/>
                <a:ea typeface="+mn-ea"/>
              </a:rPr>
              <a:t>함</a:t>
            </a:r>
            <a:r>
              <a:rPr lang="en-US" altLang="ko-KR" sz="1600" b="1" dirty="0" smtClean="0">
                <a:latin typeface="+mn-ea"/>
                <a:ea typeface="+mn-ea"/>
              </a:rPr>
              <a:t>. </a:t>
            </a:r>
            <a:r>
              <a:rPr lang="ko-KR" altLang="ko-KR" sz="1600" b="1" dirty="0">
                <a:latin typeface="+mn-ea"/>
                <a:ea typeface="+mn-ea"/>
              </a:rPr>
              <a:t>값을 대입하기 위해 대입 연산자 </a:t>
            </a:r>
            <a:r>
              <a:rPr lang="en-US" altLang="ko-KR" sz="1600" b="1" dirty="0">
                <a:latin typeface="+mn-ea"/>
                <a:ea typeface="+mn-ea"/>
              </a:rPr>
              <a:t>“=”</a:t>
            </a:r>
            <a:r>
              <a:rPr lang="ko-KR" altLang="ko-KR" sz="1600" b="1" dirty="0">
                <a:latin typeface="+mn-ea"/>
                <a:ea typeface="+mn-ea"/>
              </a:rPr>
              <a:t>를 </a:t>
            </a:r>
            <a:r>
              <a:rPr lang="ko-KR" altLang="ko-KR" sz="1600" b="1" dirty="0" smtClean="0">
                <a:latin typeface="+mn-ea"/>
                <a:ea typeface="+mn-ea"/>
              </a:rPr>
              <a:t>사용</a:t>
            </a:r>
            <a:r>
              <a:rPr lang="ko-KR" altLang="en-US" sz="1600" b="1" dirty="0" smtClean="0">
                <a:latin typeface="+mn-ea"/>
                <a:ea typeface="+mn-ea"/>
              </a:rPr>
              <a:t>함</a:t>
            </a:r>
            <a:r>
              <a:rPr lang="en-US" altLang="ko-KR" sz="1600" b="1" dirty="0" smtClean="0">
                <a:latin typeface="+mn-ea"/>
                <a:ea typeface="+mn-ea"/>
              </a:rPr>
              <a:t> </a:t>
            </a:r>
            <a:endParaRPr lang="en-US" altLang="ko-KR" sz="1600" b="1" dirty="0">
              <a:latin typeface="+mn-ea"/>
              <a:ea typeface="+mn-ea"/>
            </a:endParaRPr>
          </a:p>
          <a:p>
            <a:pPr marL="271463">
              <a:spcBef>
                <a:spcPts val="500"/>
              </a:spcBef>
            </a:pPr>
            <a:r>
              <a:rPr lang="en-US" altLang="ko-KR" sz="1600" b="1" dirty="0">
                <a:latin typeface="+mn-ea"/>
                <a:ea typeface="+mn-ea"/>
              </a:rPr>
              <a:t>          </a:t>
            </a:r>
            <a:r>
              <a:rPr lang="ko-KR" altLang="ko-KR" sz="1600" b="1" dirty="0">
                <a:latin typeface="+mn-ea"/>
                <a:ea typeface="+mn-ea"/>
              </a:rPr>
              <a:t>대입 연산자의 좌우에는 공백이 올 수 </a:t>
            </a:r>
            <a:r>
              <a:rPr lang="ko-KR" altLang="ko-KR" sz="1600" b="1" dirty="0" smtClean="0">
                <a:latin typeface="+mn-ea"/>
                <a:ea typeface="+mn-ea"/>
              </a:rPr>
              <a:t>없</a:t>
            </a:r>
            <a:r>
              <a:rPr lang="ko-KR" altLang="en-US" sz="1600" b="1" dirty="0" smtClean="0">
                <a:latin typeface="+mn-ea"/>
                <a:ea typeface="+mn-ea"/>
              </a:rPr>
              <a:t>음</a:t>
            </a:r>
            <a:r>
              <a:rPr lang="en-US" altLang="ko-KR" sz="1600" b="1" dirty="0" smtClean="0">
                <a:latin typeface="+mn-ea"/>
                <a:ea typeface="+mn-ea"/>
              </a:rPr>
              <a:t> </a:t>
            </a:r>
            <a:endParaRPr lang="en-US" altLang="ko-KR" sz="1600" b="1" dirty="0">
              <a:latin typeface="+mn-ea"/>
              <a:ea typeface="+mn-ea"/>
            </a:endParaRPr>
          </a:p>
          <a:p>
            <a:pPr marL="271463">
              <a:spcBef>
                <a:spcPts val="500"/>
              </a:spcBef>
            </a:pPr>
            <a:r>
              <a:rPr lang="en-US" altLang="ko-KR" sz="1600" b="1" dirty="0">
                <a:latin typeface="+mn-ea"/>
                <a:ea typeface="+mn-ea"/>
              </a:rPr>
              <a:t>          </a:t>
            </a:r>
            <a:r>
              <a:rPr lang="ko-KR" altLang="ko-KR" sz="1600" b="1" dirty="0">
                <a:latin typeface="+mn-ea"/>
                <a:ea typeface="+mn-ea"/>
              </a:rPr>
              <a:t>대입하는 값에 공백이 올 경우 반드시 따옴표</a:t>
            </a:r>
            <a:r>
              <a:rPr lang="en-US" altLang="ko-KR" sz="1600" b="1" dirty="0">
                <a:latin typeface="+mn-ea"/>
                <a:ea typeface="+mn-ea"/>
              </a:rPr>
              <a:t>(", ')</a:t>
            </a:r>
            <a:r>
              <a:rPr lang="ko-KR" altLang="ko-KR" sz="1600" b="1" dirty="0">
                <a:latin typeface="+mn-ea"/>
                <a:ea typeface="+mn-ea"/>
              </a:rPr>
              <a:t>를 해주어야 </a:t>
            </a:r>
            <a:r>
              <a:rPr lang="ko-KR" altLang="en-US" sz="1600" b="1" dirty="0" smtClean="0">
                <a:latin typeface="+mn-ea"/>
                <a:ea typeface="+mn-ea"/>
              </a:rPr>
              <a:t>함</a:t>
            </a:r>
            <a:r>
              <a:rPr lang="en-US" altLang="ko-KR" sz="1600" b="1" dirty="0" smtClean="0">
                <a:latin typeface="+mn-ea"/>
                <a:ea typeface="+mn-ea"/>
              </a:rPr>
              <a:t> </a:t>
            </a:r>
            <a:endParaRPr lang="en-US" altLang="ko-KR" sz="1600" b="1" dirty="0">
              <a:latin typeface="+mn-ea"/>
              <a:ea typeface="+mn-ea"/>
            </a:endParaRPr>
          </a:p>
          <a:p>
            <a:pPr marL="271463">
              <a:spcBef>
                <a:spcPts val="500"/>
              </a:spcBef>
            </a:pPr>
            <a:r>
              <a:rPr lang="en-US" altLang="ko-KR" sz="1600" b="1" dirty="0">
                <a:latin typeface="+mn-ea"/>
                <a:ea typeface="+mn-ea"/>
              </a:rPr>
              <a:t>        </a:t>
            </a:r>
            <a:r>
              <a:rPr lang="en-US" altLang="ko-KR" sz="1600" b="1" dirty="0" smtClean="0">
                <a:latin typeface="+mn-ea"/>
                <a:ea typeface="+mn-ea"/>
              </a:rPr>
              <a:t>  </a:t>
            </a:r>
            <a:r>
              <a:rPr lang="ko-KR" altLang="ko-KR" sz="1600" b="1" dirty="0">
                <a:latin typeface="+mn-ea"/>
                <a:ea typeface="+mn-ea"/>
              </a:rPr>
              <a:t>공백이 없는 값을 입력할 때는 따옴표가 필요 </a:t>
            </a:r>
            <a:r>
              <a:rPr lang="ko-KR" altLang="ko-KR" sz="1600" b="1" dirty="0" smtClean="0">
                <a:latin typeface="+mn-ea"/>
                <a:ea typeface="+mn-ea"/>
              </a:rPr>
              <a:t>없</a:t>
            </a:r>
            <a:r>
              <a:rPr lang="ko-KR" altLang="en-US" sz="1600" b="1" dirty="0" smtClean="0">
                <a:latin typeface="+mn-ea"/>
                <a:ea typeface="+mn-ea"/>
              </a:rPr>
              <a:t>음</a:t>
            </a:r>
            <a:endParaRPr lang="en-US" altLang="ko-KR" sz="1600" b="1" dirty="0">
              <a:latin typeface="+mn-ea"/>
              <a:ea typeface="+mn-ea"/>
            </a:endParaRPr>
          </a:p>
          <a:p>
            <a:pPr marL="271463">
              <a:spcBef>
                <a:spcPts val="500"/>
              </a:spcBef>
            </a:pPr>
            <a:r>
              <a:rPr lang="en-US" altLang="ko-KR" sz="1600" b="1" dirty="0">
                <a:latin typeface="+mn-ea"/>
                <a:ea typeface="+mn-ea"/>
              </a:rPr>
              <a:t>④ </a:t>
            </a:r>
            <a:r>
              <a:rPr lang="ko-KR" altLang="ko-KR" sz="1600" b="1" dirty="0">
                <a:latin typeface="+mn-ea"/>
                <a:ea typeface="+mn-ea"/>
              </a:rPr>
              <a:t>행：</a:t>
            </a:r>
            <a:r>
              <a:rPr lang="en-US" altLang="ko-KR" sz="1600" b="1" dirty="0">
                <a:latin typeface="+mn-ea"/>
                <a:ea typeface="+mn-ea"/>
              </a:rPr>
              <a:t>echo </a:t>
            </a:r>
            <a:r>
              <a:rPr lang="ko-KR" altLang="ko-KR" sz="1600" b="1" dirty="0">
                <a:latin typeface="+mn-ea"/>
                <a:ea typeface="+mn-ea"/>
              </a:rPr>
              <a:t>명령을 이용해서 변수에 있는 값을 </a:t>
            </a:r>
            <a:r>
              <a:rPr lang="ko-KR" altLang="ko-KR" sz="1600" b="1" dirty="0" smtClean="0">
                <a:latin typeface="+mn-ea"/>
                <a:ea typeface="+mn-ea"/>
              </a:rPr>
              <a:t>출력</a:t>
            </a:r>
            <a:r>
              <a:rPr lang="en-US" altLang="ko-KR" sz="1600" b="1" dirty="0" smtClean="0">
                <a:latin typeface="+mn-ea"/>
                <a:ea typeface="+mn-ea"/>
              </a:rPr>
              <a:t> </a:t>
            </a:r>
            <a:endParaRPr lang="en-US" altLang="ko-KR" sz="1600" b="1" dirty="0">
              <a:latin typeface="+mn-ea"/>
              <a:ea typeface="+mn-ea"/>
            </a:endParaRPr>
          </a:p>
          <a:p>
            <a:pPr marL="271463">
              <a:spcBef>
                <a:spcPts val="500"/>
              </a:spcBef>
            </a:pPr>
            <a:r>
              <a:rPr lang="en-US" altLang="ko-KR" sz="1600" b="1" dirty="0">
                <a:latin typeface="+mn-ea"/>
                <a:ea typeface="+mn-ea"/>
              </a:rPr>
              <a:t>          </a:t>
            </a:r>
            <a:r>
              <a:rPr lang="ko-KR" altLang="ko-KR" sz="1600" b="1" dirty="0">
                <a:latin typeface="+mn-ea"/>
                <a:ea typeface="+mn-ea"/>
              </a:rPr>
              <a:t>변수를 사용할 때는 </a:t>
            </a:r>
            <a:r>
              <a:rPr lang="en-US" altLang="ko-KR" sz="1600" b="1" dirty="0">
                <a:latin typeface="+mn-ea"/>
                <a:ea typeface="+mn-ea"/>
              </a:rPr>
              <a:t>“$” </a:t>
            </a:r>
            <a:r>
              <a:rPr lang="ko-KR" altLang="ko-KR" sz="1600" b="1" dirty="0">
                <a:latin typeface="+mn-ea"/>
                <a:ea typeface="+mn-ea"/>
              </a:rPr>
              <a:t>기호를 </a:t>
            </a:r>
            <a:r>
              <a:rPr lang="ko-KR" altLang="ko-KR" sz="1600" b="1" dirty="0" smtClean="0">
                <a:latin typeface="+mn-ea"/>
                <a:ea typeface="+mn-ea"/>
              </a:rPr>
              <a:t>사용</a:t>
            </a:r>
            <a:r>
              <a:rPr lang="ko-KR" altLang="en-US" sz="1600" b="1" dirty="0" smtClean="0">
                <a:latin typeface="+mn-ea"/>
                <a:ea typeface="+mn-ea"/>
              </a:rPr>
              <a:t>함</a:t>
            </a:r>
            <a:r>
              <a:rPr lang="en-US" altLang="ko-KR" sz="1600" b="1" dirty="0" smtClean="0">
                <a:latin typeface="+mn-ea"/>
                <a:ea typeface="+mn-ea"/>
              </a:rPr>
              <a:t> </a:t>
            </a:r>
            <a:endParaRPr lang="en-US" altLang="ko-KR" sz="1600" b="1" dirty="0">
              <a:latin typeface="+mn-ea"/>
              <a:ea typeface="+mn-ea"/>
            </a:endParaRPr>
          </a:p>
          <a:p>
            <a:pPr marL="271463">
              <a:spcBef>
                <a:spcPts val="500"/>
              </a:spcBef>
            </a:pPr>
            <a:r>
              <a:rPr lang="en-US" altLang="ko-KR" sz="1600" b="1" dirty="0">
                <a:latin typeface="+mn-ea"/>
                <a:ea typeface="+mn-ea"/>
              </a:rPr>
              <a:t>          </a:t>
            </a:r>
            <a:r>
              <a:rPr lang="ko-KR" altLang="ko-KR" sz="1600" b="1" dirty="0" err="1">
                <a:latin typeface="+mn-ea"/>
                <a:ea typeface="+mn-ea"/>
              </a:rPr>
              <a:t>리눅스는</a:t>
            </a:r>
            <a:r>
              <a:rPr lang="ko-KR" altLang="ko-KR" sz="1600" b="1" dirty="0">
                <a:latin typeface="+mn-ea"/>
                <a:ea typeface="+mn-ea"/>
              </a:rPr>
              <a:t> 대소문자를 철저하게 </a:t>
            </a:r>
            <a:r>
              <a:rPr lang="ko-KR" altLang="ko-KR" sz="1600" b="1" dirty="0" smtClean="0">
                <a:latin typeface="+mn-ea"/>
                <a:ea typeface="+mn-ea"/>
              </a:rPr>
              <a:t>구분</a:t>
            </a:r>
            <a:r>
              <a:rPr lang="ko-KR" altLang="en-US" sz="1600" b="1" dirty="0" smtClean="0">
                <a:latin typeface="+mn-ea"/>
                <a:ea typeface="+mn-ea"/>
              </a:rPr>
              <a:t>함</a:t>
            </a:r>
            <a:r>
              <a:rPr lang="en-US" altLang="ko-KR" sz="1600" b="1" dirty="0" smtClean="0">
                <a:latin typeface="+mn-ea"/>
                <a:ea typeface="+mn-ea"/>
              </a:rPr>
              <a:t>. echo</a:t>
            </a:r>
            <a:r>
              <a:rPr lang="ko-KR" altLang="ko-KR" sz="1600" b="1" dirty="0">
                <a:latin typeface="+mn-ea"/>
                <a:ea typeface="+mn-ea"/>
              </a:rPr>
              <a:t>를</a:t>
            </a:r>
            <a:r>
              <a:rPr lang="en-US" altLang="ko-KR" sz="1600" b="1" dirty="0">
                <a:latin typeface="+mn-ea"/>
                <a:ea typeface="+mn-ea"/>
              </a:rPr>
              <a:t> Echo</a:t>
            </a:r>
            <a:r>
              <a:rPr lang="ko-KR" altLang="ko-KR" sz="1600" b="1" dirty="0">
                <a:latin typeface="+mn-ea"/>
                <a:ea typeface="+mn-ea"/>
              </a:rPr>
              <a:t>라고 입력하면 에러가 </a:t>
            </a:r>
            <a:r>
              <a:rPr lang="ko-KR" altLang="ko-KR" sz="1600" b="1" dirty="0" smtClean="0">
                <a:latin typeface="+mn-ea"/>
                <a:ea typeface="+mn-ea"/>
              </a:rPr>
              <a:t>발생</a:t>
            </a:r>
            <a:r>
              <a:rPr lang="ko-KR" altLang="en-US" sz="1600" b="1" dirty="0" smtClean="0">
                <a:latin typeface="+mn-ea"/>
                <a:ea typeface="+mn-ea"/>
              </a:rPr>
              <a:t>함</a:t>
            </a:r>
            <a:r>
              <a:rPr lang="en-US" altLang="ko-KR" sz="1600" b="1" dirty="0" smtClean="0">
                <a:latin typeface="+mn-ea"/>
                <a:ea typeface="+mn-ea"/>
              </a:rPr>
              <a:t> </a:t>
            </a:r>
            <a:endParaRPr lang="en-US" altLang="ko-KR" sz="1600" b="1" dirty="0">
              <a:latin typeface="+mn-ea"/>
              <a:ea typeface="+mn-ea"/>
            </a:endParaRPr>
          </a:p>
          <a:p>
            <a:pPr marL="271463">
              <a:spcBef>
                <a:spcPts val="500"/>
              </a:spcBef>
            </a:pPr>
            <a:r>
              <a:rPr lang="en-US" altLang="ko-KR" sz="1600" b="1" dirty="0">
                <a:latin typeface="+mn-ea"/>
                <a:ea typeface="+mn-ea"/>
              </a:rPr>
              <a:t>          “$”</a:t>
            </a:r>
            <a:r>
              <a:rPr lang="ko-KR" altLang="ko-KR" sz="1600" b="1" dirty="0">
                <a:latin typeface="+mn-ea"/>
                <a:ea typeface="+mn-ea"/>
              </a:rPr>
              <a:t>와 </a:t>
            </a:r>
            <a:r>
              <a:rPr lang="ko-KR" altLang="ko-KR" sz="1600" b="1" dirty="0" err="1">
                <a:latin typeface="+mn-ea"/>
                <a:ea typeface="+mn-ea"/>
              </a:rPr>
              <a:t>변수명</a:t>
            </a:r>
            <a:r>
              <a:rPr lang="ko-KR" altLang="ko-KR" sz="1600" b="1" dirty="0">
                <a:latin typeface="+mn-ea"/>
                <a:ea typeface="+mn-ea"/>
              </a:rPr>
              <a:t> 사이에 공백이 없어야 </a:t>
            </a:r>
            <a:r>
              <a:rPr lang="ko-KR" altLang="en-US" sz="1600" b="1" dirty="0" smtClean="0">
                <a:latin typeface="+mn-ea"/>
                <a:ea typeface="+mn-ea"/>
              </a:rPr>
              <a:t>함</a:t>
            </a:r>
            <a:endParaRPr lang="ko-KR" altLang="en-US" sz="1600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29345" y="2125737"/>
            <a:ext cx="6471308" cy="100811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ko-KR" sz="16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① #! 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/bin/bash</a:t>
            </a:r>
            <a:endParaRPr lang="en-US" altLang="ko-KR" sz="1600" dirty="0">
              <a:latin typeface="+mn-ea"/>
              <a:cs typeface="굴림" pitchFamily="50" charset="-127"/>
            </a:endParaRPr>
          </a:p>
          <a:p>
            <a:pPr lvl="0" eaLnBrk="0" latinLnBrk="0" hangingPunct="0"/>
            <a:r>
              <a:rPr lang="en-US" altLang="ko-KR" sz="160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② # Print “Hello World” using variable</a:t>
            </a:r>
            <a:endParaRPr lang="en-US" altLang="ko-KR" sz="1600" dirty="0">
              <a:latin typeface="+mn-ea"/>
              <a:cs typeface="굴림" pitchFamily="50" charset="-127"/>
            </a:endParaRPr>
          </a:p>
          <a:p>
            <a:pPr lvl="0" eaLnBrk="0" latinLnBrk="0" hangingPunct="0"/>
            <a:r>
              <a:rPr lang="en-US" altLang="ko-KR" sz="160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③ STR=“Hello World”</a:t>
            </a:r>
            <a:endParaRPr lang="en-US" altLang="ko-KR" sz="1600" dirty="0">
              <a:latin typeface="+mn-ea"/>
              <a:cs typeface="굴림" pitchFamily="50" charset="-127"/>
            </a:endParaRPr>
          </a:p>
          <a:p>
            <a:pPr lvl="0" eaLnBrk="0" latinLnBrk="0" hangingPunct="0"/>
            <a:r>
              <a:rPr lang="en-US" altLang="ko-KR" sz="160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④ echo $</a:t>
            </a:r>
            <a:r>
              <a:rPr lang="en-US" altLang="ko-KR" sz="16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STR</a:t>
            </a:r>
            <a:endParaRPr lang="ko-KR" alt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7100653" y="139032"/>
            <a:ext cx="26645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latin typeface="+mn-ea"/>
                <a:ea typeface="+mn-ea"/>
              </a:rPr>
              <a:t>XII</a:t>
            </a:r>
            <a:r>
              <a:rPr lang="ko-KR" altLang="en-US" sz="1400" b="1" dirty="0">
                <a:latin typeface="+mn-ea"/>
                <a:ea typeface="+mn-ea"/>
              </a:rPr>
              <a:t>장</a:t>
            </a:r>
            <a:r>
              <a:rPr lang="en-US" altLang="ko-KR" sz="1400" b="1" dirty="0">
                <a:latin typeface="+mn-ea"/>
                <a:ea typeface="+mn-ea"/>
              </a:rPr>
              <a:t>. </a:t>
            </a:r>
            <a:r>
              <a:rPr lang="ko-KR" altLang="en-US" sz="1400" b="1" dirty="0">
                <a:latin typeface="+mn-ea"/>
                <a:ea typeface="+mn-ea"/>
              </a:rPr>
              <a:t>셸 스크립트 프로그래밍</a:t>
            </a:r>
          </a:p>
        </p:txBody>
      </p:sp>
    </p:spTree>
    <p:extLst>
      <p:ext uri="{BB962C8B-B14F-4D97-AF65-F5344CB8AC3E}">
        <p14:creationId xmlns:p14="http://schemas.microsoft.com/office/powerpoint/2010/main" val="3736047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10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86979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57175" indent="-352425" latinLnBrk="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sample_var.sh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스크립트와 실행결과</a:t>
            </a:r>
          </a:p>
          <a:p>
            <a:pPr marL="1171575" lvl="2" indent="-352425" latinLnBrk="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endParaRPr lang="ko-KR" altLang="en-US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</p:txBody>
      </p:sp>
      <p:sp>
        <p:nvSpPr>
          <p:cNvPr id="8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 startAt="5"/>
            </a:pPr>
            <a:r>
              <a:rPr lang="ko-KR" altLang="en-US" sz="2400" dirty="0">
                <a:latin typeface="+mn-ea"/>
              </a:rPr>
              <a:t>변수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100653" y="139032"/>
            <a:ext cx="26645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latin typeface="+mn-ea"/>
                <a:ea typeface="+mn-ea"/>
              </a:rPr>
              <a:t>XII</a:t>
            </a:r>
            <a:r>
              <a:rPr lang="ko-KR" altLang="en-US" sz="1400" b="1" dirty="0">
                <a:latin typeface="+mn-ea"/>
                <a:ea typeface="+mn-ea"/>
              </a:rPr>
              <a:t>장</a:t>
            </a:r>
            <a:r>
              <a:rPr lang="en-US" altLang="ko-KR" sz="1400" b="1" dirty="0">
                <a:latin typeface="+mn-ea"/>
                <a:ea typeface="+mn-ea"/>
              </a:rPr>
              <a:t>. </a:t>
            </a:r>
            <a:r>
              <a:rPr lang="ko-KR" altLang="en-US" sz="1400" b="1" dirty="0">
                <a:latin typeface="+mn-ea"/>
                <a:ea typeface="+mn-ea"/>
              </a:rPr>
              <a:t>셸 스크립트 프로그래밍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6" y="1544185"/>
            <a:ext cx="6953250" cy="32385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446" y="2607652"/>
            <a:ext cx="6915150" cy="60960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345" y="1878647"/>
            <a:ext cx="6953250" cy="71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7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11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530914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714375" lvl="1" indent="-352425" latinLnBrk="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인용부호의 활용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(sample_quo.sh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)</a:t>
            </a:r>
          </a:p>
          <a:p>
            <a:pPr marL="714375" lvl="1" indent="-352425" latinLnBrk="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endParaRPr lang="en-US" altLang="ko-KR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714375" lvl="1" indent="-352425" latinLnBrk="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endParaRPr lang="en-US" altLang="ko-KR" b="1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714375" lvl="1" indent="-352425" latinLnBrk="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endParaRPr lang="en-US" altLang="ko-KR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714375" lvl="1" indent="-352425" latinLnBrk="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endParaRPr lang="en-US" altLang="ko-KR" b="1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714375" lvl="1" indent="-352425" latinLnBrk="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endParaRPr lang="en-US" altLang="ko-KR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714375" lvl="1" indent="-352425" latinLnBrk="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endParaRPr lang="en-US" altLang="ko-KR" b="1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358775" indent="0">
              <a:lnSpc>
                <a:spcPct val="150000"/>
              </a:lnSpc>
              <a:buNone/>
            </a:pPr>
            <a:r>
              <a:rPr lang="en-US" altLang="ko-KR" sz="1600" b="1" dirty="0">
                <a:latin typeface="+mn-ea"/>
                <a:ea typeface="+mn-ea"/>
              </a:rPr>
              <a:t>③ </a:t>
            </a:r>
            <a:r>
              <a:rPr lang="ko-KR" altLang="ko-KR" sz="1600" b="1" dirty="0">
                <a:latin typeface="+mn-ea"/>
                <a:ea typeface="+mn-ea"/>
              </a:rPr>
              <a:t>행：변수</a:t>
            </a:r>
            <a:r>
              <a:rPr lang="en-US" altLang="ko-KR" sz="1600" b="1" dirty="0">
                <a:latin typeface="+mn-ea"/>
                <a:ea typeface="+mn-ea"/>
              </a:rPr>
              <a:t> STR_A</a:t>
            </a:r>
            <a:r>
              <a:rPr lang="ko-KR" altLang="ko-KR" sz="1600" b="1" dirty="0">
                <a:latin typeface="+mn-ea"/>
                <a:ea typeface="+mn-ea"/>
              </a:rPr>
              <a:t>에 큰 따옴표로 둘러싸인 문자열을 </a:t>
            </a:r>
            <a:r>
              <a:rPr lang="ko-KR" altLang="ko-KR" sz="1600" b="1" dirty="0" smtClean="0">
                <a:latin typeface="+mn-ea"/>
                <a:ea typeface="+mn-ea"/>
              </a:rPr>
              <a:t>대입</a:t>
            </a:r>
            <a:r>
              <a:rPr lang="ko-KR" altLang="en-US" sz="1600" b="1" dirty="0" smtClean="0">
                <a:latin typeface="+mn-ea"/>
                <a:ea typeface="+mn-ea"/>
              </a:rPr>
              <a:t>함</a:t>
            </a:r>
            <a:endParaRPr lang="ko-KR" altLang="ko-KR" sz="1600" b="1" dirty="0">
              <a:latin typeface="+mn-ea"/>
              <a:ea typeface="+mn-ea"/>
            </a:endParaRPr>
          </a:p>
          <a:p>
            <a:pPr marL="358775" indent="0">
              <a:lnSpc>
                <a:spcPct val="150000"/>
              </a:lnSpc>
              <a:buNone/>
            </a:pPr>
            <a:r>
              <a:rPr lang="en-US" altLang="ko-KR" sz="1600" b="1" dirty="0">
                <a:latin typeface="+mn-ea"/>
                <a:ea typeface="+mn-ea"/>
              </a:rPr>
              <a:t>④ </a:t>
            </a:r>
            <a:r>
              <a:rPr lang="ko-KR" altLang="ko-KR" sz="1600" b="1" dirty="0">
                <a:latin typeface="+mn-ea"/>
                <a:ea typeface="+mn-ea"/>
              </a:rPr>
              <a:t>행：변수</a:t>
            </a:r>
            <a:r>
              <a:rPr lang="en-US" altLang="ko-KR" sz="1600" b="1" dirty="0">
                <a:latin typeface="+mn-ea"/>
                <a:ea typeface="+mn-ea"/>
              </a:rPr>
              <a:t> STR_B</a:t>
            </a:r>
            <a:r>
              <a:rPr lang="ko-KR" altLang="ko-KR" sz="1600" b="1" dirty="0">
                <a:latin typeface="+mn-ea"/>
                <a:ea typeface="+mn-ea"/>
              </a:rPr>
              <a:t>에 작은 따옴표로 둘러싸인 문자열을 </a:t>
            </a:r>
            <a:r>
              <a:rPr lang="ko-KR" altLang="ko-KR" sz="1600" b="1" dirty="0" smtClean="0">
                <a:latin typeface="+mn-ea"/>
                <a:ea typeface="+mn-ea"/>
              </a:rPr>
              <a:t>대입</a:t>
            </a:r>
            <a:r>
              <a:rPr lang="ko-KR" altLang="en-US" sz="1600" b="1" dirty="0" smtClean="0">
                <a:latin typeface="+mn-ea"/>
                <a:ea typeface="+mn-ea"/>
              </a:rPr>
              <a:t>함</a:t>
            </a:r>
            <a:endParaRPr lang="ko-KR" altLang="ko-KR" sz="1600" b="1" dirty="0">
              <a:latin typeface="+mn-ea"/>
              <a:ea typeface="+mn-ea"/>
            </a:endParaRPr>
          </a:p>
          <a:p>
            <a:pPr marL="358775" indent="0">
              <a:lnSpc>
                <a:spcPct val="150000"/>
              </a:lnSpc>
              <a:buNone/>
            </a:pPr>
            <a:r>
              <a:rPr lang="en-US" altLang="ko-KR" sz="1600" b="1" dirty="0">
                <a:latin typeface="+mn-ea"/>
                <a:ea typeface="+mn-ea"/>
              </a:rPr>
              <a:t>⑤, ⑥ </a:t>
            </a:r>
            <a:r>
              <a:rPr lang="ko-KR" altLang="ko-KR" sz="1600" b="1" dirty="0">
                <a:latin typeface="+mn-ea"/>
                <a:ea typeface="+mn-ea"/>
              </a:rPr>
              <a:t>행：</a:t>
            </a:r>
            <a:r>
              <a:rPr lang="en-US" altLang="ko-KR" sz="1600" b="1" dirty="0">
                <a:latin typeface="+mn-ea"/>
                <a:ea typeface="+mn-ea"/>
              </a:rPr>
              <a:t>echo </a:t>
            </a:r>
            <a:r>
              <a:rPr lang="ko-KR" altLang="ko-KR" sz="1600" b="1" dirty="0">
                <a:latin typeface="+mn-ea"/>
                <a:ea typeface="+mn-ea"/>
              </a:rPr>
              <a:t>명령으로 출력할 문자열과 변수를 큰 따옴표를 이용해 </a:t>
            </a:r>
            <a:r>
              <a:rPr lang="ko-KR" altLang="ko-KR" sz="1600" b="1" dirty="0" smtClean="0">
                <a:latin typeface="+mn-ea"/>
                <a:ea typeface="+mn-ea"/>
              </a:rPr>
              <a:t>둘러</a:t>
            </a:r>
            <a:r>
              <a:rPr lang="ko-KR" altLang="en-US" sz="1600" b="1" dirty="0" smtClean="0">
                <a:latin typeface="+mn-ea"/>
                <a:ea typeface="+mn-ea"/>
              </a:rPr>
              <a:t>쌈</a:t>
            </a:r>
            <a:r>
              <a:rPr lang="en-US" altLang="ko-KR" sz="1600" b="1" dirty="0" smtClean="0">
                <a:latin typeface="+mn-ea"/>
                <a:ea typeface="+mn-ea"/>
              </a:rPr>
              <a:t> </a:t>
            </a:r>
            <a:endParaRPr lang="ko-KR" altLang="ko-KR" sz="1600" b="1" dirty="0">
              <a:latin typeface="+mn-ea"/>
              <a:ea typeface="+mn-ea"/>
            </a:endParaRPr>
          </a:p>
          <a:p>
            <a:pPr marL="358775" indent="0">
              <a:lnSpc>
                <a:spcPct val="150000"/>
              </a:lnSpc>
              <a:buNone/>
            </a:pPr>
            <a:r>
              <a:rPr lang="en-US" altLang="ko-KR" sz="1600" b="1" dirty="0">
                <a:latin typeface="+mn-ea"/>
                <a:ea typeface="+mn-ea"/>
              </a:rPr>
              <a:t>⑦, ⑧ </a:t>
            </a:r>
            <a:r>
              <a:rPr lang="ko-KR" altLang="ko-KR" sz="1600" b="1" dirty="0">
                <a:latin typeface="+mn-ea"/>
                <a:ea typeface="+mn-ea"/>
              </a:rPr>
              <a:t>행：</a:t>
            </a:r>
            <a:r>
              <a:rPr lang="en-US" altLang="ko-KR" sz="1600" b="1" dirty="0">
                <a:latin typeface="+mn-ea"/>
                <a:ea typeface="+mn-ea"/>
              </a:rPr>
              <a:t>echo </a:t>
            </a:r>
            <a:r>
              <a:rPr lang="ko-KR" altLang="ko-KR" sz="1600" b="1" dirty="0">
                <a:latin typeface="+mn-ea"/>
                <a:ea typeface="+mn-ea"/>
              </a:rPr>
              <a:t>명령으로 출력할 문자열과 변수를 작은 따옴표를 이용해</a:t>
            </a:r>
            <a:r>
              <a:rPr lang="en-US" altLang="ko-KR" sz="1600" b="1" dirty="0">
                <a:latin typeface="+mn-ea"/>
                <a:ea typeface="+mn-ea"/>
              </a:rPr>
              <a:t>  </a:t>
            </a:r>
            <a:r>
              <a:rPr lang="ko-KR" altLang="ko-KR" sz="1600" b="1" dirty="0" smtClean="0">
                <a:latin typeface="+mn-ea"/>
                <a:ea typeface="+mn-ea"/>
              </a:rPr>
              <a:t>둘러</a:t>
            </a:r>
            <a:r>
              <a:rPr lang="ko-KR" altLang="en-US" sz="1600" b="1" dirty="0" smtClean="0">
                <a:latin typeface="+mn-ea"/>
                <a:ea typeface="+mn-ea"/>
              </a:rPr>
              <a:t>쌈</a:t>
            </a:r>
            <a:endParaRPr lang="ko-KR" altLang="ko-KR" sz="1600" b="1" dirty="0">
              <a:latin typeface="+mn-ea"/>
              <a:ea typeface="+mn-ea"/>
            </a:endParaRPr>
          </a:p>
          <a:p>
            <a:pPr marL="714375" lvl="1" indent="-352425" latinLnBrk="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endParaRPr lang="en-US" altLang="ko-KR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1171575" lvl="2" indent="-352425" latinLnBrk="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endParaRPr lang="ko-KR" altLang="en-US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20882" y="1399182"/>
            <a:ext cx="6471308" cy="217383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ko-KR" sz="160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① #! /bin/bash</a:t>
            </a:r>
          </a:p>
          <a:p>
            <a:pPr lvl="0"/>
            <a:r>
              <a:rPr lang="en-US" altLang="ko-KR" sz="160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② # Single quotation mark .vs. Double quotation mark</a:t>
            </a:r>
          </a:p>
          <a:p>
            <a:pPr lvl="0"/>
            <a:r>
              <a:rPr lang="en-US" altLang="ko-KR" sz="160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③ STR_A=“Hello World”</a:t>
            </a:r>
          </a:p>
          <a:p>
            <a:pPr lvl="0"/>
            <a:r>
              <a:rPr lang="en-US" altLang="ko-KR" sz="160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④ STR_B=‘Hi Linux’</a:t>
            </a:r>
          </a:p>
          <a:p>
            <a:pPr lvl="0"/>
            <a:r>
              <a:rPr lang="en-US" altLang="ko-KR" sz="160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⑤ echo “Double quotation mark string STR_A</a:t>
            </a:r>
            <a:r>
              <a:rPr lang="ko-KR" altLang="en-US" sz="160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：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$STR_A”</a:t>
            </a:r>
          </a:p>
          <a:p>
            <a:pPr lvl="0"/>
            <a:r>
              <a:rPr lang="en-US" altLang="ko-KR" sz="160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⑥ echo “Single quotation mark string STR_B</a:t>
            </a:r>
            <a:r>
              <a:rPr lang="ko-KR" altLang="en-US" sz="160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：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$STR_B”</a:t>
            </a:r>
          </a:p>
          <a:p>
            <a:pPr lvl="0"/>
            <a:r>
              <a:rPr lang="en-US" altLang="ko-KR" sz="160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⑦ echo ‘Double quotation mark string STR_A</a:t>
            </a:r>
            <a:r>
              <a:rPr lang="ko-KR" altLang="en-US" sz="160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：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$STR_A’</a:t>
            </a:r>
          </a:p>
          <a:p>
            <a:pPr lvl="0"/>
            <a:r>
              <a:rPr lang="en-US" altLang="ko-KR" sz="160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⑧ echo </a:t>
            </a:r>
            <a:r>
              <a:rPr lang="en-US" altLang="ko-KR" sz="16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‘Single 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quotation mark string STR_B</a:t>
            </a:r>
            <a:r>
              <a:rPr lang="ko-KR" altLang="en-US" sz="160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：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$STR_B’</a:t>
            </a:r>
          </a:p>
        </p:txBody>
      </p:sp>
      <p:sp>
        <p:nvSpPr>
          <p:cNvPr id="9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 startAt="5"/>
            </a:pPr>
            <a:r>
              <a:rPr lang="ko-KR" altLang="en-US" sz="2400" dirty="0">
                <a:latin typeface="+mn-ea"/>
              </a:rPr>
              <a:t>변수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100653" y="139032"/>
            <a:ext cx="26645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latin typeface="+mn-ea"/>
                <a:ea typeface="+mn-ea"/>
              </a:rPr>
              <a:t>XII</a:t>
            </a:r>
            <a:r>
              <a:rPr lang="ko-KR" altLang="en-US" sz="1400" b="1" dirty="0">
                <a:latin typeface="+mn-ea"/>
                <a:ea typeface="+mn-ea"/>
              </a:rPr>
              <a:t>장</a:t>
            </a:r>
            <a:r>
              <a:rPr lang="en-US" altLang="ko-KR" sz="1400" b="1" dirty="0">
                <a:latin typeface="+mn-ea"/>
                <a:ea typeface="+mn-ea"/>
              </a:rPr>
              <a:t>. </a:t>
            </a:r>
            <a:r>
              <a:rPr lang="ko-KR" altLang="en-US" sz="1400" b="1" dirty="0">
                <a:latin typeface="+mn-ea"/>
                <a:ea typeface="+mn-ea"/>
              </a:rPr>
              <a:t>셸 스크립트 프로그래밍</a:t>
            </a:r>
          </a:p>
        </p:txBody>
      </p:sp>
    </p:spTree>
    <p:extLst>
      <p:ext uri="{BB962C8B-B14F-4D97-AF65-F5344CB8AC3E}">
        <p14:creationId xmlns:p14="http://schemas.microsoft.com/office/powerpoint/2010/main" val="119160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12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92333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57175" indent="-352425" latinLnBrk="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sample_quo.sh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스크립트와 실행결과</a:t>
            </a:r>
          </a:p>
          <a:p>
            <a:pPr marL="714375" lvl="1" indent="-352425" latinLnBrk="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endParaRPr lang="en-US" altLang="ko-KR" b="1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</p:txBody>
      </p:sp>
      <p:sp>
        <p:nvSpPr>
          <p:cNvPr id="9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 startAt="5"/>
            </a:pPr>
            <a:r>
              <a:rPr lang="ko-KR" altLang="en-US" sz="2400" dirty="0">
                <a:latin typeface="+mn-ea"/>
              </a:rPr>
              <a:t>변수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100653" y="139032"/>
            <a:ext cx="26645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latin typeface="+mn-ea"/>
                <a:ea typeface="+mn-ea"/>
              </a:rPr>
              <a:t>XII</a:t>
            </a:r>
            <a:r>
              <a:rPr lang="ko-KR" altLang="en-US" sz="1400" b="1" dirty="0">
                <a:latin typeface="+mn-ea"/>
                <a:ea typeface="+mn-ea"/>
              </a:rPr>
              <a:t>장</a:t>
            </a:r>
            <a:r>
              <a:rPr lang="en-US" altLang="ko-KR" sz="1400" b="1" dirty="0">
                <a:latin typeface="+mn-ea"/>
                <a:ea typeface="+mn-ea"/>
              </a:rPr>
              <a:t>. </a:t>
            </a:r>
            <a:r>
              <a:rPr lang="ko-KR" altLang="en-US" sz="1400" b="1" dirty="0">
                <a:latin typeface="+mn-ea"/>
                <a:ea typeface="+mn-ea"/>
              </a:rPr>
              <a:t>셸 스크립트 프로그래밍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5" y="1772816"/>
            <a:ext cx="6934200" cy="200025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346" y="3789040"/>
            <a:ext cx="6934200" cy="114300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346" y="1414399"/>
            <a:ext cx="69342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764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13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410881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57175" indent="-352425" latinLnBrk="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en-US" altLang="ko-KR" b="1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readonly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명령의 활용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(sample_RO.sh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)</a:t>
            </a:r>
          </a:p>
          <a:p>
            <a:pPr marL="257175" indent="-352425" latinLnBrk="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endParaRPr lang="en-US" altLang="ko-KR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257175" indent="-352425" latinLnBrk="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endParaRPr lang="en-US" altLang="ko-KR" b="1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257175" indent="-352425" latinLnBrk="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endParaRPr lang="en-US" altLang="ko-KR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257175" indent="-352425" latinLnBrk="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endParaRPr lang="en-US" altLang="ko-KR" b="1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257175" indent="-352425" latinLnBrk="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endParaRPr lang="en-US" altLang="ko-KR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358775">
              <a:lnSpc>
                <a:spcPct val="150000"/>
              </a:lnSpc>
            </a:pPr>
            <a:r>
              <a:rPr lang="ko-KR" altLang="en-US" sz="1600" b="1" dirty="0">
                <a:latin typeface="+mn-ea"/>
                <a:ea typeface="+mn-ea"/>
              </a:rPr>
              <a:t>③ 행：변수에 </a:t>
            </a:r>
            <a:r>
              <a:rPr lang="en-US" altLang="ko-KR" sz="1600" b="1" dirty="0" err="1">
                <a:latin typeface="+mn-ea"/>
                <a:ea typeface="+mn-ea"/>
              </a:rPr>
              <a:t>readonly</a:t>
            </a:r>
            <a:r>
              <a:rPr lang="en-US" altLang="ko-KR" sz="1600" b="1" dirty="0">
                <a:latin typeface="+mn-ea"/>
                <a:ea typeface="+mn-ea"/>
              </a:rPr>
              <a:t> </a:t>
            </a:r>
            <a:r>
              <a:rPr lang="ko-KR" altLang="en-US" sz="1600" b="1" dirty="0">
                <a:latin typeface="+mn-ea"/>
                <a:ea typeface="+mn-ea"/>
              </a:rPr>
              <a:t>속성을 부여한 후 값을 </a:t>
            </a:r>
            <a:r>
              <a:rPr lang="ko-KR" altLang="en-US" sz="1600" b="1" dirty="0" smtClean="0">
                <a:latin typeface="+mn-ea"/>
                <a:ea typeface="+mn-ea"/>
              </a:rPr>
              <a:t>대입함</a:t>
            </a:r>
            <a:endParaRPr lang="en-US" altLang="ko-KR" sz="1600" b="1" dirty="0">
              <a:latin typeface="+mn-ea"/>
              <a:ea typeface="+mn-ea"/>
            </a:endParaRPr>
          </a:p>
          <a:p>
            <a:pPr marL="358775">
              <a:lnSpc>
                <a:spcPct val="150000"/>
              </a:lnSpc>
            </a:pPr>
            <a:r>
              <a:rPr lang="en-US" altLang="ko-KR" sz="1600" b="1" dirty="0">
                <a:latin typeface="+mn-ea"/>
                <a:ea typeface="+mn-ea"/>
              </a:rPr>
              <a:t>⑤ </a:t>
            </a:r>
            <a:r>
              <a:rPr lang="ko-KR" altLang="en-US" sz="1600" b="1" dirty="0">
                <a:latin typeface="+mn-ea"/>
                <a:ea typeface="+mn-ea"/>
              </a:rPr>
              <a:t>행：변수에 새로운 값을 대입하려고 하면 </a:t>
            </a:r>
            <a:r>
              <a:rPr lang="ko-KR" altLang="en-US" sz="1600" b="1" dirty="0" err="1">
                <a:latin typeface="+mn-ea"/>
                <a:ea typeface="+mn-ea"/>
              </a:rPr>
              <a:t>셸에서</a:t>
            </a:r>
            <a:r>
              <a:rPr lang="ko-KR" altLang="en-US" sz="1600" b="1" dirty="0">
                <a:latin typeface="+mn-ea"/>
                <a:ea typeface="+mn-ea"/>
              </a:rPr>
              <a:t> 에러를 </a:t>
            </a:r>
            <a:r>
              <a:rPr lang="ko-KR" altLang="en-US" sz="1600" b="1" dirty="0" smtClean="0">
                <a:latin typeface="+mn-ea"/>
                <a:ea typeface="+mn-ea"/>
              </a:rPr>
              <a:t>발생시킴</a:t>
            </a:r>
            <a:endParaRPr lang="ko-KR" altLang="en-US" sz="1600" b="1" dirty="0">
              <a:latin typeface="+mn-ea"/>
              <a:ea typeface="+mn-ea"/>
            </a:endParaRPr>
          </a:p>
          <a:p>
            <a:pPr marL="1101725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ko-KR" altLang="en-US" sz="1600" b="1" dirty="0">
              <a:latin typeface="+mn-ea"/>
              <a:ea typeface="+mn-ea"/>
            </a:endParaRPr>
          </a:p>
          <a:p>
            <a:pPr marL="714375" lvl="1" indent="-352425" latinLnBrk="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endParaRPr lang="ko-KR" altLang="en-US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20882" y="1399182"/>
            <a:ext cx="6471308" cy="152576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ko-KR" sz="160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① #! /bin/bash</a:t>
            </a:r>
          </a:p>
          <a:p>
            <a:pPr lvl="0"/>
            <a:r>
              <a:rPr lang="en-US" altLang="ko-KR" sz="160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② # Using </a:t>
            </a:r>
            <a:r>
              <a:rPr lang="en-US" altLang="ko-KR" sz="1600" dirty="0" err="1">
                <a:solidFill>
                  <a:srgbClr val="000000"/>
                </a:solidFill>
                <a:latin typeface="+mn-ea"/>
                <a:cs typeface="Times New Roman" pitchFamily="18" charset="0"/>
              </a:rPr>
              <a:t>readonly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 command to variable</a:t>
            </a:r>
          </a:p>
          <a:p>
            <a:pPr lvl="0"/>
            <a:r>
              <a:rPr lang="en-US" altLang="ko-KR" sz="160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③ </a:t>
            </a:r>
            <a:r>
              <a:rPr lang="en-US" altLang="ko-KR" sz="1600" dirty="0" err="1">
                <a:solidFill>
                  <a:srgbClr val="000000"/>
                </a:solidFill>
                <a:latin typeface="+mn-ea"/>
                <a:cs typeface="Times New Roman" pitchFamily="18" charset="0"/>
              </a:rPr>
              <a:t>readonly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 STR=“Hello World”</a:t>
            </a:r>
          </a:p>
          <a:p>
            <a:pPr lvl="0"/>
            <a:r>
              <a:rPr lang="en-US" altLang="ko-KR" sz="160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④ echo “Variable STR's value</a:t>
            </a:r>
            <a:r>
              <a:rPr lang="ko-KR" altLang="en-US" sz="160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：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$STR”</a:t>
            </a:r>
          </a:p>
          <a:p>
            <a:pPr lvl="0"/>
            <a:r>
              <a:rPr lang="en-US" altLang="ko-KR" sz="160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⑤ STR=“Hi Linux”</a:t>
            </a:r>
          </a:p>
        </p:txBody>
      </p:sp>
      <p:sp>
        <p:nvSpPr>
          <p:cNvPr id="9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 startAt="5"/>
            </a:pPr>
            <a:r>
              <a:rPr lang="ko-KR" altLang="en-US" sz="2400" dirty="0">
                <a:latin typeface="+mn-ea"/>
              </a:rPr>
              <a:t>변수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100653" y="139032"/>
            <a:ext cx="26645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latin typeface="+mn-ea"/>
                <a:ea typeface="+mn-ea"/>
              </a:rPr>
              <a:t>XII</a:t>
            </a:r>
            <a:r>
              <a:rPr lang="ko-KR" altLang="en-US" sz="1400" b="1" dirty="0">
                <a:latin typeface="+mn-ea"/>
                <a:ea typeface="+mn-ea"/>
              </a:rPr>
              <a:t>장</a:t>
            </a:r>
            <a:r>
              <a:rPr lang="en-US" altLang="ko-KR" sz="1400" b="1" dirty="0">
                <a:latin typeface="+mn-ea"/>
                <a:ea typeface="+mn-ea"/>
              </a:rPr>
              <a:t>. </a:t>
            </a:r>
            <a:r>
              <a:rPr lang="ko-KR" altLang="en-US" sz="1400" b="1" dirty="0">
                <a:latin typeface="+mn-ea"/>
                <a:ea typeface="+mn-ea"/>
              </a:rPr>
              <a:t>셸 스크립트 프로그래밍</a:t>
            </a:r>
          </a:p>
        </p:txBody>
      </p:sp>
    </p:spTree>
    <p:extLst>
      <p:ext uri="{BB962C8B-B14F-4D97-AF65-F5344CB8AC3E}">
        <p14:creationId xmlns:p14="http://schemas.microsoft.com/office/powerpoint/2010/main" val="3887654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14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45429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57175" indent="-352425" latinLnBrk="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sample_RO.sh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스크립트와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실행결과</a:t>
            </a:r>
            <a:endParaRPr lang="ko-KR" altLang="en-US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</p:txBody>
      </p:sp>
      <p:sp>
        <p:nvSpPr>
          <p:cNvPr id="8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 startAt="5"/>
            </a:pPr>
            <a:r>
              <a:rPr lang="ko-KR" altLang="en-US" sz="2400" dirty="0">
                <a:latin typeface="+mn-ea"/>
              </a:rPr>
              <a:t>변수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100653" y="139032"/>
            <a:ext cx="26645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latin typeface="+mn-ea"/>
                <a:ea typeface="+mn-ea"/>
              </a:rPr>
              <a:t>XII</a:t>
            </a:r>
            <a:r>
              <a:rPr lang="ko-KR" altLang="en-US" sz="1400" b="1" dirty="0">
                <a:latin typeface="+mn-ea"/>
                <a:ea typeface="+mn-ea"/>
              </a:rPr>
              <a:t>장</a:t>
            </a:r>
            <a:r>
              <a:rPr lang="en-US" altLang="ko-KR" sz="1400" b="1" dirty="0">
                <a:latin typeface="+mn-ea"/>
                <a:ea typeface="+mn-ea"/>
              </a:rPr>
              <a:t>. </a:t>
            </a:r>
            <a:r>
              <a:rPr lang="ko-KR" altLang="en-US" sz="1400" b="1" dirty="0">
                <a:latin typeface="+mn-ea"/>
                <a:ea typeface="+mn-ea"/>
              </a:rPr>
              <a:t>셸 스크립트 프로그래밍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6" y="1310990"/>
            <a:ext cx="6912768" cy="32385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963" y="1648822"/>
            <a:ext cx="6915150" cy="133350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246" y="2996952"/>
            <a:ext cx="6928867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676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15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21698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57175" indent="-352425" latinLnBrk="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내장 변수</a:t>
            </a:r>
            <a:endParaRPr lang="en-US" altLang="ko-KR" b="1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714375" lvl="1" indent="-352425" latinLnBrk="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셸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스크립트 프로그래밍에 이용되는 미리 지정되어 있는 변수</a:t>
            </a:r>
          </a:p>
          <a:p>
            <a:pPr marL="714375" lvl="1" indent="-352425" latinLnBrk="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읽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기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전용으로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스크립트 내에서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값의 변경 불가</a:t>
            </a:r>
          </a:p>
          <a:p>
            <a:pPr marL="714375" lvl="1" indent="-352425" latinLnBrk="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위치 매개 변수 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: $1, $2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등으로 표시되는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값</a:t>
            </a:r>
            <a:endParaRPr lang="en-US" altLang="ko-KR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257175" indent="-352425" latinLnBrk="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bash </a:t>
            </a:r>
            <a:r>
              <a:rPr lang="ko-KR" altLang="en-US" b="1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셸의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 내장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변수</a:t>
            </a:r>
            <a:endParaRPr lang="ko-KR" altLang="en-US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7843394"/>
              </p:ext>
            </p:extLst>
          </p:nvPr>
        </p:nvGraphicFramePr>
        <p:xfrm>
          <a:off x="629345" y="2924944"/>
          <a:ext cx="6624575" cy="36385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036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209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4559">
                <a:tc>
                  <a:txBody>
                    <a:bodyPr/>
                    <a:lstStyle/>
                    <a:p>
                      <a:pPr algn="ctr">
                        <a:lnSpc>
                          <a:spcPct val="145000"/>
                        </a:lnSpc>
                        <a:spcAft>
                          <a:spcPts val="0"/>
                        </a:spcAft>
                      </a:pPr>
                      <a:r>
                        <a:rPr lang="ko-KR" sz="1600" b="1" kern="100" spc="-25" dirty="0" err="1">
                          <a:effectLst/>
                          <a:latin typeface="+mn-ea"/>
                          <a:ea typeface="+mn-ea"/>
                        </a:rPr>
                        <a:t>변수명</a:t>
                      </a:r>
                      <a:endParaRPr lang="ko-KR" sz="1600" b="1" kern="100" spc="-25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5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 spc="-25" dirty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sz="1600" b="1" kern="100" spc="-25" dirty="0">
                          <a:effectLst/>
                          <a:latin typeface="+mn-ea"/>
                          <a:ea typeface="+mn-ea"/>
                        </a:rPr>
                        <a:t>의 미</a:t>
                      </a:r>
                      <a:endParaRPr lang="ko-KR" sz="1600" b="1" kern="100" spc="-25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955">
                <a:tc>
                  <a:txBody>
                    <a:bodyPr/>
                    <a:lstStyle/>
                    <a:p>
                      <a:pPr algn="ctr">
                        <a:lnSpc>
                          <a:spcPct val="13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spc="-25">
                          <a:effectLst/>
                          <a:latin typeface="+mn-ea"/>
                          <a:ea typeface="+mn-ea"/>
                        </a:rPr>
                        <a:t>$$</a:t>
                      </a:r>
                      <a:endParaRPr lang="ko-KR" sz="1600" kern="100" spc="-25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algn="just" latinLnBrk="1">
                        <a:lnSpc>
                          <a:spcPct val="135000"/>
                        </a:lnSpc>
                        <a:spcAft>
                          <a:spcPts val="0"/>
                        </a:spcAft>
                      </a:pPr>
                      <a:r>
                        <a:rPr lang="ko-KR" sz="1600" kern="100" spc="-25" dirty="0">
                          <a:effectLst/>
                          <a:latin typeface="+mn-ea"/>
                          <a:ea typeface="+mn-ea"/>
                        </a:rPr>
                        <a:t>프로세스의</a:t>
                      </a:r>
                      <a:r>
                        <a:rPr lang="en-US" sz="1600" kern="100" spc="-25" dirty="0">
                          <a:effectLst/>
                          <a:latin typeface="+mn-ea"/>
                          <a:ea typeface="+mn-ea"/>
                        </a:rPr>
                        <a:t> PID</a:t>
                      </a:r>
                      <a:endParaRPr lang="ko-KR" sz="1600" kern="100" spc="-25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955">
                <a:tc>
                  <a:txBody>
                    <a:bodyPr/>
                    <a:lstStyle/>
                    <a:p>
                      <a:pPr algn="ctr">
                        <a:lnSpc>
                          <a:spcPct val="13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spc="-25" dirty="0">
                          <a:effectLst/>
                          <a:latin typeface="+mn-ea"/>
                          <a:ea typeface="+mn-ea"/>
                        </a:rPr>
                        <a:t>$?</a:t>
                      </a:r>
                      <a:endParaRPr lang="ko-KR" sz="1600" kern="100" spc="-25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algn="just" latinLnBrk="1">
                        <a:lnSpc>
                          <a:spcPct val="135000"/>
                        </a:lnSpc>
                        <a:spcAft>
                          <a:spcPts val="0"/>
                        </a:spcAft>
                      </a:pPr>
                      <a:r>
                        <a:rPr lang="ko-KR" sz="1600" kern="100" spc="-25" dirty="0">
                          <a:effectLst/>
                          <a:latin typeface="+mn-ea"/>
                          <a:ea typeface="+mn-ea"/>
                        </a:rPr>
                        <a:t>최근 실행한 명령의 </a:t>
                      </a:r>
                      <a:r>
                        <a:rPr lang="ko-KR" sz="1600" kern="100" spc="-25" dirty="0" smtClean="0">
                          <a:effectLst/>
                          <a:latin typeface="+mn-ea"/>
                          <a:ea typeface="+mn-ea"/>
                        </a:rPr>
                        <a:t>종료</a:t>
                      </a:r>
                      <a:r>
                        <a:rPr lang="en-US" altLang="ko-KR" sz="1600" kern="100" spc="-25" dirty="0" smtClean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sz="1600" kern="100" spc="-25" dirty="0" smtClean="0">
                          <a:effectLst/>
                          <a:latin typeface="+mn-ea"/>
                          <a:ea typeface="+mn-ea"/>
                        </a:rPr>
                        <a:t>값</a:t>
                      </a:r>
                      <a:endParaRPr lang="ko-KR" sz="1600" kern="100" spc="-25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7955">
                <a:tc>
                  <a:txBody>
                    <a:bodyPr/>
                    <a:lstStyle/>
                    <a:p>
                      <a:pPr algn="ctr">
                        <a:lnSpc>
                          <a:spcPct val="13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spc="-25">
                          <a:effectLst/>
                          <a:latin typeface="+mn-ea"/>
                          <a:ea typeface="+mn-ea"/>
                        </a:rPr>
                        <a:t>$0</a:t>
                      </a:r>
                      <a:endParaRPr lang="ko-KR" sz="1600" kern="100" spc="-25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algn="just" latinLnBrk="1">
                        <a:lnSpc>
                          <a:spcPct val="135000"/>
                        </a:lnSpc>
                        <a:spcAft>
                          <a:spcPts val="0"/>
                        </a:spcAft>
                      </a:pPr>
                      <a:r>
                        <a:rPr lang="ko-KR" sz="1600" kern="100" spc="-25" dirty="0" err="1">
                          <a:effectLst/>
                          <a:latin typeface="+mn-ea"/>
                          <a:ea typeface="+mn-ea"/>
                        </a:rPr>
                        <a:t>프로그램명</a:t>
                      </a:r>
                      <a:endParaRPr lang="ko-KR" sz="1600" kern="100" spc="-25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7955">
                <a:tc>
                  <a:txBody>
                    <a:bodyPr/>
                    <a:lstStyle/>
                    <a:p>
                      <a:pPr algn="ctr">
                        <a:lnSpc>
                          <a:spcPct val="13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spc="-25">
                          <a:effectLst/>
                          <a:latin typeface="+mn-ea"/>
                          <a:ea typeface="+mn-ea"/>
                        </a:rPr>
                        <a:t>$1</a:t>
                      </a:r>
                      <a:endParaRPr lang="ko-KR" sz="1600" kern="100" spc="-25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algn="just" latinLnBrk="1">
                        <a:lnSpc>
                          <a:spcPct val="135000"/>
                        </a:lnSpc>
                        <a:spcAft>
                          <a:spcPts val="0"/>
                        </a:spcAft>
                      </a:pPr>
                      <a:r>
                        <a:rPr lang="ko-KR" sz="1600" kern="100" spc="-25" dirty="0">
                          <a:effectLst/>
                          <a:latin typeface="+mn-ea"/>
                          <a:ea typeface="+mn-ea"/>
                        </a:rPr>
                        <a:t>프로그램에 전달된 첫 번째 인수</a:t>
                      </a:r>
                      <a:endParaRPr lang="ko-KR" sz="1600" kern="100" spc="-25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7955">
                <a:tc>
                  <a:txBody>
                    <a:bodyPr/>
                    <a:lstStyle/>
                    <a:p>
                      <a:pPr algn="ctr">
                        <a:lnSpc>
                          <a:spcPct val="13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spc="-25">
                          <a:effectLst/>
                          <a:latin typeface="+mn-ea"/>
                          <a:ea typeface="+mn-ea"/>
                        </a:rPr>
                        <a:t>$*</a:t>
                      </a:r>
                      <a:endParaRPr lang="ko-KR" sz="1600" kern="100" spc="-25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algn="just" latinLnBrk="1">
                        <a:lnSpc>
                          <a:spcPct val="135000"/>
                        </a:lnSpc>
                        <a:spcAft>
                          <a:spcPts val="0"/>
                        </a:spcAft>
                      </a:pPr>
                      <a:r>
                        <a:rPr lang="ko-KR" sz="1600" kern="100" spc="-25" dirty="0">
                          <a:effectLst/>
                          <a:latin typeface="+mn-ea"/>
                          <a:ea typeface="+mn-ea"/>
                        </a:rPr>
                        <a:t>프로그램에 전달된 인수 전체</a:t>
                      </a:r>
                      <a:r>
                        <a:rPr lang="en-US" sz="1600" kern="100" spc="-25" dirty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sz="1600" kern="100" spc="-25" dirty="0">
                          <a:effectLst/>
                          <a:latin typeface="+mn-ea"/>
                          <a:ea typeface="+mn-ea"/>
                        </a:rPr>
                        <a:t>하나의 문자열로 취급</a:t>
                      </a:r>
                      <a:r>
                        <a:rPr lang="en-US" sz="1600" kern="100" spc="-25" dirty="0"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ko-KR" sz="1600" kern="100" spc="-25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7955">
                <a:tc>
                  <a:txBody>
                    <a:bodyPr/>
                    <a:lstStyle/>
                    <a:p>
                      <a:pPr algn="ctr">
                        <a:lnSpc>
                          <a:spcPct val="13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spc="-25">
                          <a:effectLst/>
                          <a:latin typeface="+mn-ea"/>
                          <a:ea typeface="+mn-ea"/>
                        </a:rPr>
                        <a:t>$@</a:t>
                      </a:r>
                      <a:endParaRPr lang="ko-KR" sz="1600" kern="100" spc="-25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algn="just" latinLnBrk="1">
                        <a:lnSpc>
                          <a:spcPct val="135000"/>
                        </a:lnSpc>
                        <a:spcAft>
                          <a:spcPts val="0"/>
                        </a:spcAft>
                      </a:pPr>
                      <a:r>
                        <a:rPr lang="ko-KR" sz="1600" kern="100" spc="-25" dirty="0">
                          <a:effectLst/>
                          <a:latin typeface="+mn-ea"/>
                          <a:ea typeface="+mn-ea"/>
                        </a:rPr>
                        <a:t>전달인수를 문자열의 목록으로 표시함</a:t>
                      </a:r>
                      <a:r>
                        <a:rPr lang="en-US" sz="1600" kern="100" spc="-25" dirty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sz="1600" kern="100" spc="-25" dirty="0">
                          <a:effectLst/>
                          <a:latin typeface="+mn-ea"/>
                          <a:ea typeface="+mn-ea"/>
                        </a:rPr>
                        <a:t>각각의 문자열로 취급</a:t>
                      </a:r>
                      <a:r>
                        <a:rPr lang="en-US" sz="1600" kern="100" spc="-25" dirty="0"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ko-KR" sz="1600" kern="100" spc="-25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7955">
                <a:tc>
                  <a:txBody>
                    <a:bodyPr/>
                    <a:lstStyle/>
                    <a:p>
                      <a:pPr algn="ctr">
                        <a:lnSpc>
                          <a:spcPct val="13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spc="-25">
                          <a:effectLst/>
                          <a:latin typeface="+mn-ea"/>
                          <a:ea typeface="+mn-ea"/>
                        </a:rPr>
                        <a:t>$#</a:t>
                      </a:r>
                      <a:endParaRPr lang="ko-KR" sz="1600" kern="100" spc="-25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algn="just" latinLnBrk="1">
                        <a:lnSpc>
                          <a:spcPct val="135000"/>
                        </a:lnSpc>
                        <a:spcAft>
                          <a:spcPts val="0"/>
                        </a:spcAft>
                      </a:pPr>
                      <a:r>
                        <a:rPr lang="ko-KR" sz="1600" kern="100" spc="-25" dirty="0">
                          <a:effectLst/>
                          <a:latin typeface="+mn-ea"/>
                          <a:ea typeface="+mn-ea"/>
                        </a:rPr>
                        <a:t>프로그램에 전달된 인수의 개수</a:t>
                      </a:r>
                      <a:endParaRPr lang="ko-KR" sz="1600" kern="100" spc="-25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7955">
                <a:tc>
                  <a:txBody>
                    <a:bodyPr/>
                    <a:lstStyle/>
                    <a:p>
                      <a:pPr algn="ctr">
                        <a:lnSpc>
                          <a:spcPct val="13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spc="-25">
                          <a:effectLst/>
                          <a:latin typeface="+mn-ea"/>
                          <a:ea typeface="+mn-ea"/>
                        </a:rPr>
                        <a:t>$!</a:t>
                      </a:r>
                      <a:endParaRPr lang="ko-KR" sz="1600" kern="100" spc="-25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algn="just" latinLnBrk="1">
                        <a:lnSpc>
                          <a:spcPct val="135000"/>
                        </a:lnSpc>
                        <a:spcAft>
                          <a:spcPts val="0"/>
                        </a:spcAft>
                      </a:pPr>
                      <a:r>
                        <a:rPr lang="ko-KR" sz="1600" kern="100" spc="-25" dirty="0">
                          <a:effectLst/>
                          <a:latin typeface="+mn-ea"/>
                          <a:ea typeface="+mn-ea"/>
                        </a:rPr>
                        <a:t>마지막으로 실행된 백그라운드 프로세스의</a:t>
                      </a:r>
                      <a:r>
                        <a:rPr lang="en-US" sz="1600" kern="100" spc="-25" dirty="0">
                          <a:effectLst/>
                          <a:latin typeface="+mn-ea"/>
                          <a:ea typeface="+mn-ea"/>
                        </a:rPr>
                        <a:t> PID</a:t>
                      </a:r>
                      <a:endParaRPr lang="ko-KR" sz="1600" kern="100" spc="-25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9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 startAt="5"/>
            </a:pPr>
            <a:r>
              <a:rPr lang="ko-KR" altLang="en-US" sz="2400" dirty="0">
                <a:latin typeface="+mn-ea"/>
              </a:rPr>
              <a:t>변수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100653" y="139032"/>
            <a:ext cx="26645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latin typeface="+mn-ea"/>
                <a:ea typeface="+mn-ea"/>
              </a:rPr>
              <a:t>XII</a:t>
            </a:r>
            <a:r>
              <a:rPr lang="ko-KR" altLang="en-US" sz="1400" b="1" dirty="0">
                <a:latin typeface="+mn-ea"/>
                <a:ea typeface="+mn-ea"/>
              </a:rPr>
              <a:t>장</a:t>
            </a:r>
            <a:r>
              <a:rPr lang="en-US" altLang="ko-KR" sz="1400" b="1" dirty="0">
                <a:latin typeface="+mn-ea"/>
                <a:ea typeface="+mn-ea"/>
              </a:rPr>
              <a:t>. </a:t>
            </a:r>
            <a:r>
              <a:rPr lang="ko-KR" altLang="en-US" sz="1400" b="1" dirty="0">
                <a:latin typeface="+mn-ea"/>
                <a:ea typeface="+mn-ea"/>
              </a:rPr>
              <a:t>셸 스크립트 프로그래밍</a:t>
            </a:r>
          </a:p>
        </p:txBody>
      </p:sp>
    </p:spTree>
    <p:extLst>
      <p:ext uri="{BB962C8B-B14F-4D97-AF65-F5344CB8AC3E}">
        <p14:creationId xmlns:p14="http://schemas.microsoft.com/office/powerpoint/2010/main" val="245733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16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595547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57175" indent="-352425" latinLnBrk="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내장변수의 활용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(bash_var.sh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)</a:t>
            </a:r>
            <a:endParaRPr lang="en-US" altLang="ko-KR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257175" indent="-352425" latinLnBrk="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endParaRPr lang="en-US" altLang="ko-KR" b="1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257175" indent="-352425" latinLnBrk="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endParaRPr lang="en-US" altLang="ko-KR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257175" indent="-352425" latinLnBrk="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endParaRPr lang="en-US" altLang="ko-KR" b="1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257175" indent="-352425" latinLnBrk="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endParaRPr lang="en-US" altLang="ko-KR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257175" indent="-352425" latinLnBrk="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endParaRPr lang="en-US" altLang="ko-KR" b="1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indent="-95250" latinLnBrk="0">
              <a:lnSpc>
                <a:spcPct val="150000"/>
              </a:lnSpc>
              <a:defRPr/>
            </a:pPr>
            <a:r>
              <a:rPr lang="ko-KR" altLang="en-US" sz="16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③ 행：“</a:t>
            </a:r>
            <a:r>
              <a:rPr lang="en-US" altLang="ko-KR" sz="16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$0” </a:t>
            </a:r>
            <a:r>
              <a:rPr lang="ko-KR" altLang="en-US" sz="16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자체는 </a:t>
            </a:r>
            <a:r>
              <a:rPr lang="ko-KR" altLang="en-US" sz="1600" b="1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셸에게</a:t>
            </a:r>
            <a:r>
              <a:rPr lang="ko-KR" altLang="en-US" sz="16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 전달된 첫 번째 인수</a:t>
            </a:r>
            <a:r>
              <a:rPr lang="en-US" altLang="ko-KR" sz="16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, </a:t>
            </a:r>
            <a:r>
              <a:rPr lang="ko-KR" altLang="en-US" sz="16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즉 프로그램 명 자체를 의미</a:t>
            </a:r>
          </a:p>
          <a:p>
            <a:pPr indent="-95250" latinLnBrk="0">
              <a:lnSpc>
                <a:spcPct val="150000"/>
              </a:lnSpc>
              <a:defRPr/>
            </a:pPr>
            <a:r>
              <a:rPr lang="ko-KR" altLang="en-US" sz="16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         “</a:t>
            </a:r>
            <a:r>
              <a:rPr lang="en-US" altLang="ko-KR" sz="16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$1”</a:t>
            </a:r>
            <a:r>
              <a:rPr lang="ko-KR" altLang="en-US" sz="16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은 프로그램에 전달된 첫 번째 인수</a:t>
            </a:r>
            <a:r>
              <a:rPr lang="en-US" altLang="ko-KR" sz="16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, “$2”</a:t>
            </a:r>
            <a:r>
              <a:rPr lang="ko-KR" altLang="en-US" sz="16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는 두 번째 인수를 의미    </a:t>
            </a:r>
          </a:p>
          <a:p>
            <a:pPr indent="-95250" latinLnBrk="0">
              <a:lnSpc>
                <a:spcPct val="150000"/>
              </a:lnSpc>
              <a:defRPr/>
            </a:pPr>
            <a:r>
              <a:rPr lang="ko-KR" altLang="en-US" sz="16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         만약 인수의 개수가 </a:t>
            </a:r>
            <a:r>
              <a:rPr lang="en-US" altLang="ko-KR" sz="16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10</a:t>
            </a:r>
            <a:r>
              <a:rPr lang="ko-KR" altLang="en-US" sz="16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개가 넘어간다면 “</a:t>
            </a:r>
            <a:r>
              <a:rPr lang="en-US" altLang="ko-KR" sz="16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{” </a:t>
            </a:r>
            <a:r>
              <a:rPr lang="ko-KR" altLang="en-US" sz="16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기호를 이용해 “</a:t>
            </a:r>
            <a:r>
              <a:rPr lang="en-US" altLang="ko-KR" sz="16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${10}”      </a:t>
            </a:r>
          </a:p>
          <a:p>
            <a:pPr indent="-95250" latinLnBrk="0">
              <a:lnSpc>
                <a:spcPct val="150000"/>
              </a:lnSpc>
              <a:defRPr/>
            </a:pPr>
            <a:r>
              <a:rPr lang="en-US" altLang="ko-KR" sz="16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         “${11}”</a:t>
            </a:r>
            <a:r>
              <a:rPr lang="ko-KR" altLang="en-US" sz="16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와 같이 </a:t>
            </a:r>
            <a:r>
              <a:rPr lang="ko-KR" altLang="en-US" sz="16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표현함</a:t>
            </a:r>
            <a:endParaRPr lang="en-US" altLang="ko-KR" sz="1600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indent="-95250" latinLnBrk="0">
              <a:lnSpc>
                <a:spcPct val="150000"/>
              </a:lnSpc>
              <a:defRPr/>
            </a:pPr>
            <a:r>
              <a:rPr lang="en-US" altLang="ko-KR" sz="16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④ </a:t>
            </a:r>
            <a:r>
              <a:rPr lang="ko-KR" altLang="en-US" sz="16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행：“</a:t>
            </a:r>
            <a:r>
              <a:rPr lang="en-US" altLang="ko-KR" sz="16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$$”</a:t>
            </a:r>
            <a:r>
              <a:rPr lang="ko-KR" altLang="en-US" sz="16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는 자기 자신의 프로세스 </a:t>
            </a:r>
            <a:r>
              <a:rPr lang="en-US" altLang="ko-KR" sz="16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ID</a:t>
            </a:r>
            <a:endParaRPr lang="en-US" altLang="ko-KR" sz="1600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indent="-95250" latinLnBrk="0">
              <a:lnSpc>
                <a:spcPct val="150000"/>
              </a:lnSpc>
              <a:defRPr/>
            </a:pPr>
            <a:r>
              <a:rPr lang="en-US" altLang="ko-KR" sz="16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⑤ </a:t>
            </a:r>
            <a:r>
              <a:rPr lang="ko-KR" altLang="en-US" sz="16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행：“</a:t>
            </a:r>
            <a:r>
              <a:rPr lang="en-US" altLang="ko-KR" sz="16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$#”</a:t>
            </a:r>
            <a:r>
              <a:rPr lang="ko-KR" altLang="en-US" sz="16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는 전달된 인수의 </a:t>
            </a:r>
            <a:r>
              <a:rPr lang="ko-KR" altLang="en-US" sz="16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개수</a:t>
            </a:r>
            <a:endParaRPr lang="en-US" altLang="ko-KR" sz="1600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indent="-95250" latinLnBrk="0">
              <a:lnSpc>
                <a:spcPct val="150000"/>
              </a:lnSpc>
              <a:defRPr/>
            </a:pPr>
            <a:r>
              <a:rPr lang="en-US" altLang="ko-KR" sz="16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⑥ </a:t>
            </a:r>
            <a:r>
              <a:rPr lang="ko-KR" altLang="en-US" sz="16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행：“</a:t>
            </a:r>
            <a:r>
              <a:rPr lang="en-US" altLang="ko-KR" sz="16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$*”</a:t>
            </a:r>
            <a:r>
              <a:rPr lang="ko-KR" altLang="en-US" sz="16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는 전달된 인수 전체를 하나의 문자열로 </a:t>
            </a:r>
            <a:r>
              <a:rPr lang="ko-KR" altLang="en-US" sz="16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인식함</a:t>
            </a:r>
            <a:endParaRPr lang="en-US" altLang="ko-KR" sz="1600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indent="-95250" latinLnBrk="0">
              <a:lnSpc>
                <a:spcPct val="150000"/>
              </a:lnSpc>
              <a:defRPr/>
            </a:pPr>
            <a:r>
              <a:rPr lang="en-US" altLang="ko-KR" sz="16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⑦ </a:t>
            </a:r>
            <a:r>
              <a:rPr lang="ko-KR" altLang="en-US" sz="16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행：“</a:t>
            </a:r>
            <a:r>
              <a:rPr lang="en-US" altLang="ko-KR" sz="16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$@”</a:t>
            </a:r>
            <a:r>
              <a:rPr lang="ko-KR" altLang="en-US" sz="16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는 전달된 인수를 각각의 문자열로 </a:t>
            </a:r>
            <a:r>
              <a:rPr lang="ko-KR" altLang="en-US" sz="16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인식함</a:t>
            </a:r>
            <a:endParaRPr lang="en-US" altLang="ko-KR" sz="1600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714375" lvl="1" indent="-352425" latinLnBrk="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endParaRPr lang="en-US" altLang="ko-KR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20882" y="1268760"/>
            <a:ext cx="6471308" cy="18002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ko-KR" sz="160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① #! /bin/bash</a:t>
            </a:r>
          </a:p>
          <a:p>
            <a:pPr lvl="0"/>
            <a:r>
              <a:rPr lang="en-US" altLang="ko-KR" sz="160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② # Using bash </a:t>
            </a:r>
            <a:r>
              <a:rPr lang="en-US" altLang="ko-KR" sz="1600" dirty="0" err="1">
                <a:solidFill>
                  <a:srgbClr val="000000"/>
                </a:solidFill>
                <a:latin typeface="+mn-ea"/>
                <a:cs typeface="Times New Roman" pitchFamily="18" charset="0"/>
              </a:rPr>
              <a:t>builtin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 variable especially position parameter</a:t>
            </a:r>
          </a:p>
          <a:p>
            <a:pPr lvl="0"/>
            <a:r>
              <a:rPr lang="en-US" altLang="ko-KR" sz="160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③ echo “$0</a:t>
            </a:r>
            <a:r>
              <a:rPr lang="ko-KR" altLang="en-US" sz="160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：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$1 $2 $3 $4 $5”</a:t>
            </a:r>
          </a:p>
          <a:p>
            <a:pPr lvl="0"/>
            <a:r>
              <a:rPr lang="en-US" altLang="ko-KR" sz="160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④ echo “$0 process id is $$”</a:t>
            </a:r>
          </a:p>
          <a:p>
            <a:pPr lvl="0"/>
            <a:r>
              <a:rPr lang="en-US" altLang="ko-KR" sz="160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⑤ echo “$0 has $# variable”</a:t>
            </a:r>
          </a:p>
          <a:p>
            <a:pPr lvl="0"/>
            <a:r>
              <a:rPr lang="en-US" altLang="ko-KR" sz="160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⑥ echo “$0 variable total string $*”</a:t>
            </a:r>
          </a:p>
          <a:p>
            <a:pPr lvl="0"/>
            <a:r>
              <a:rPr lang="en-US" altLang="ko-KR" sz="160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⑦ echo “$0 variable list $@”</a:t>
            </a:r>
          </a:p>
        </p:txBody>
      </p:sp>
      <p:sp>
        <p:nvSpPr>
          <p:cNvPr id="8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 startAt="5"/>
            </a:pPr>
            <a:r>
              <a:rPr lang="ko-KR" altLang="en-US" sz="2400" dirty="0">
                <a:latin typeface="+mn-ea"/>
              </a:rPr>
              <a:t>변수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100653" y="139032"/>
            <a:ext cx="26645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latin typeface="+mn-ea"/>
                <a:ea typeface="+mn-ea"/>
              </a:rPr>
              <a:t>XII</a:t>
            </a:r>
            <a:r>
              <a:rPr lang="ko-KR" altLang="en-US" sz="1400" b="1" dirty="0">
                <a:latin typeface="+mn-ea"/>
                <a:ea typeface="+mn-ea"/>
              </a:rPr>
              <a:t>장</a:t>
            </a:r>
            <a:r>
              <a:rPr lang="en-US" altLang="ko-KR" sz="1400" b="1" dirty="0">
                <a:latin typeface="+mn-ea"/>
                <a:ea typeface="+mn-ea"/>
              </a:rPr>
              <a:t>. </a:t>
            </a:r>
            <a:r>
              <a:rPr lang="ko-KR" altLang="en-US" sz="1400" b="1" dirty="0">
                <a:latin typeface="+mn-ea"/>
                <a:ea typeface="+mn-ea"/>
              </a:rPr>
              <a:t>셸 스크립트 프로그래밍</a:t>
            </a:r>
          </a:p>
        </p:txBody>
      </p:sp>
    </p:spTree>
    <p:extLst>
      <p:ext uri="{BB962C8B-B14F-4D97-AF65-F5344CB8AC3E}">
        <p14:creationId xmlns:p14="http://schemas.microsoft.com/office/powerpoint/2010/main" val="4168328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17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466281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57175" indent="-352425" latinLnBrk="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bash_var.sh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스크립트와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실행결과</a:t>
            </a:r>
            <a:endParaRPr lang="en-US" altLang="ko-KR" b="1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257175" indent="-352425" latinLnBrk="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endParaRPr lang="en-US" altLang="ko-KR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257175" indent="-352425" latinLnBrk="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endParaRPr lang="en-US" altLang="ko-KR" b="1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257175" indent="-352425" latinLnBrk="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endParaRPr lang="en-US" altLang="ko-KR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257175" indent="-352425" latinLnBrk="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endParaRPr lang="en-US" altLang="ko-KR" b="1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257175" indent="-352425" latinLnBrk="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endParaRPr lang="en-US" altLang="ko-KR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257175" indent="-352425" latinLnBrk="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endParaRPr lang="en-US" altLang="ko-KR" b="1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257175" indent="-352425" latinLnBrk="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endParaRPr lang="en-US" altLang="ko-KR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257175" indent="-352425" latinLnBrk="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endParaRPr lang="en-US" altLang="ko-KR" b="1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647700" lvl="1" indent="-285750" latinLnBrk="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$*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：“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apple banana cherry”(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인수전체를 하나의 문자열로 취급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)</a:t>
            </a:r>
          </a:p>
          <a:p>
            <a:pPr marL="647700" lvl="1" indent="-285750" latinLnBrk="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$@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：“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apple”, “banana”, “cherry”(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인수를 각각의 문자열로 취급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)</a:t>
            </a:r>
            <a:endParaRPr lang="ko-KR" altLang="en-US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</p:txBody>
      </p:sp>
      <p:sp>
        <p:nvSpPr>
          <p:cNvPr id="8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 startAt="5"/>
            </a:pPr>
            <a:r>
              <a:rPr lang="ko-KR" altLang="en-US" sz="2400" dirty="0">
                <a:latin typeface="+mn-ea"/>
              </a:rPr>
              <a:t>변수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100653" y="139032"/>
            <a:ext cx="26645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latin typeface="+mn-ea"/>
                <a:ea typeface="+mn-ea"/>
              </a:rPr>
              <a:t>XII</a:t>
            </a:r>
            <a:r>
              <a:rPr lang="ko-KR" altLang="en-US" sz="1400" b="1" dirty="0">
                <a:latin typeface="+mn-ea"/>
                <a:ea typeface="+mn-ea"/>
              </a:rPr>
              <a:t>장</a:t>
            </a:r>
            <a:r>
              <a:rPr lang="en-US" altLang="ko-KR" sz="1400" b="1" dirty="0">
                <a:latin typeface="+mn-ea"/>
                <a:ea typeface="+mn-ea"/>
              </a:rPr>
              <a:t>. </a:t>
            </a:r>
            <a:r>
              <a:rPr lang="ko-KR" altLang="en-US" sz="1400" b="1" dirty="0">
                <a:latin typeface="+mn-ea"/>
                <a:ea typeface="+mn-ea"/>
              </a:rPr>
              <a:t>셸 스크립트 프로그래밍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5" y="1435573"/>
            <a:ext cx="6962775" cy="30480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345" y="1758186"/>
            <a:ext cx="6953250" cy="131445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346" y="3088754"/>
            <a:ext cx="6953250" cy="127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770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18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466281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57175" indent="-352425" latinLnBrk="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read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명령의 활용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(sample_read.sh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)</a:t>
            </a:r>
          </a:p>
          <a:p>
            <a:pPr marL="257175" indent="-352425" latinLnBrk="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endParaRPr lang="en-US" altLang="ko-KR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257175" indent="-352425" latinLnBrk="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endParaRPr lang="en-US" altLang="ko-KR" b="1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257175" indent="-352425" latinLnBrk="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endParaRPr lang="en-US" altLang="ko-KR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257175" indent="-352425" latinLnBrk="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endParaRPr lang="en-US" altLang="ko-KR" b="1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indent="-95250" latinLnBrk="0">
              <a:lnSpc>
                <a:spcPct val="150000"/>
              </a:lnSpc>
              <a:defRPr/>
            </a:pP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③ 행：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echo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명령에서 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-n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옵션은 줄 바꿈을 하지 않는다는 의미</a:t>
            </a:r>
          </a:p>
          <a:p>
            <a:pPr indent="-95250" latinLnBrk="0">
              <a:lnSpc>
                <a:spcPct val="150000"/>
              </a:lnSpc>
              <a:defRPr/>
            </a:pP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          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echo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명령은 자동으로 줄을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바꿈</a:t>
            </a:r>
            <a:endParaRPr lang="en-US" altLang="ko-KR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indent="-95250" latinLnBrk="0">
              <a:lnSpc>
                <a:spcPct val="150000"/>
              </a:lnSpc>
              <a:defRPr/>
            </a:pP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④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행：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read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명령은 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C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언어의 </a:t>
            </a:r>
            <a:r>
              <a:rPr lang="en-US" altLang="ko-KR" b="1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scanf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와 같은 역할을 수행</a:t>
            </a:r>
          </a:p>
          <a:p>
            <a:pPr indent="-95250" latinLnBrk="0">
              <a:lnSpc>
                <a:spcPct val="150000"/>
              </a:lnSpc>
              <a:defRPr/>
            </a:pP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         사용자의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표준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입력 값을 변수 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a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에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대입함</a:t>
            </a:r>
            <a:endParaRPr lang="en-US" altLang="ko-KR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indent="-95250" latinLnBrk="0">
              <a:lnSpc>
                <a:spcPct val="150000"/>
              </a:lnSpc>
              <a:defRPr/>
            </a:pP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⑤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행：변수 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a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에 저장된 값을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출력함</a:t>
            </a:r>
            <a:endParaRPr lang="en-US" altLang="ko-KR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361950" lvl="1" latinLnBrk="0">
              <a:lnSpc>
                <a:spcPct val="150000"/>
              </a:lnSpc>
              <a:defRPr/>
            </a:pPr>
            <a:endParaRPr lang="en-US" altLang="ko-KR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20882" y="1268760"/>
            <a:ext cx="6471308" cy="151216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ko-KR" sz="160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① #! /bin/bash</a:t>
            </a:r>
          </a:p>
          <a:p>
            <a:pPr lvl="0"/>
            <a:r>
              <a:rPr lang="en-US" altLang="ko-KR" sz="160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② # Using bash </a:t>
            </a:r>
            <a:r>
              <a:rPr lang="en-US" altLang="ko-KR" sz="16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built in 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variable especially position parameter</a:t>
            </a:r>
          </a:p>
          <a:p>
            <a:pPr lvl="0"/>
            <a:r>
              <a:rPr lang="en-US" altLang="ko-KR" sz="160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③ echo -n “Input value</a:t>
            </a:r>
            <a:r>
              <a:rPr lang="ko-KR" altLang="en-US" sz="160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：”</a:t>
            </a:r>
          </a:p>
          <a:p>
            <a:pPr lvl="0"/>
            <a:r>
              <a:rPr lang="ko-KR" altLang="en-US" sz="160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④ 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read a</a:t>
            </a:r>
          </a:p>
          <a:p>
            <a:pPr lvl="0"/>
            <a:r>
              <a:rPr lang="en-US" altLang="ko-KR" sz="160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⑤ echo “You entered $a”</a:t>
            </a:r>
          </a:p>
        </p:txBody>
      </p:sp>
      <p:sp>
        <p:nvSpPr>
          <p:cNvPr id="8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 startAt="5"/>
            </a:pPr>
            <a:r>
              <a:rPr lang="ko-KR" altLang="en-US" sz="2400" dirty="0">
                <a:latin typeface="+mn-ea"/>
              </a:rPr>
              <a:t>변수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100653" y="139032"/>
            <a:ext cx="26645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latin typeface="+mn-ea"/>
                <a:ea typeface="+mn-ea"/>
              </a:rPr>
              <a:t>XII</a:t>
            </a:r>
            <a:r>
              <a:rPr lang="ko-KR" altLang="en-US" sz="1400" b="1" dirty="0">
                <a:latin typeface="+mn-ea"/>
                <a:ea typeface="+mn-ea"/>
              </a:rPr>
              <a:t>장</a:t>
            </a:r>
            <a:r>
              <a:rPr lang="en-US" altLang="ko-KR" sz="1400" b="1" dirty="0">
                <a:latin typeface="+mn-ea"/>
                <a:ea typeface="+mn-ea"/>
              </a:rPr>
              <a:t>. </a:t>
            </a:r>
            <a:r>
              <a:rPr lang="ko-KR" altLang="en-US" sz="1400" b="1" dirty="0">
                <a:latin typeface="+mn-ea"/>
                <a:ea typeface="+mn-ea"/>
              </a:rPr>
              <a:t>셸 스크립트 프로그래밍</a:t>
            </a:r>
          </a:p>
        </p:txBody>
      </p:sp>
    </p:spTree>
    <p:extLst>
      <p:ext uri="{BB962C8B-B14F-4D97-AF65-F5344CB8AC3E}">
        <p14:creationId xmlns:p14="http://schemas.microsoft.com/office/powerpoint/2010/main" val="2708963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/>
            </a:pPr>
            <a:r>
              <a:rPr lang="ko-KR" altLang="en-US" sz="2400" dirty="0">
                <a:latin typeface="+mn-ea"/>
                <a:ea typeface="+mn-ea"/>
              </a:rPr>
              <a:t>셸 </a:t>
            </a:r>
            <a:r>
              <a:rPr lang="ko-KR" altLang="en-US" sz="2400" dirty="0" smtClean="0">
                <a:latin typeface="+mn-ea"/>
                <a:ea typeface="+mn-ea"/>
              </a:rPr>
              <a:t>스크립트 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34163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57175" indent="-352425" latinLnBrk="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정의</a:t>
            </a:r>
          </a:p>
          <a:p>
            <a:pPr marL="714375" lvl="1" indent="-352425" latinLnBrk="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컴파일 같은 작업이 필요 없이 텍스트 파일 안의 명령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프롬프트에서  실행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가능한 명령들을 적고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,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이 파일에 실행권한을 주어서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마치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하나의 프로그램이 작동하는 것과 같은 기능을 수행</a:t>
            </a:r>
          </a:p>
          <a:p>
            <a:pPr marL="257175" indent="-352425" latinLnBrk="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장점</a:t>
            </a:r>
          </a:p>
          <a:p>
            <a:pPr marL="714375" lvl="1" indent="-352425" latinLnBrk="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쉽고 빠르게 작성할 수 있음</a:t>
            </a:r>
          </a:p>
          <a:p>
            <a:pPr marL="714375" lvl="1" indent="-352425" latinLnBrk="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기존의 프로그램들과 명령어들을 함께 연결해서 재사용 가능</a:t>
            </a:r>
          </a:p>
          <a:p>
            <a:pPr marL="714375" lvl="1" indent="-352425" latinLnBrk="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endParaRPr lang="ko-KR" altLang="en-US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142330" y="139032"/>
            <a:ext cx="26228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XII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셸 스크립트 프로그래밍</a:t>
            </a:r>
            <a:endParaRPr lang="ko-KR" altLang="en-US" sz="14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98345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19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45429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57175" indent="-352425" latinLnBrk="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sample_read.sh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스크립트와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실행결과</a:t>
            </a:r>
            <a:endParaRPr lang="ko-KR" altLang="en-US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</p:txBody>
      </p:sp>
      <p:sp>
        <p:nvSpPr>
          <p:cNvPr id="8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 startAt="5"/>
            </a:pPr>
            <a:r>
              <a:rPr lang="ko-KR" altLang="en-US" sz="2400" dirty="0">
                <a:latin typeface="+mn-ea"/>
              </a:rPr>
              <a:t>변수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100653" y="139032"/>
            <a:ext cx="26645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latin typeface="+mn-ea"/>
                <a:ea typeface="+mn-ea"/>
              </a:rPr>
              <a:t>XII</a:t>
            </a:r>
            <a:r>
              <a:rPr lang="ko-KR" altLang="en-US" sz="1400" b="1" dirty="0">
                <a:latin typeface="+mn-ea"/>
                <a:ea typeface="+mn-ea"/>
              </a:rPr>
              <a:t>장</a:t>
            </a:r>
            <a:r>
              <a:rPr lang="en-US" altLang="ko-KR" sz="1400" b="1" dirty="0">
                <a:latin typeface="+mn-ea"/>
                <a:ea typeface="+mn-ea"/>
              </a:rPr>
              <a:t>. </a:t>
            </a:r>
            <a:r>
              <a:rPr lang="ko-KR" altLang="en-US" sz="1400" b="1" dirty="0">
                <a:latin typeface="+mn-ea"/>
                <a:ea typeface="+mn-ea"/>
              </a:rPr>
              <a:t>셸 스크립트 프로그래밍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921" y="1370789"/>
            <a:ext cx="6924675" cy="26670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921" y="1655837"/>
            <a:ext cx="6924675" cy="98107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291" y="2646496"/>
            <a:ext cx="6931306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998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 startAt="6"/>
            </a:pPr>
            <a:r>
              <a:rPr lang="ko-KR" altLang="en-US" sz="2400" dirty="0" err="1">
                <a:latin typeface="+mn-ea"/>
                <a:ea typeface="+mn-ea"/>
              </a:rPr>
              <a:t>셸</a:t>
            </a:r>
            <a:r>
              <a:rPr lang="ko-KR" altLang="en-US" sz="2400" dirty="0">
                <a:latin typeface="+mn-ea"/>
                <a:ea typeface="+mn-ea"/>
              </a:rPr>
              <a:t> 스크립트 흐름제어</a:t>
            </a:r>
            <a:endParaRPr lang="ko-KR" altLang="en-US" sz="2400" dirty="0" smtClean="0">
              <a:latin typeface="+mn-ea"/>
              <a:ea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20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50783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57175" indent="-352425" latinLnBrk="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정의</a:t>
            </a:r>
          </a:p>
          <a:p>
            <a:pPr marL="714375" lvl="1" indent="-352425" latinLnBrk="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간단한 프로그램 언어로써 가져야 하는 제어구조를 표현</a:t>
            </a:r>
          </a:p>
          <a:p>
            <a:pPr marL="714375" lvl="1" indent="-352425" latinLnBrk="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종류</a:t>
            </a:r>
          </a:p>
          <a:p>
            <a:pPr marL="1171575" lvl="2" indent="-352425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b="1" dirty="0" err="1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조건문</a:t>
            </a:r>
            <a:r>
              <a:rPr lang="ko-KR" altLang="en-US" b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 </a:t>
            </a:r>
            <a:r>
              <a:rPr lang="en-US" altLang="ko-KR" b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: </a:t>
            </a:r>
            <a:r>
              <a:rPr lang="ko-KR" altLang="en-US" b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문장의 조건을 판단하여 분기를 제어</a:t>
            </a:r>
          </a:p>
          <a:p>
            <a:pPr marL="1171575" lvl="2" indent="-352425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b="1" dirty="0" err="1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반복문</a:t>
            </a:r>
            <a:r>
              <a:rPr lang="ko-KR" altLang="en-US" b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 </a:t>
            </a:r>
            <a:r>
              <a:rPr lang="en-US" altLang="ko-KR" b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: </a:t>
            </a:r>
            <a:r>
              <a:rPr lang="ko-KR" altLang="en-US" b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문장을 여러 번 반복하도록 분기를 </a:t>
            </a:r>
            <a:r>
              <a:rPr lang="ko-KR" altLang="en-US" b="1" dirty="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제어</a:t>
            </a:r>
            <a:endParaRPr lang="en-US" altLang="ko-KR" b="1" dirty="0" smtClean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1171575" lvl="2" indent="-352425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en-US" altLang="ko-KR" b="1" dirty="0" smtClean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257175" indent="-352425" latinLnBrk="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흐름제어 구문</a:t>
            </a:r>
          </a:p>
          <a:p>
            <a:pPr marL="1628775" lvl="3" indent="-352425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ko-KR" altLang="en-US" b="1" dirty="0" smtClean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714375" lvl="1" indent="-352425" latinLnBrk="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endParaRPr lang="ko-KR" altLang="en-US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714375" lvl="1" indent="-352425" latinLnBrk="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endParaRPr lang="ko-KR" altLang="en-US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1171575" lvl="2" indent="-352425" latinLnBrk="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endParaRPr lang="ko-KR" altLang="en-US" b="1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714375" lvl="1" indent="-352425" latinLnBrk="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endParaRPr lang="ko-KR" altLang="en-US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629345" y="3773826"/>
          <a:ext cx="6604000" cy="28354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518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8560">
                <a:tc>
                  <a:txBody>
                    <a:bodyPr/>
                    <a:lstStyle/>
                    <a:p>
                      <a:pPr algn="ctr">
                        <a:lnSpc>
                          <a:spcPct val="145000"/>
                        </a:lnSpc>
                        <a:spcAft>
                          <a:spcPts val="0"/>
                        </a:spcAft>
                      </a:pPr>
                      <a:r>
                        <a:rPr lang="ko-KR" sz="1600" kern="100" spc="-25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키 워드</a:t>
                      </a:r>
                      <a:endParaRPr lang="ko-KR" sz="1600" b="1" kern="100" spc="-25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5000"/>
                        </a:lnSpc>
                        <a:spcAft>
                          <a:spcPts val="0"/>
                        </a:spcAft>
                      </a:pPr>
                      <a:r>
                        <a:rPr lang="ko-KR" sz="1600" kern="100" spc="-25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의 미</a:t>
                      </a:r>
                      <a:endParaRPr lang="ko-KR" sz="1600" b="1" kern="100" spc="-25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9482">
                <a:tc>
                  <a:txBody>
                    <a:bodyPr/>
                    <a:lstStyle/>
                    <a:p>
                      <a:pPr marL="25400" algn="just" latinLnBrk="1">
                        <a:lnSpc>
                          <a:spcPct val="13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spc="-25" dirty="0">
                          <a:effectLst/>
                          <a:latin typeface="+mn-ea"/>
                          <a:ea typeface="+mn-ea"/>
                        </a:rPr>
                        <a:t>if, else</a:t>
                      </a:r>
                      <a:endParaRPr lang="ko-KR" sz="1600" kern="100" spc="-25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5400" algn="just" latinLnBrk="1">
                        <a:lnSpc>
                          <a:spcPct val="135000"/>
                        </a:lnSpc>
                        <a:spcAft>
                          <a:spcPts val="0"/>
                        </a:spcAft>
                      </a:pPr>
                      <a:r>
                        <a:rPr lang="ko-KR" sz="1600" kern="100" spc="-25" dirty="0">
                          <a:effectLst/>
                          <a:latin typeface="+mn-ea"/>
                          <a:ea typeface="+mn-ea"/>
                        </a:rPr>
                        <a:t>조건의 참</a:t>
                      </a:r>
                      <a:r>
                        <a:rPr lang="en-US" sz="1600" kern="100" spc="-25" dirty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sz="1600" kern="100" spc="-25" dirty="0">
                          <a:effectLst/>
                          <a:latin typeface="+mn-ea"/>
                          <a:ea typeface="+mn-ea"/>
                        </a:rPr>
                        <a:t>거짓을 구분해서 </a:t>
                      </a:r>
                      <a:r>
                        <a:rPr lang="ko-KR" sz="1600" kern="100" spc="-25" dirty="0" smtClean="0">
                          <a:effectLst/>
                          <a:latin typeface="+mn-ea"/>
                          <a:ea typeface="+mn-ea"/>
                        </a:rPr>
                        <a:t>실행</a:t>
                      </a:r>
                      <a:endParaRPr lang="ko-KR" sz="1600" kern="100" spc="-25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9482">
                <a:tc>
                  <a:txBody>
                    <a:bodyPr/>
                    <a:lstStyle/>
                    <a:p>
                      <a:pPr marL="25400" algn="just" latinLnBrk="1">
                        <a:lnSpc>
                          <a:spcPct val="13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spc="-25">
                          <a:effectLst/>
                          <a:latin typeface="+mn-ea"/>
                          <a:ea typeface="+mn-ea"/>
                        </a:rPr>
                        <a:t>for</a:t>
                      </a:r>
                      <a:endParaRPr lang="ko-KR" sz="1600" kern="100" spc="-25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5400" algn="just" latinLnBrk="1">
                        <a:lnSpc>
                          <a:spcPct val="135000"/>
                        </a:lnSpc>
                        <a:spcAft>
                          <a:spcPts val="0"/>
                        </a:spcAft>
                      </a:pPr>
                      <a:r>
                        <a:rPr lang="ko-KR" sz="1600" kern="100" spc="-25" dirty="0">
                          <a:effectLst/>
                          <a:latin typeface="+mn-ea"/>
                          <a:ea typeface="+mn-ea"/>
                        </a:rPr>
                        <a:t>정해진 횟수만큼 </a:t>
                      </a:r>
                      <a:r>
                        <a:rPr lang="ko-KR" sz="1600" kern="100" spc="-25" dirty="0" smtClean="0">
                          <a:effectLst/>
                          <a:latin typeface="+mn-ea"/>
                          <a:ea typeface="+mn-ea"/>
                        </a:rPr>
                        <a:t>반복</a:t>
                      </a:r>
                      <a:endParaRPr lang="ko-KR" sz="1600" kern="100" spc="-25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9482">
                <a:tc>
                  <a:txBody>
                    <a:bodyPr/>
                    <a:lstStyle/>
                    <a:p>
                      <a:pPr marL="25400" algn="just" latinLnBrk="1">
                        <a:lnSpc>
                          <a:spcPct val="13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spc="-25">
                          <a:effectLst/>
                          <a:latin typeface="+mn-ea"/>
                          <a:ea typeface="+mn-ea"/>
                        </a:rPr>
                        <a:t>while</a:t>
                      </a:r>
                      <a:endParaRPr lang="ko-KR" sz="1600" kern="100" spc="-25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5400" algn="just" latinLnBrk="1">
                        <a:lnSpc>
                          <a:spcPct val="135000"/>
                        </a:lnSpc>
                        <a:spcAft>
                          <a:spcPts val="0"/>
                        </a:spcAft>
                      </a:pPr>
                      <a:r>
                        <a:rPr lang="ko-KR" sz="1600" kern="100" spc="-25" dirty="0">
                          <a:effectLst/>
                          <a:latin typeface="+mn-ea"/>
                          <a:ea typeface="+mn-ea"/>
                        </a:rPr>
                        <a:t>조건이 참인 동안 </a:t>
                      </a:r>
                      <a:r>
                        <a:rPr lang="ko-KR" sz="1600" kern="100" spc="-25" dirty="0" smtClean="0">
                          <a:effectLst/>
                          <a:latin typeface="+mn-ea"/>
                          <a:ea typeface="+mn-ea"/>
                        </a:rPr>
                        <a:t>반복</a:t>
                      </a:r>
                      <a:endParaRPr lang="ko-KR" sz="1600" kern="100" spc="-25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9482">
                <a:tc>
                  <a:txBody>
                    <a:bodyPr/>
                    <a:lstStyle/>
                    <a:p>
                      <a:pPr marL="25400" algn="just" latinLnBrk="1">
                        <a:lnSpc>
                          <a:spcPct val="13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spc="-25">
                          <a:effectLst/>
                          <a:latin typeface="+mn-ea"/>
                          <a:ea typeface="+mn-ea"/>
                        </a:rPr>
                        <a:t>until</a:t>
                      </a:r>
                      <a:endParaRPr lang="ko-KR" sz="1600" kern="100" spc="-25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5400" algn="just" latinLnBrk="1">
                        <a:lnSpc>
                          <a:spcPct val="135000"/>
                        </a:lnSpc>
                        <a:spcAft>
                          <a:spcPts val="0"/>
                        </a:spcAft>
                      </a:pPr>
                      <a:r>
                        <a:rPr lang="ko-KR" sz="1600" kern="100" spc="-25" dirty="0">
                          <a:effectLst/>
                          <a:latin typeface="+mn-ea"/>
                          <a:ea typeface="+mn-ea"/>
                        </a:rPr>
                        <a:t>조건이 참일 때까지 </a:t>
                      </a:r>
                      <a:r>
                        <a:rPr lang="ko-KR" sz="1600" kern="100" spc="-25" dirty="0" smtClean="0">
                          <a:effectLst/>
                          <a:latin typeface="+mn-ea"/>
                          <a:ea typeface="+mn-ea"/>
                        </a:rPr>
                        <a:t>반복</a:t>
                      </a:r>
                      <a:endParaRPr lang="ko-KR" sz="1600" kern="100" spc="-25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9482">
                <a:tc>
                  <a:txBody>
                    <a:bodyPr/>
                    <a:lstStyle/>
                    <a:p>
                      <a:pPr marL="25400" algn="just" latinLnBrk="1">
                        <a:lnSpc>
                          <a:spcPct val="13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spc="-25">
                          <a:effectLst/>
                          <a:latin typeface="+mn-ea"/>
                          <a:ea typeface="+mn-ea"/>
                        </a:rPr>
                        <a:t>case</a:t>
                      </a:r>
                      <a:endParaRPr lang="ko-KR" sz="1600" kern="100" spc="-25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5400" algn="just" latinLnBrk="1">
                        <a:lnSpc>
                          <a:spcPct val="135000"/>
                        </a:lnSpc>
                        <a:spcAft>
                          <a:spcPts val="0"/>
                        </a:spcAft>
                      </a:pPr>
                      <a:r>
                        <a:rPr lang="ko-KR" sz="1600" kern="100" spc="-25" dirty="0">
                          <a:effectLst/>
                          <a:latin typeface="+mn-ea"/>
                          <a:ea typeface="+mn-ea"/>
                        </a:rPr>
                        <a:t>변수의 값에 따라 해당하는 구문을 선택하고 </a:t>
                      </a:r>
                      <a:r>
                        <a:rPr lang="ko-KR" sz="1600" kern="100" spc="-25" dirty="0" smtClean="0">
                          <a:effectLst/>
                          <a:latin typeface="+mn-ea"/>
                          <a:ea typeface="+mn-ea"/>
                        </a:rPr>
                        <a:t>실행</a:t>
                      </a:r>
                      <a:endParaRPr lang="ko-KR" sz="1600" kern="100" spc="-25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9482">
                <a:tc>
                  <a:txBody>
                    <a:bodyPr/>
                    <a:lstStyle/>
                    <a:p>
                      <a:pPr marL="25400" algn="just" latinLnBrk="1">
                        <a:lnSpc>
                          <a:spcPct val="13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spc="-25">
                          <a:effectLst/>
                          <a:latin typeface="+mn-ea"/>
                          <a:ea typeface="+mn-ea"/>
                        </a:rPr>
                        <a:t>select </a:t>
                      </a:r>
                      <a:endParaRPr lang="ko-KR" sz="1600" kern="100" spc="-25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5400" algn="just" latinLnBrk="1">
                        <a:lnSpc>
                          <a:spcPct val="135000"/>
                        </a:lnSpc>
                        <a:spcAft>
                          <a:spcPts val="0"/>
                        </a:spcAft>
                      </a:pPr>
                      <a:r>
                        <a:rPr lang="ko-KR" sz="1600" kern="100" spc="-25" dirty="0">
                          <a:effectLst/>
                          <a:latin typeface="+mn-ea"/>
                          <a:ea typeface="+mn-ea"/>
                        </a:rPr>
                        <a:t>사용자에게 메뉴를 제시하고 선택할 수 있도록 </a:t>
                      </a:r>
                      <a:r>
                        <a:rPr lang="ko-KR" altLang="en-US" sz="1600" kern="100" spc="-25" dirty="0" smtClean="0">
                          <a:effectLst/>
                          <a:latin typeface="+mn-ea"/>
                          <a:ea typeface="+mn-ea"/>
                        </a:rPr>
                        <a:t>함</a:t>
                      </a:r>
                      <a:endParaRPr lang="ko-KR" sz="1600" kern="100" spc="-25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100653" y="139032"/>
            <a:ext cx="26645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latin typeface="+mn-ea"/>
                <a:ea typeface="+mn-ea"/>
              </a:rPr>
              <a:t>XII</a:t>
            </a:r>
            <a:r>
              <a:rPr lang="ko-KR" altLang="en-US" sz="1400" b="1" dirty="0">
                <a:latin typeface="+mn-ea"/>
                <a:ea typeface="+mn-ea"/>
              </a:rPr>
              <a:t>장</a:t>
            </a:r>
            <a:r>
              <a:rPr lang="en-US" altLang="ko-KR" sz="1400" b="1" dirty="0">
                <a:latin typeface="+mn-ea"/>
                <a:ea typeface="+mn-ea"/>
              </a:rPr>
              <a:t>. </a:t>
            </a:r>
            <a:r>
              <a:rPr lang="ko-KR" altLang="en-US" sz="1400" b="1" dirty="0">
                <a:latin typeface="+mn-ea"/>
                <a:ea typeface="+mn-ea"/>
              </a:rPr>
              <a:t>셸 스크립트 프로그래밍</a:t>
            </a:r>
          </a:p>
        </p:txBody>
      </p:sp>
    </p:spTree>
    <p:extLst>
      <p:ext uri="{BB962C8B-B14F-4D97-AF65-F5344CB8AC3E}">
        <p14:creationId xmlns:p14="http://schemas.microsoft.com/office/powerpoint/2010/main" val="109969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 startAt="7"/>
            </a:pPr>
            <a:r>
              <a:rPr lang="en-US" altLang="ko-KR" sz="2400" dirty="0">
                <a:latin typeface="+mn-ea"/>
                <a:ea typeface="+mn-ea"/>
              </a:rPr>
              <a:t>if </a:t>
            </a:r>
            <a:r>
              <a:rPr lang="ko-KR" altLang="en-US" sz="2400" dirty="0">
                <a:latin typeface="+mn-ea"/>
                <a:ea typeface="+mn-ea"/>
              </a:rPr>
              <a:t>문</a:t>
            </a:r>
            <a:endParaRPr lang="ko-KR" altLang="en-US" sz="2400" dirty="0" smtClean="0">
              <a:latin typeface="+mn-ea"/>
              <a:ea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21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133882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57175" indent="-352425" latinLnBrk="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ko-KR" altLang="en-US" b="1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여러가지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 조건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(condition)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을 검사하여 참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,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거짓의 결과에 따라 수행여부를 결정</a:t>
            </a:r>
          </a:p>
          <a:p>
            <a:pPr marL="257175" indent="-352425" latinLnBrk="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endParaRPr lang="en-US" altLang="ko-KR" b="1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257175" indent="-352425" latinLnBrk="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if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문의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구조</a:t>
            </a:r>
            <a:endParaRPr lang="ko-KR" altLang="en-US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38757" y="2666119"/>
            <a:ext cx="2150828" cy="171501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lnSpc>
                <a:spcPct val="150000"/>
              </a:lnSpc>
            </a:pPr>
            <a:r>
              <a:rPr lang="en-US" altLang="ko-KR" sz="16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if [ </a:t>
            </a:r>
            <a:r>
              <a:rPr lang="ko-KR" altLang="en-US" sz="16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조건 </a:t>
            </a:r>
            <a:r>
              <a:rPr lang="en-US" altLang="ko-KR" sz="16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]</a:t>
            </a:r>
          </a:p>
          <a:p>
            <a:pPr lvl="0">
              <a:lnSpc>
                <a:spcPct val="150000"/>
              </a:lnSpc>
            </a:pPr>
            <a:r>
              <a:rPr lang="en-US" altLang="ko-KR" sz="160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t</a:t>
            </a:r>
            <a:r>
              <a:rPr lang="en-US" altLang="ko-KR" sz="16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hen</a:t>
            </a:r>
          </a:p>
          <a:p>
            <a:pPr lvl="0">
              <a:lnSpc>
                <a:spcPct val="150000"/>
              </a:lnSpc>
            </a:pPr>
            <a:r>
              <a:rPr lang="en-US" altLang="ko-KR" sz="160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 </a:t>
            </a:r>
            <a:r>
              <a:rPr lang="en-US" altLang="ko-KR" sz="16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  </a:t>
            </a:r>
            <a:r>
              <a:rPr lang="ko-KR" altLang="en-US" sz="16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문장</a:t>
            </a:r>
            <a:endParaRPr lang="en-US" altLang="ko-KR" sz="1600" dirty="0" smtClean="0">
              <a:solidFill>
                <a:srgbClr val="000000"/>
              </a:solidFill>
              <a:latin typeface="+mn-ea"/>
              <a:cs typeface="Times New Roman" pitchFamily="18" charset="0"/>
            </a:endParaRPr>
          </a:p>
          <a:p>
            <a:pPr lvl="0">
              <a:lnSpc>
                <a:spcPct val="150000"/>
              </a:lnSpc>
            </a:pPr>
            <a:r>
              <a:rPr lang="en-US" altLang="ko-KR" sz="16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fi</a:t>
            </a:r>
            <a:endParaRPr lang="en-US" altLang="ko-KR" sz="1600" dirty="0">
              <a:solidFill>
                <a:srgbClr val="000000"/>
              </a:solidFill>
              <a:latin typeface="+mn-ea"/>
              <a:cs typeface="Times New Roman" pitchFamily="18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861593" y="2666118"/>
            <a:ext cx="5688632" cy="171501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ko-KR" altLang="en-US" sz="16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조건을 만족하면 문장을 실행함</a:t>
            </a:r>
            <a:endParaRPr lang="en-US" altLang="ko-KR" sz="1600" dirty="0">
              <a:solidFill>
                <a:srgbClr val="000000"/>
              </a:solidFill>
              <a:latin typeface="+mn-ea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100653" y="139032"/>
            <a:ext cx="26645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latin typeface="+mn-ea"/>
                <a:ea typeface="+mn-ea"/>
              </a:rPr>
              <a:t>XII</a:t>
            </a:r>
            <a:r>
              <a:rPr lang="ko-KR" altLang="en-US" sz="1400" b="1" dirty="0">
                <a:latin typeface="+mn-ea"/>
                <a:ea typeface="+mn-ea"/>
              </a:rPr>
              <a:t>장</a:t>
            </a:r>
            <a:r>
              <a:rPr lang="en-US" altLang="ko-KR" sz="1400" b="1" dirty="0">
                <a:latin typeface="+mn-ea"/>
                <a:ea typeface="+mn-ea"/>
              </a:rPr>
              <a:t>. </a:t>
            </a:r>
            <a:r>
              <a:rPr lang="ko-KR" altLang="en-US" sz="1400" b="1" dirty="0">
                <a:latin typeface="+mn-ea"/>
                <a:ea typeface="+mn-ea"/>
              </a:rPr>
              <a:t>셸 스크립트 프로그래밍</a:t>
            </a:r>
          </a:p>
        </p:txBody>
      </p:sp>
    </p:spTree>
    <p:extLst>
      <p:ext uri="{BB962C8B-B14F-4D97-AF65-F5344CB8AC3E}">
        <p14:creationId xmlns:p14="http://schemas.microsoft.com/office/powerpoint/2010/main" val="1531478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22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45429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57175" indent="-352425" latinLnBrk="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if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문의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구조</a:t>
            </a:r>
            <a:endParaRPr lang="ko-KR" altLang="en-US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38757" y="1412777"/>
            <a:ext cx="2150828" cy="266429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lnSpc>
                <a:spcPct val="150000"/>
              </a:lnSpc>
            </a:pPr>
            <a:r>
              <a:rPr lang="en-US" altLang="ko-KR" sz="16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if [ </a:t>
            </a:r>
            <a:r>
              <a:rPr lang="ko-KR" altLang="en-US" sz="16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조건 </a:t>
            </a:r>
            <a:r>
              <a:rPr lang="en-US" altLang="ko-KR" sz="16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1 ]</a:t>
            </a:r>
          </a:p>
          <a:p>
            <a:pPr lvl="0">
              <a:lnSpc>
                <a:spcPct val="150000"/>
              </a:lnSpc>
            </a:pPr>
            <a:r>
              <a:rPr lang="en-US" altLang="ko-KR" sz="160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t</a:t>
            </a:r>
            <a:r>
              <a:rPr lang="en-US" altLang="ko-KR" sz="16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hen</a:t>
            </a:r>
          </a:p>
          <a:p>
            <a:pPr lvl="0">
              <a:lnSpc>
                <a:spcPct val="150000"/>
              </a:lnSpc>
            </a:pPr>
            <a:r>
              <a:rPr lang="en-US" altLang="ko-KR" sz="160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 </a:t>
            </a:r>
            <a:r>
              <a:rPr lang="en-US" altLang="ko-KR" sz="16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  </a:t>
            </a:r>
            <a:r>
              <a:rPr lang="ko-KR" altLang="en-US" sz="16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문장 </a:t>
            </a:r>
            <a:r>
              <a:rPr lang="en-US" altLang="ko-KR" sz="16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1</a:t>
            </a:r>
          </a:p>
          <a:p>
            <a:pPr lvl="0">
              <a:lnSpc>
                <a:spcPct val="150000"/>
              </a:lnSpc>
            </a:pPr>
            <a:r>
              <a:rPr lang="en-US" altLang="ko-KR" sz="1600" dirty="0" err="1">
                <a:solidFill>
                  <a:srgbClr val="000000"/>
                </a:solidFill>
                <a:latin typeface="+mn-ea"/>
                <a:cs typeface="Times New Roman" pitchFamily="18" charset="0"/>
              </a:rPr>
              <a:t>e</a:t>
            </a:r>
            <a:r>
              <a:rPr lang="en-US" altLang="ko-KR" sz="1600" dirty="0" err="1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lif</a:t>
            </a:r>
            <a:r>
              <a:rPr lang="en-US" altLang="ko-KR" sz="16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 [ </a:t>
            </a:r>
            <a:r>
              <a:rPr lang="ko-KR" altLang="en-US" sz="16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조건 </a:t>
            </a:r>
            <a:r>
              <a:rPr lang="en-US" altLang="ko-KR" sz="16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2 ]</a:t>
            </a:r>
          </a:p>
          <a:p>
            <a:pPr lvl="0">
              <a:lnSpc>
                <a:spcPct val="150000"/>
              </a:lnSpc>
            </a:pPr>
            <a:r>
              <a:rPr lang="en-US" altLang="ko-KR" sz="160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 </a:t>
            </a:r>
            <a:r>
              <a:rPr lang="en-US" altLang="ko-KR" sz="16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 then </a:t>
            </a:r>
            <a:r>
              <a:rPr lang="ko-KR" altLang="en-US" sz="16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문장 </a:t>
            </a:r>
            <a:r>
              <a:rPr lang="en-US" altLang="ko-KR" sz="16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2</a:t>
            </a:r>
          </a:p>
          <a:p>
            <a:pPr lvl="0">
              <a:lnSpc>
                <a:spcPct val="150000"/>
              </a:lnSpc>
            </a:pPr>
            <a:r>
              <a:rPr lang="en-US" altLang="ko-KR" sz="16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fi</a:t>
            </a:r>
            <a:endParaRPr lang="en-US" altLang="ko-KR" sz="1600" dirty="0">
              <a:solidFill>
                <a:srgbClr val="000000"/>
              </a:solidFill>
              <a:latin typeface="+mn-ea"/>
              <a:cs typeface="Times New Roman" pitchFamily="18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861593" y="1412776"/>
            <a:ext cx="5688632" cy="266429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lnSpc>
                <a:spcPct val="150000"/>
              </a:lnSpc>
            </a:pPr>
            <a:r>
              <a:rPr lang="ko-KR" altLang="en-US" sz="16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조건</a:t>
            </a:r>
            <a:r>
              <a:rPr lang="en-US" altLang="ko-KR" sz="16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1</a:t>
            </a:r>
            <a:r>
              <a:rPr lang="ko-KR" altLang="en-US" sz="16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을 만족하면 문장</a:t>
            </a:r>
            <a:r>
              <a:rPr lang="en-US" altLang="ko-KR" sz="16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1</a:t>
            </a:r>
            <a:r>
              <a:rPr lang="ko-KR" altLang="en-US" sz="16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을 실행하고</a:t>
            </a:r>
            <a:r>
              <a:rPr lang="en-US" altLang="ko-KR" sz="16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, </a:t>
            </a:r>
            <a:r>
              <a:rPr lang="ko-KR" altLang="en-US" sz="16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그렇지 않고 </a:t>
            </a:r>
            <a:endParaRPr lang="en-US" altLang="ko-KR" sz="1600" dirty="0" smtClean="0">
              <a:solidFill>
                <a:srgbClr val="000000"/>
              </a:solidFill>
              <a:latin typeface="+mn-ea"/>
              <a:cs typeface="Times New Roman" pitchFamily="18" charset="0"/>
            </a:endParaRPr>
          </a:p>
          <a:p>
            <a:pPr lvl="0">
              <a:lnSpc>
                <a:spcPct val="150000"/>
              </a:lnSpc>
            </a:pPr>
            <a:r>
              <a:rPr lang="ko-KR" altLang="en-US" sz="16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조건</a:t>
            </a:r>
            <a:r>
              <a:rPr lang="en-US" altLang="ko-KR" sz="16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2</a:t>
            </a:r>
            <a:r>
              <a:rPr lang="ko-KR" altLang="en-US" sz="16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를 만족하면 문장</a:t>
            </a:r>
            <a:r>
              <a:rPr lang="en-US" altLang="ko-KR" sz="16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2</a:t>
            </a:r>
            <a:r>
              <a:rPr lang="ko-KR" altLang="en-US" sz="16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를 실행함</a:t>
            </a:r>
            <a:endParaRPr lang="en-US" altLang="ko-KR" sz="1600" dirty="0">
              <a:solidFill>
                <a:srgbClr val="000000"/>
              </a:solidFill>
              <a:latin typeface="+mn-ea"/>
              <a:cs typeface="Times New Roman" pitchFamily="18" charset="0"/>
            </a:endParaRPr>
          </a:p>
        </p:txBody>
      </p:sp>
      <p:sp>
        <p:nvSpPr>
          <p:cNvPr id="9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 startAt="7"/>
            </a:pPr>
            <a:r>
              <a:rPr lang="en-US" altLang="ko-KR" sz="2400" dirty="0">
                <a:latin typeface="+mn-ea"/>
              </a:rPr>
              <a:t>if </a:t>
            </a:r>
            <a:r>
              <a:rPr lang="ko-KR" altLang="en-US" sz="2400" dirty="0">
                <a:latin typeface="+mn-ea"/>
              </a:rPr>
              <a:t>문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100653" y="139032"/>
            <a:ext cx="26645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latin typeface="+mn-ea"/>
                <a:ea typeface="+mn-ea"/>
              </a:rPr>
              <a:t>XII</a:t>
            </a:r>
            <a:r>
              <a:rPr lang="ko-KR" altLang="en-US" sz="1400" b="1" dirty="0">
                <a:latin typeface="+mn-ea"/>
                <a:ea typeface="+mn-ea"/>
              </a:rPr>
              <a:t>장</a:t>
            </a:r>
            <a:r>
              <a:rPr lang="en-US" altLang="ko-KR" sz="1400" b="1" dirty="0">
                <a:latin typeface="+mn-ea"/>
                <a:ea typeface="+mn-ea"/>
              </a:rPr>
              <a:t>. </a:t>
            </a:r>
            <a:r>
              <a:rPr lang="ko-KR" altLang="en-US" sz="1400" b="1" dirty="0">
                <a:latin typeface="+mn-ea"/>
                <a:ea typeface="+mn-ea"/>
              </a:rPr>
              <a:t>셸 스크립트 프로그래밍</a:t>
            </a:r>
          </a:p>
        </p:txBody>
      </p:sp>
    </p:spTree>
    <p:extLst>
      <p:ext uri="{BB962C8B-B14F-4D97-AF65-F5344CB8AC3E}">
        <p14:creationId xmlns:p14="http://schemas.microsoft.com/office/powerpoint/2010/main" val="1642205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23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45429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57175" indent="-352425" latinLnBrk="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if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문의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구조</a:t>
            </a:r>
            <a:endParaRPr lang="ko-KR" altLang="en-US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38757" y="1412776"/>
            <a:ext cx="2150828" cy="419993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lnSpc>
                <a:spcPct val="150000"/>
              </a:lnSpc>
            </a:pPr>
            <a:r>
              <a:rPr lang="en-US" altLang="ko-KR" sz="16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if [ </a:t>
            </a:r>
            <a:r>
              <a:rPr lang="ko-KR" altLang="en-US" sz="16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조건 </a:t>
            </a:r>
            <a:r>
              <a:rPr lang="en-US" altLang="ko-KR" sz="16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1 ]</a:t>
            </a:r>
          </a:p>
          <a:p>
            <a:pPr lvl="0">
              <a:lnSpc>
                <a:spcPct val="150000"/>
              </a:lnSpc>
            </a:pPr>
            <a:r>
              <a:rPr lang="en-US" altLang="ko-KR" sz="160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t</a:t>
            </a:r>
            <a:r>
              <a:rPr lang="en-US" altLang="ko-KR" sz="16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hen</a:t>
            </a:r>
          </a:p>
          <a:p>
            <a:pPr lvl="0">
              <a:lnSpc>
                <a:spcPct val="150000"/>
              </a:lnSpc>
            </a:pPr>
            <a:r>
              <a:rPr lang="en-US" altLang="ko-KR" sz="160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 </a:t>
            </a:r>
            <a:r>
              <a:rPr lang="en-US" altLang="ko-KR" sz="16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  </a:t>
            </a:r>
            <a:r>
              <a:rPr lang="ko-KR" altLang="en-US" sz="16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문장 </a:t>
            </a:r>
            <a:r>
              <a:rPr lang="en-US" altLang="ko-KR" sz="16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1</a:t>
            </a:r>
          </a:p>
          <a:p>
            <a:pPr lvl="0">
              <a:lnSpc>
                <a:spcPct val="150000"/>
              </a:lnSpc>
            </a:pPr>
            <a:r>
              <a:rPr lang="en-US" altLang="ko-KR" sz="1600" dirty="0" err="1">
                <a:solidFill>
                  <a:srgbClr val="000000"/>
                </a:solidFill>
                <a:latin typeface="+mn-ea"/>
                <a:cs typeface="Times New Roman" pitchFamily="18" charset="0"/>
              </a:rPr>
              <a:t>e</a:t>
            </a:r>
            <a:r>
              <a:rPr lang="en-US" altLang="ko-KR" sz="1600" dirty="0" err="1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lif</a:t>
            </a:r>
            <a:r>
              <a:rPr lang="en-US" altLang="ko-KR" sz="16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 [ </a:t>
            </a:r>
            <a:r>
              <a:rPr lang="ko-KR" altLang="en-US" sz="16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조건 </a:t>
            </a:r>
            <a:r>
              <a:rPr lang="en-US" altLang="ko-KR" sz="16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2 ]</a:t>
            </a:r>
          </a:p>
          <a:p>
            <a:pPr lvl="0">
              <a:lnSpc>
                <a:spcPct val="150000"/>
              </a:lnSpc>
            </a:pPr>
            <a:r>
              <a:rPr lang="en-US" altLang="ko-KR" sz="160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 </a:t>
            </a:r>
            <a:r>
              <a:rPr lang="en-US" altLang="ko-KR" sz="16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 then </a:t>
            </a:r>
            <a:r>
              <a:rPr lang="ko-KR" altLang="en-US" sz="16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문장 </a:t>
            </a:r>
            <a:r>
              <a:rPr lang="en-US" altLang="ko-KR" sz="16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2</a:t>
            </a:r>
          </a:p>
          <a:p>
            <a:pPr lvl="0">
              <a:lnSpc>
                <a:spcPct val="150000"/>
              </a:lnSpc>
            </a:pPr>
            <a:r>
              <a:rPr lang="en-US" altLang="ko-KR" sz="1600" dirty="0" err="1">
                <a:solidFill>
                  <a:srgbClr val="000000"/>
                </a:solidFill>
                <a:latin typeface="+mn-ea"/>
                <a:cs typeface="Times New Roman" pitchFamily="18" charset="0"/>
              </a:rPr>
              <a:t>elif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 </a:t>
            </a:r>
            <a:r>
              <a:rPr lang="en-US" altLang="ko-KR" sz="16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[ </a:t>
            </a:r>
            <a:r>
              <a:rPr lang="ko-KR" altLang="en-US" sz="16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조건 </a:t>
            </a:r>
            <a:r>
              <a:rPr lang="en-US" altLang="ko-KR" sz="16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3 ]</a:t>
            </a:r>
            <a:endParaRPr lang="en-US" altLang="ko-KR" sz="1600" dirty="0">
              <a:solidFill>
                <a:srgbClr val="000000"/>
              </a:solidFill>
              <a:latin typeface="+mn-ea"/>
              <a:cs typeface="Times New Roman" pitchFamily="18" charset="0"/>
            </a:endParaRPr>
          </a:p>
          <a:p>
            <a:pPr lvl="0">
              <a:lnSpc>
                <a:spcPct val="150000"/>
              </a:lnSpc>
            </a:pPr>
            <a:r>
              <a:rPr lang="en-US" altLang="ko-KR" sz="160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  then </a:t>
            </a:r>
            <a:r>
              <a:rPr lang="ko-KR" altLang="en-US" sz="160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문장 </a:t>
            </a:r>
            <a:r>
              <a:rPr lang="en-US" altLang="ko-KR" sz="16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3</a:t>
            </a:r>
          </a:p>
          <a:p>
            <a:pPr lvl="0">
              <a:lnSpc>
                <a:spcPct val="150000"/>
              </a:lnSpc>
            </a:pPr>
            <a:r>
              <a:rPr lang="en-US" altLang="ko-KR" sz="16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else</a:t>
            </a:r>
            <a:endParaRPr lang="en-US" altLang="ko-KR" sz="1600" dirty="0">
              <a:solidFill>
                <a:srgbClr val="000000"/>
              </a:solidFill>
              <a:latin typeface="+mn-ea"/>
              <a:cs typeface="Times New Roman" pitchFamily="18" charset="0"/>
            </a:endParaRPr>
          </a:p>
          <a:p>
            <a:pPr lvl="0">
              <a:lnSpc>
                <a:spcPct val="150000"/>
              </a:lnSpc>
            </a:pPr>
            <a:r>
              <a:rPr lang="en-US" altLang="ko-KR" sz="16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  </a:t>
            </a:r>
            <a:r>
              <a:rPr lang="ko-KR" altLang="en-US" sz="16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문장 </a:t>
            </a:r>
            <a:r>
              <a:rPr lang="en-US" altLang="ko-KR" sz="16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4</a:t>
            </a:r>
          </a:p>
          <a:p>
            <a:pPr lvl="0">
              <a:lnSpc>
                <a:spcPct val="150000"/>
              </a:lnSpc>
            </a:pPr>
            <a:r>
              <a:rPr lang="en-US" altLang="ko-KR" sz="16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fi</a:t>
            </a:r>
            <a:endParaRPr lang="en-US" altLang="ko-KR" sz="1600" dirty="0">
              <a:solidFill>
                <a:srgbClr val="000000"/>
              </a:solidFill>
              <a:latin typeface="+mn-ea"/>
              <a:cs typeface="Times New Roman" pitchFamily="18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861593" y="1412775"/>
            <a:ext cx="5688632" cy="419993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lnSpc>
                <a:spcPct val="150000"/>
              </a:lnSpc>
            </a:pPr>
            <a:r>
              <a:rPr lang="ko-KR" altLang="en-US" sz="16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조건</a:t>
            </a:r>
            <a:r>
              <a:rPr lang="en-US" altLang="ko-KR" sz="16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1</a:t>
            </a:r>
            <a:r>
              <a:rPr lang="ko-KR" altLang="en-US" sz="16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을 만족하면 문장</a:t>
            </a:r>
            <a:r>
              <a:rPr lang="en-US" altLang="ko-KR" sz="16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1</a:t>
            </a:r>
            <a:r>
              <a:rPr lang="ko-KR" altLang="en-US" sz="16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을 실행하고</a:t>
            </a:r>
            <a:r>
              <a:rPr lang="en-US" altLang="ko-KR" sz="16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, </a:t>
            </a:r>
            <a:r>
              <a:rPr lang="ko-KR" altLang="en-US" sz="16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그렇지 않고 </a:t>
            </a:r>
            <a:endParaRPr lang="en-US" altLang="ko-KR" sz="1600" dirty="0" smtClean="0">
              <a:solidFill>
                <a:srgbClr val="000000"/>
              </a:solidFill>
              <a:latin typeface="+mn-ea"/>
              <a:cs typeface="Times New Roman" pitchFamily="18" charset="0"/>
            </a:endParaRPr>
          </a:p>
          <a:p>
            <a:pPr lvl="0">
              <a:lnSpc>
                <a:spcPct val="150000"/>
              </a:lnSpc>
            </a:pPr>
            <a:r>
              <a:rPr lang="ko-KR" altLang="en-US" sz="16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조건</a:t>
            </a:r>
            <a:r>
              <a:rPr lang="en-US" altLang="ko-KR" sz="16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2</a:t>
            </a:r>
            <a:r>
              <a:rPr lang="ko-KR" altLang="en-US" sz="16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를 만족하면 문장</a:t>
            </a:r>
            <a:r>
              <a:rPr lang="en-US" altLang="ko-KR" sz="16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2</a:t>
            </a:r>
            <a:r>
              <a:rPr lang="ko-KR" altLang="en-US" sz="16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를 실행함</a:t>
            </a:r>
            <a:r>
              <a:rPr lang="en-US" altLang="ko-KR" sz="16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. </a:t>
            </a:r>
            <a:r>
              <a:rPr lang="ko-KR" altLang="en-US" sz="16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그렇지 않고</a:t>
            </a:r>
            <a:endParaRPr lang="en-US" altLang="ko-KR" sz="1600" dirty="0" smtClean="0">
              <a:solidFill>
                <a:srgbClr val="000000"/>
              </a:solidFill>
              <a:latin typeface="+mn-ea"/>
              <a:cs typeface="Times New Roman" pitchFamily="18" charset="0"/>
            </a:endParaRPr>
          </a:p>
          <a:p>
            <a:pPr lvl="0">
              <a:lnSpc>
                <a:spcPct val="150000"/>
              </a:lnSpc>
            </a:pPr>
            <a:r>
              <a:rPr lang="ko-KR" altLang="en-US" sz="16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조건</a:t>
            </a:r>
            <a:r>
              <a:rPr lang="en-US" altLang="ko-KR" sz="16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3</a:t>
            </a:r>
            <a:r>
              <a:rPr lang="ko-KR" altLang="en-US" sz="16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을 만족하면 문장</a:t>
            </a:r>
            <a:r>
              <a:rPr lang="en-US" altLang="ko-KR" sz="16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3</a:t>
            </a:r>
            <a:r>
              <a:rPr lang="ko-KR" altLang="en-US" sz="16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를 실행함</a:t>
            </a:r>
            <a:r>
              <a:rPr lang="en-US" altLang="ko-KR" sz="16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. </a:t>
            </a:r>
          </a:p>
          <a:p>
            <a:pPr lvl="0">
              <a:lnSpc>
                <a:spcPct val="150000"/>
              </a:lnSpc>
            </a:pPr>
            <a:r>
              <a:rPr lang="ko-KR" altLang="en-US" sz="16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그렇지 않으면</a:t>
            </a:r>
            <a:r>
              <a:rPr lang="en-US" altLang="ko-KR" sz="16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(</a:t>
            </a:r>
            <a:r>
              <a:rPr lang="ko-KR" altLang="en-US" sz="16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조건 </a:t>
            </a:r>
            <a:r>
              <a:rPr lang="en-US" altLang="ko-KR" sz="16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1, 2, 3 </a:t>
            </a:r>
            <a:r>
              <a:rPr lang="ko-KR" altLang="en-US" sz="16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모두를 만족하지 않으면</a:t>
            </a:r>
            <a:r>
              <a:rPr lang="en-US" altLang="ko-KR" sz="16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) </a:t>
            </a:r>
          </a:p>
          <a:p>
            <a:pPr lvl="0">
              <a:lnSpc>
                <a:spcPct val="150000"/>
              </a:lnSpc>
            </a:pPr>
            <a:r>
              <a:rPr lang="ko-KR" altLang="en-US" sz="16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문장</a:t>
            </a:r>
            <a:r>
              <a:rPr lang="en-US" altLang="ko-KR" sz="16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4</a:t>
            </a:r>
            <a:r>
              <a:rPr lang="ko-KR" altLang="en-US" sz="16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를 실행함</a:t>
            </a:r>
            <a:endParaRPr lang="en-US" altLang="ko-KR" sz="1600" dirty="0">
              <a:solidFill>
                <a:srgbClr val="000000"/>
              </a:solidFill>
              <a:latin typeface="+mn-ea"/>
              <a:cs typeface="Times New Roman" pitchFamily="18" charset="0"/>
            </a:endParaRPr>
          </a:p>
        </p:txBody>
      </p:sp>
      <p:sp>
        <p:nvSpPr>
          <p:cNvPr id="9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 startAt="7"/>
            </a:pPr>
            <a:r>
              <a:rPr lang="en-US" altLang="ko-KR" sz="2400" dirty="0">
                <a:latin typeface="+mn-ea"/>
              </a:rPr>
              <a:t>if </a:t>
            </a:r>
            <a:r>
              <a:rPr lang="ko-KR" altLang="en-US" sz="2400" dirty="0">
                <a:latin typeface="+mn-ea"/>
              </a:rPr>
              <a:t>문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100653" y="139032"/>
            <a:ext cx="26645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latin typeface="+mn-ea"/>
                <a:ea typeface="+mn-ea"/>
              </a:rPr>
              <a:t>XII</a:t>
            </a:r>
            <a:r>
              <a:rPr lang="ko-KR" altLang="en-US" sz="1400" b="1" dirty="0">
                <a:latin typeface="+mn-ea"/>
                <a:ea typeface="+mn-ea"/>
              </a:rPr>
              <a:t>장</a:t>
            </a:r>
            <a:r>
              <a:rPr lang="en-US" altLang="ko-KR" sz="1400" b="1" dirty="0">
                <a:latin typeface="+mn-ea"/>
                <a:ea typeface="+mn-ea"/>
              </a:rPr>
              <a:t>. </a:t>
            </a:r>
            <a:r>
              <a:rPr lang="ko-KR" altLang="en-US" sz="1400" b="1" dirty="0">
                <a:latin typeface="+mn-ea"/>
                <a:ea typeface="+mn-ea"/>
              </a:rPr>
              <a:t>셸 스크립트 프로그래밍</a:t>
            </a:r>
          </a:p>
        </p:txBody>
      </p:sp>
    </p:spTree>
    <p:extLst>
      <p:ext uri="{BB962C8B-B14F-4D97-AF65-F5344CB8AC3E}">
        <p14:creationId xmlns:p14="http://schemas.microsoft.com/office/powerpoint/2010/main" val="219356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24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45429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57175" indent="-352425" latinLnBrk="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정수비교 연산자</a:t>
            </a: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/>
          </p:nvPr>
        </p:nvGraphicFramePr>
        <p:xfrm>
          <a:off x="629345" y="1484784"/>
          <a:ext cx="6604000" cy="28354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518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8560">
                <a:tc>
                  <a:txBody>
                    <a:bodyPr/>
                    <a:lstStyle/>
                    <a:p>
                      <a:pPr algn="ctr">
                        <a:lnSpc>
                          <a:spcPct val="145000"/>
                        </a:lnSpc>
                        <a:spcAft>
                          <a:spcPts val="0"/>
                        </a:spcAft>
                      </a:pPr>
                      <a:r>
                        <a:rPr lang="ko-KR" sz="1600" kern="100" spc="-25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연산자</a:t>
                      </a:r>
                      <a:endParaRPr lang="ko-KR" sz="1600" b="1" kern="100" spc="-25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5000"/>
                        </a:lnSpc>
                        <a:spcAft>
                          <a:spcPts val="0"/>
                        </a:spcAft>
                      </a:pPr>
                      <a:r>
                        <a:rPr lang="ko-KR" sz="1600" kern="100" spc="-25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의 미</a:t>
                      </a:r>
                      <a:endParaRPr lang="ko-KR" sz="1600" b="1" kern="100" spc="-25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9482">
                <a:tc>
                  <a:txBody>
                    <a:bodyPr/>
                    <a:lstStyle/>
                    <a:p>
                      <a:pPr algn="ctr">
                        <a:lnSpc>
                          <a:spcPct val="13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spc="-25" dirty="0">
                          <a:effectLst/>
                          <a:latin typeface="+mn-ea"/>
                          <a:ea typeface="+mn-ea"/>
                        </a:rPr>
                        <a:t>-</a:t>
                      </a:r>
                      <a:r>
                        <a:rPr lang="en-US" sz="1600" kern="100" spc="-25" dirty="0" err="1">
                          <a:effectLst/>
                          <a:latin typeface="+mn-ea"/>
                          <a:ea typeface="+mn-ea"/>
                        </a:rPr>
                        <a:t>lt</a:t>
                      </a:r>
                      <a:endParaRPr lang="ko-KR" sz="1600" kern="100" spc="-25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5400" algn="just" latinLnBrk="1">
                        <a:lnSpc>
                          <a:spcPct val="135000"/>
                        </a:lnSpc>
                        <a:spcAft>
                          <a:spcPts val="0"/>
                        </a:spcAft>
                      </a:pPr>
                      <a:r>
                        <a:rPr lang="ko-KR" sz="1600" kern="100" spc="-25" dirty="0">
                          <a:effectLst/>
                          <a:latin typeface="+mn-ea"/>
                          <a:ea typeface="+mn-ea"/>
                        </a:rPr>
                        <a:t>보다 </a:t>
                      </a:r>
                      <a:r>
                        <a:rPr lang="ko-KR" sz="1600" kern="100" spc="-25" dirty="0" smtClean="0">
                          <a:effectLst/>
                          <a:latin typeface="+mn-ea"/>
                          <a:ea typeface="+mn-ea"/>
                        </a:rPr>
                        <a:t>작</a:t>
                      </a:r>
                      <a:r>
                        <a:rPr lang="ko-KR" altLang="en-US" sz="1600" kern="100" spc="-25" dirty="0" smtClean="0">
                          <a:effectLst/>
                          <a:latin typeface="+mn-ea"/>
                          <a:ea typeface="+mn-ea"/>
                        </a:rPr>
                        <a:t>음</a:t>
                      </a:r>
                      <a:r>
                        <a:rPr lang="en-US" sz="1600" kern="100" spc="-25" dirty="0" smtClean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sz="1600" kern="100" spc="-25" dirty="0">
                          <a:effectLst/>
                          <a:latin typeface="+mn-ea"/>
                          <a:ea typeface="+mn-ea"/>
                        </a:rPr>
                        <a:t>less than)</a:t>
                      </a:r>
                      <a:endParaRPr lang="ko-KR" sz="1600" kern="100" spc="-25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9482">
                <a:tc>
                  <a:txBody>
                    <a:bodyPr/>
                    <a:lstStyle/>
                    <a:p>
                      <a:pPr algn="ctr">
                        <a:lnSpc>
                          <a:spcPct val="13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spc="-25">
                          <a:effectLst/>
                          <a:latin typeface="+mn-ea"/>
                          <a:ea typeface="+mn-ea"/>
                        </a:rPr>
                        <a:t>-le</a:t>
                      </a:r>
                      <a:endParaRPr lang="ko-KR" sz="1600" kern="100" spc="-25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5400" algn="just" latinLnBrk="1">
                        <a:lnSpc>
                          <a:spcPct val="135000"/>
                        </a:lnSpc>
                        <a:spcAft>
                          <a:spcPts val="0"/>
                        </a:spcAft>
                      </a:pPr>
                      <a:r>
                        <a:rPr lang="ko-KR" sz="1600" kern="100" spc="-25" dirty="0">
                          <a:effectLst/>
                          <a:latin typeface="+mn-ea"/>
                          <a:ea typeface="+mn-ea"/>
                        </a:rPr>
                        <a:t>작거나 </a:t>
                      </a:r>
                      <a:r>
                        <a:rPr lang="ko-KR" sz="1600" kern="100" spc="-25" dirty="0" smtClean="0">
                          <a:effectLst/>
                          <a:latin typeface="+mn-ea"/>
                          <a:ea typeface="+mn-ea"/>
                        </a:rPr>
                        <a:t>같</a:t>
                      </a:r>
                      <a:r>
                        <a:rPr lang="ko-KR" altLang="en-US" sz="1600" kern="100" spc="-25" dirty="0" smtClean="0">
                          <a:effectLst/>
                          <a:latin typeface="+mn-ea"/>
                          <a:ea typeface="+mn-ea"/>
                        </a:rPr>
                        <a:t>음</a:t>
                      </a:r>
                      <a:r>
                        <a:rPr lang="en-US" sz="1600" kern="100" spc="-25" dirty="0" smtClean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sz="1600" kern="100" spc="-25" dirty="0">
                          <a:effectLst/>
                          <a:latin typeface="+mn-ea"/>
                          <a:ea typeface="+mn-ea"/>
                        </a:rPr>
                        <a:t>less or equal)</a:t>
                      </a:r>
                      <a:endParaRPr lang="ko-KR" sz="1600" kern="100" spc="-25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9482">
                <a:tc>
                  <a:txBody>
                    <a:bodyPr/>
                    <a:lstStyle/>
                    <a:p>
                      <a:pPr algn="ctr">
                        <a:lnSpc>
                          <a:spcPct val="13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spc="-25">
                          <a:effectLst/>
                          <a:latin typeface="+mn-ea"/>
                          <a:ea typeface="+mn-ea"/>
                        </a:rPr>
                        <a:t>-eq</a:t>
                      </a:r>
                      <a:endParaRPr lang="ko-KR" sz="1600" kern="100" spc="-25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5400" algn="just" latinLnBrk="1">
                        <a:lnSpc>
                          <a:spcPct val="135000"/>
                        </a:lnSpc>
                        <a:spcAft>
                          <a:spcPts val="0"/>
                        </a:spcAft>
                      </a:pPr>
                      <a:r>
                        <a:rPr lang="ko-KR" sz="1600" kern="100" spc="-25" dirty="0" smtClean="0">
                          <a:effectLst/>
                          <a:latin typeface="+mn-ea"/>
                          <a:ea typeface="+mn-ea"/>
                        </a:rPr>
                        <a:t>같</a:t>
                      </a:r>
                      <a:r>
                        <a:rPr lang="ko-KR" altLang="en-US" sz="1600" kern="100" spc="-25" dirty="0" smtClean="0">
                          <a:effectLst/>
                          <a:latin typeface="+mn-ea"/>
                          <a:ea typeface="+mn-ea"/>
                        </a:rPr>
                        <a:t>음</a:t>
                      </a:r>
                      <a:r>
                        <a:rPr lang="en-US" sz="1600" kern="100" spc="-25" dirty="0" smtClean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sz="1600" kern="100" spc="-25" dirty="0">
                          <a:effectLst/>
                          <a:latin typeface="+mn-ea"/>
                          <a:ea typeface="+mn-ea"/>
                        </a:rPr>
                        <a:t>equal)</a:t>
                      </a:r>
                      <a:endParaRPr lang="ko-KR" sz="1600" kern="100" spc="-25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9482">
                <a:tc>
                  <a:txBody>
                    <a:bodyPr/>
                    <a:lstStyle/>
                    <a:p>
                      <a:pPr algn="ctr">
                        <a:lnSpc>
                          <a:spcPct val="13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spc="-25">
                          <a:effectLst/>
                          <a:latin typeface="+mn-ea"/>
                          <a:ea typeface="+mn-ea"/>
                        </a:rPr>
                        <a:t>-ge</a:t>
                      </a:r>
                      <a:endParaRPr lang="ko-KR" sz="1600" kern="100" spc="-25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5400" algn="just" latinLnBrk="1">
                        <a:lnSpc>
                          <a:spcPct val="135000"/>
                        </a:lnSpc>
                        <a:spcAft>
                          <a:spcPts val="0"/>
                        </a:spcAft>
                      </a:pPr>
                      <a:r>
                        <a:rPr lang="ko-KR" sz="1600" kern="100" spc="-25" dirty="0">
                          <a:effectLst/>
                          <a:latin typeface="+mn-ea"/>
                          <a:ea typeface="+mn-ea"/>
                        </a:rPr>
                        <a:t>크거나 </a:t>
                      </a:r>
                      <a:r>
                        <a:rPr lang="ko-KR" sz="1600" kern="100" spc="-25" dirty="0" smtClean="0">
                          <a:effectLst/>
                          <a:latin typeface="+mn-ea"/>
                          <a:ea typeface="+mn-ea"/>
                        </a:rPr>
                        <a:t>같</a:t>
                      </a:r>
                      <a:r>
                        <a:rPr lang="ko-KR" altLang="en-US" sz="1600" kern="100" spc="-25" dirty="0" smtClean="0">
                          <a:effectLst/>
                          <a:latin typeface="+mn-ea"/>
                          <a:ea typeface="+mn-ea"/>
                        </a:rPr>
                        <a:t>음</a:t>
                      </a:r>
                      <a:r>
                        <a:rPr lang="en-US" sz="1600" kern="100" spc="-25" dirty="0" smtClean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sz="1600" kern="100" spc="-25" dirty="0">
                          <a:effectLst/>
                          <a:latin typeface="+mn-ea"/>
                          <a:ea typeface="+mn-ea"/>
                        </a:rPr>
                        <a:t>Greater or equal)</a:t>
                      </a:r>
                      <a:endParaRPr lang="ko-KR" sz="1600" kern="100" spc="-25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9482">
                <a:tc>
                  <a:txBody>
                    <a:bodyPr/>
                    <a:lstStyle/>
                    <a:p>
                      <a:pPr algn="ctr">
                        <a:lnSpc>
                          <a:spcPct val="13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spc="-25">
                          <a:effectLst/>
                          <a:latin typeface="+mn-ea"/>
                          <a:ea typeface="+mn-ea"/>
                        </a:rPr>
                        <a:t>-gt</a:t>
                      </a:r>
                      <a:endParaRPr lang="ko-KR" sz="1600" kern="100" spc="-25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5400" algn="just" latinLnBrk="1">
                        <a:lnSpc>
                          <a:spcPct val="13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600" kern="100" spc="-25" dirty="0" smtClean="0">
                          <a:effectLst/>
                          <a:latin typeface="+mn-ea"/>
                          <a:ea typeface="+mn-ea"/>
                        </a:rPr>
                        <a:t>큼</a:t>
                      </a:r>
                      <a:r>
                        <a:rPr lang="en-US" sz="1600" kern="100" spc="-25" dirty="0" smtClean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sz="1600" kern="100" spc="-25" dirty="0">
                          <a:effectLst/>
                          <a:latin typeface="+mn-ea"/>
                          <a:ea typeface="+mn-ea"/>
                        </a:rPr>
                        <a:t>Greater than)</a:t>
                      </a:r>
                      <a:endParaRPr lang="ko-KR" sz="1600" kern="100" spc="-25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9482">
                <a:tc>
                  <a:txBody>
                    <a:bodyPr/>
                    <a:lstStyle/>
                    <a:p>
                      <a:pPr algn="ctr">
                        <a:lnSpc>
                          <a:spcPct val="13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spc="-25">
                          <a:effectLst/>
                          <a:latin typeface="+mn-ea"/>
                          <a:ea typeface="+mn-ea"/>
                        </a:rPr>
                        <a:t>-ne</a:t>
                      </a:r>
                      <a:endParaRPr lang="ko-KR" sz="1600" kern="100" spc="-25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5400" algn="just" latinLnBrk="1">
                        <a:lnSpc>
                          <a:spcPct val="135000"/>
                        </a:lnSpc>
                        <a:spcAft>
                          <a:spcPts val="0"/>
                        </a:spcAft>
                      </a:pPr>
                      <a:r>
                        <a:rPr lang="ko-KR" sz="1600" kern="100" spc="-25" dirty="0">
                          <a:effectLst/>
                          <a:latin typeface="+mn-ea"/>
                          <a:ea typeface="+mn-ea"/>
                        </a:rPr>
                        <a:t>같지 </a:t>
                      </a:r>
                      <a:r>
                        <a:rPr lang="ko-KR" sz="1600" kern="100" spc="-25" dirty="0" smtClean="0">
                          <a:effectLst/>
                          <a:latin typeface="+mn-ea"/>
                          <a:ea typeface="+mn-ea"/>
                        </a:rPr>
                        <a:t>않</a:t>
                      </a:r>
                      <a:r>
                        <a:rPr lang="ko-KR" altLang="en-US" sz="1600" kern="100" spc="-25" dirty="0" smtClean="0">
                          <a:effectLst/>
                          <a:latin typeface="+mn-ea"/>
                          <a:ea typeface="+mn-ea"/>
                        </a:rPr>
                        <a:t>음</a:t>
                      </a:r>
                      <a:r>
                        <a:rPr lang="en-US" sz="1600" kern="100" spc="-25" dirty="0" smtClean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sz="1600" kern="100" spc="-25" dirty="0">
                          <a:effectLst/>
                          <a:latin typeface="+mn-ea"/>
                          <a:ea typeface="+mn-ea"/>
                        </a:rPr>
                        <a:t>Not equal)</a:t>
                      </a:r>
                      <a:endParaRPr lang="ko-KR" sz="1600" kern="100" spc="-25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 startAt="7"/>
            </a:pPr>
            <a:r>
              <a:rPr lang="en-US" altLang="ko-KR" sz="2400" dirty="0">
                <a:latin typeface="+mn-ea"/>
              </a:rPr>
              <a:t>if </a:t>
            </a:r>
            <a:r>
              <a:rPr lang="ko-KR" altLang="en-US" sz="2400" dirty="0">
                <a:latin typeface="+mn-ea"/>
              </a:rPr>
              <a:t>문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100653" y="139032"/>
            <a:ext cx="26645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latin typeface="+mn-ea"/>
                <a:ea typeface="+mn-ea"/>
              </a:rPr>
              <a:t>XII</a:t>
            </a:r>
            <a:r>
              <a:rPr lang="ko-KR" altLang="en-US" sz="1400" b="1" dirty="0">
                <a:latin typeface="+mn-ea"/>
                <a:ea typeface="+mn-ea"/>
              </a:rPr>
              <a:t>장</a:t>
            </a:r>
            <a:r>
              <a:rPr lang="en-US" altLang="ko-KR" sz="1400" b="1" dirty="0">
                <a:latin typeface="+mn-ea"/>
                <a:ea typeface="+mn-ea"/>
              </a:rPr>
              <a:t>. </a:t>
            </a:r>
            <a:r>
              <a:rPr lang="ko-KR" altLang="en-US" sz="1400" b="1" dirty="0">
                <a:latin typeface="+mn-ea"/>
                <a:ea typeface="+mn-ea"/>
              </a:rPr>
              <a:t>셸 스크립트 프로그래밍</a:t>
            </a:r>
          </a:p>
        </p:txBody>
      </p:sp>
    </p:spTree>
    <p:extLst>
      <p:ext uri="{BB962C8B-B14F-4D97-AF65-F5344CB8AC3E}">
        <p14:creationId xmlns:p14="http://schemas.microsoft.com/office/powerpoint/2010/main" val="1578330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25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59093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57175" indent="-352425" latinLnBrk="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if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문의 활용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(if_init01.sh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)</a:t>
            </a:r>
          </a:p>
          <a:p>
            <a:pPr marL="257175" indent="-352425" latinLnBrk="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endParaRPr lang="en-US" altLang="ko-KR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257175" indent="-352425" latinLnBrk="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endParaRPr lang="en-US" altLang="ko-KR" b="1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257175" indent="-352425" latinLnBrk="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endParaRPr lang="en-US" altLang="ko-KR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257175" indent="-352425" latinLnBrk="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endParaRPr lang="en-US" altLang="ko-KR" b="1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257175" indent="-352425" latinLnBrk="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endParaRPr lang="en-US" altLang="ko-KR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257175" indent="-352425" latinLnBrk="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endParaRPr lang="ko-KR" altLang="en-US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indent="-95250" latinLnBrk="0">
              <a:lnSpc>
                <a:spcPct val="150000"/>
              </a:lnSpc>
              <a:defRPr/>
            </a:pP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③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, ④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행：</a:t>
            </a:r>
            <a:r>
              <a:rPr lang="ko-KR" altLang="en-US" b="1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두개의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 변수에 각각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정수 값을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대입</a:t>
            </a:r>
          </a:p>
          <a:p>
            <a:pPr indent="-95250" latinLnBrk="0">
              <a:lnSpc>
                <a:spcPct val="150000"/>
              </a:lnSpc>
              <a:defRPr/>
            </a:pP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⑤ 행：조건을 둘러싼 괄호는 대괄호 “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[]”</a:t>
            </a:r>
          </a:p>
          <a:p>
            <a:pPr indent="-95250" latinLnBrk="0">
              <a:lnSpc>
                <a:spcPct val="150000"/>
              </a:lnSpc>
              <a:defRPr/>
            </a:pP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        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대괄호와 </a:t>
            </a:r>
            <a:r>
              <a:rPr lang="ko-KR" altLang="en-US" b="1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피연산자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,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연산자 사이에는 반드시 공백이 있어야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함</a:t>
            </a:r>
            <a:endParaRPr lang="en-US" altLang="ko-KR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indent="-95250" latinLnBrk="0">
              <a:lnSpc>
                <a:spcPct val="150000"/>
              </a:lnSpc>
              <a:defRPr/>
            </a:pP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         “-</a:t>
            </a:r>
            <a:r>
              <a:rPr lang="en-US" altLang="ko-KR" b="1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gt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”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는 보다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큼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(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Greater than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)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을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의미하는 연산자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. </a:t>
            </a:r>
          </a:p>
          <a:p>
            <a:pPr indent="-95250" latinLnBrk="0">
              <a:lnSpc>
                <a:spcPct val="150000"/>
              </a:lnSpc>
              <a:defRPr/>
            </a:pP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⑦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행：조건을 만족하므로 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echo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명령으로 문자열이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출력</a:t>
            </a:r>
            <a:endParaRPr lang="en-US" altLang="ko-KR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indent="-95250" latinLnBrk="0">
              <a:lnSpc>
                <a:spcPct val="150000"/>
              </a:lnSpc>
              <a:defRPr/>
            </a:pP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⑧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행：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if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문의 종료를 의미한다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. fi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는 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if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를 거꾸로 뒤집어 놓은 글자</a:t>
            </a:r>
          </a:p>
          <a:p>
            <a:pPr marL="257175" indent="-352425" latinLnBrk="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endParaRPr lang="en-US" altLang="ko-KR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20882" y="1268760"/>
            <a:ext cx="6471308" cy="216024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ko-KR" sz="160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① #! /bin/bash</a:t>
            </a:r>
          </a:p>
          <a:p>
            <a:pPr lvl="0"/>
            <a:r>
              <a:rPr lang="en-US" altLang="ko-KR" sz="160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② # If statement use integer compare operator</a:t>
            </a:r>
          </a:p>
          <a:p>
            <a:pPr lvl="0"/>
            <a:r>
              <a:rPr lang="en-US" altLang="ko-KR" sz="160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③ INT_A=5</a:t>
            </a:r>
          </a:p>
          <a:p>
            <a:pPr lvl="0"/>
            <a:r>
              <a:rPr lang="en-US" altLang="ko-KR" sz="160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④ INT_B=3</a:t>
            </a:r>
          </a:p>
          <a:p>
            <a:pPr lvl="0"/>
            <a:r>
              <a:rPr lang="en-US" altLang="ko-KR" sz="160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⑤ if  [  $INT_A  -</a:t>
            </a:r>
            <a:r>
              <a:rPr lang="en-US" altLang="ko-KR" sz="1600" dirty="0" err="1">
                <a:solidFill>
                  <a:srgbClr val="000000"/>
                </a:solidFill>
                <a:latin typeface="+mn-ea"/>
                <a:cs typeface="Times New Roman" pitchFamily="18" charset="0"/>
              </a:rPr>
              <a:t>gt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  $INT_B  ]</a:t>
            </a:r>
          </a:p>
          <a:p>
            <a:pPr lvl="0"/>
            <a:r>
              <a:rPr lang="en-US" altLang="ko-KR" sz="160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⑥ then</a:t>
            </a:r>
          </a:p>
          <a:p>
            <a:pPr lvl="0"/>
            <a:r>
              <a:rPr lang="en-US" altLang="ko-KR" sz="160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⑦	echo “INT_A($INT_A) is greater than INT_B($INT_B)”</a:t>
            </a:r>
          </a:p>
          <a:p>
            <a:pPr lvl="0"/>
            <a:r>
              <a:rPr lang="en-US" altLang="ko-KR" sz="160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⑧ fi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348333" y="2418680"/>
            <a:ext cx="72000" cy="1440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141513" y="2419804"/>
            <a:ext cx="72000" cy="1440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565489" y="2420904"/>
            <a:ext cx="72000" cy="1440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344717" y="2420904"/>
            <a:ext cx="72000" cy="1440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 startAt="7"/>
            </a:pPr>
            <a:r>
              <a:rPr lang="en-US" altLang="ko-KR" sz="2400" dirty="0">
                <a:latin typeface="+mn-ea"/>
              </a:rPr>
              <a:t>if </a:t>
            </a:r>
            <a:r>
              <a:rPr lang="ko-KR" altLang="en-US" sz="2400" dirty="0">
                <a:latin typeface="+mn-ea"/>
              </a:rPr>
              <a:t>문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100653" y="139032"/>
            <a:ext cx="26645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latin typeface="+mn-ea"/>
                <a:ea typeface="+mn-ea"/>
              </a:rPr>
              <a:t>XII</a:t>
            </a:r>
            <a:r>
              <a:rPr lang="ko-KR" altLang="en-US" sz="1400" b="1" dirty="0">
                <a:latin typeface="+mn-ea"/>
                <a:ea typeface="+mn-ea"/>
              </a:rPr>
              <a:t>장</a:t>
            </a:r>
            <a:r>
              <a:rPr lang="en-US" altLang="ko-KR" sz="1400" b="1" dirty="0">
                <a:latin typeface="+mn-ea"/>
                <a:ea typeface="+mn-ea"/>
              </a:rPr>
              <a:t>. </a:t>
            </a:r>
            <a:r>
              <a:rPr lang="ko-KR" altLang="en-US" sz="1400" b="1" dirty="0">
                <a:latin typeface="+mn-ea"/>
                <a:ea typeface="+mn-ea"/>
              </a:rPr>
              <a:t>셸 스크립트 프로그래밍</a:t>
            </a:r>
          </a:p>
        </p:txBody>
      </p:sp>
    </p:spTree>
    <p:extLst>
      <p:ext uri="{BB962C8B-B14F-4D97-AF65-F5344CB8AC3E}">
        <p14:creationId xmlns:p14="http://schemas.microsoft.com/office/powerpoint/2010/main" val="3957694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26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45429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57175" indent="-352425" latinLnBrk="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if_int01.sh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실행결과</a:t>
            </a:r>
            <a:endParaRPr lang="en-US" altLang="ko-KR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</p:txBody>
      </p:sp>
      <p:sp>
        <p:nvSpPr>
          <p:cNvPr id="8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 startAt="7"/>
            </a:pPr>
            <a:r>
              <a:rPr lang="en-US" altLang="ko-KR" sz="2400" dirty="0">
                <a:latin typeface="+mn-ea"/>
              </a:rPr>
              <a:t>if </a:t>
            </a:r>
            <a:r>
              <a:rPr lang="ko-KR" altLang="en-US" sz="2400" dirty="0">
                <a:latin typeface="+mn-ea"/>
              </a:rPr>
              <a:t>문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100653" y="139032"/>
            <a:ext cx="26645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latin typeface="+mn-ea"/>
                <a:ea typeface="+mn-ea"/>
              </a:rPr>
              <a:t>XII</a:t>
            </a:r>
            <a:r>
              <a:rPr lang="ko-KR" altLang="en-US" sz="1400" b="1" dirty="0">
                <a:latin typeface="+mn-ea"/>
                <a:ea typeface="+mn-ea"/>
              </a:rPr>
              <a:t>장</a:t>
            </a:r>
            <a:r>
              <a:rPr lang="en-US" altLang="ko-KR" sz="1400" b="1" dirty="0">
                <a:latin typeface="+mn-ea"/>
                <a:ea typeface="+mn-ea"/>
              </a:rPr>
              <a:t>. </a:t>
            </a:r>
            <a:r>
              <a:rPr lang="ko-KR" altLang="en-US" sz="1400" b="1" dirty="0">
                <a:latin typeface="+mn-ea"/>
                <a:ea typeface="+mn-ea"/>
              </a:rPr>
              <a:t>셸 스크립트 프로그래밍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5" y="1425838"/>
            <a:ext cx="6915150" cy="32385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345" y="1765501"/>
            <a:ext cx="6915150" cy="159067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266" y="3370612"/>
            <a:ext cx="6936229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791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27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30008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57175" indent="-352425" latinLnBrk="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if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문의 활용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_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정수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(if_init02.sh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)</a:t>
            </a:r>
          </a:p>
          <a:p>
            <a:pPr marL="714375" lvl="1" indent="-352425" latinLnBrk="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endParaRPr lang="en-US" altLang="ko-KR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714375" lvl="1" indent="-352425" latinLnBrk="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endParaRPr lang="en-US" altLang="ko-KR" b="1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714375" lvl="1" indent="-352425" latinLnBrk="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endParaRPr lang="en-US" altLang="ko-KR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714375" lvl="1" indent="-352425" latinLnBrk="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endParaRPr lang="en-US" altLang="ko-KR" b="1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714375" lvl="1" indent="-352425" latinLnBrk="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endParaRPr lang="en-US" altLang="ko-KR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361950" lvl="1" latinLnBrk="0">
              <a:lnSpc>
                <a:spcPct val="150000"/>
              </a:lnSpc>
              <a:defRPr/>
            </a:pPr>
            <a:endParaRPr lang="ko-KR" altLang="en-US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20882" y="1268760"/>
            <a:ext cx="7209264" cy="504056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lvl="0" indent="-342900">
              <a:spcBef>
                <a:spcPts val="500"/>
              </a:spcBef>
              <a:buFont typeface="+mj-lt"/>
              <a:buAutoNum type="arabicPeriod"/>
            </a:pPr>
            <a:r>
              <a:rPr lang="en-US" altLang="ko-KR" sz="16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#! /bin/bash</a:t>
            </a:r>
          </a:p>
          <a:p>
            <a:pPr marL="342900" lvl="0" indent="-342900">
              <a:spcBef>
                <a:spcPts val="500"/>
              </a:spcBef>
              <a:buFont typeface="+mj-lt"/>
              <a:buAutoNum type="arabicPeriod"/>
            </a:pPr>
            <a:r>
              <a:rPr lang="en-US" altLang="ko-KR" sz="16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# If statement use integer compare operator</a:t>
            </a:r>
          </a:p>
          <a:p>
            <a:pPr marL="342900" lvl="0" indent="-342900">
              <a:spcBef>
                <a:spcPts val="500"/>
              </a:spcBef>
              <a:buFont typeface="+mj-lt"/>
              <a:buAutoNum type="arabicPeriod"/>
            </a:pPr>
            <a:r>
              <a:rPr lang="en-US" altLang="ko-KR" sz="160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e</a:t>
            </a:r>
            <a:r>
              <a:rPr lang="en-US" altLang="ko-KR" sz="16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cho –n “ Input integer A : “ ; read INT_A</a:t>
            </a:r>
          </a:p>
          <a:p>
            <a:pPr marL="342900" lvl="0" indent="-342900">
              <a:spcBef>
                <a:spcPts val="500"/>
              </a:spcBef>
              <a:buFont typeface="+mj-lt"/>
              <a:buAutoNum type="arabicPeriod"/>
            </a:pPr>
            <a:r>
              <a:rPr lang="en-US" altLang="ko-KR" sz="160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echo –n “ Input integer </a:t>
            </a:r>
            <a:r>
              <a:rPr lang="en-US" altLang="ko-KR" sz="16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B 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: “ ; read </a:t>
            </a:r>
            <a:r>
              <a:rPr lang="en-US" altLang="ko-KR" sz="16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INT_B</a:t>
            </a:r>
          </a:p>
          <a:p>
            <a:pPr marL="342900" lvl="0" indent="-342900">
              <a:spcBef>
                <a:spcPts val="500"/>
              </a:spcBef>
              <a:buFont typeface="+mj-lt"/>
              <a:buAutoNum type="arabicPeriod"/>
            </a:pPr>
            <a:r>
              <a:rPr lang="en-US" altLang="ko-KR" sz="160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i</a:t>
            </a:r>
            <a:r>
              <a:rPr lang="en-US" altLang="ko-KR" sz="16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f [ $INT_A –ne $INT_B ]</a:t>
            </a:r>
          </a:p>
          <a:p>
            <a:pPr marL="342900" lvl="0" indent="-342900">
              <a:spcBef>
                <a:spcPts val="500"/>
              </a:spcBef>
              <a:buFont typeface="+mj-lt"/>
              <a:buAutoNum type="arabicPeriod"/>
            </a:pPr>
            <a:r>
              <a:rPr lang="en-US" altLang="ko-KR" sz="160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t</a:t>
            </a:r>
            <a:r>
              <a:rPr lang="en-US" altLang="ko-KR" sz="16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hen</a:t>
            </a:r>
          </a:p>
          <a:p>
            <a:pPr marL="342900" lvl="0" indent="-342900">
              <a:spcBef>
                <a:spcPts val="500"/>
              </a:spcBef>
              <a:buFont typeface="+mj-lt"/>
              <a:buAutoNum type="arabicPeriod"/>
            </a:pPr>
            <a:r>
              <a:rPr lang="en-US" altLang="ko-KR" sz="160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 </a:t>
            </a:r>
            <a:r>
              <a:rPr lang="en-US" altLang="ko-KR" sz="16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         echo “INT_A($INT_A) is not equal to INT_B($INT_B)”</a:t>
            </a:r>
          </a:p>
          <a:p>
            <a:pPr marL="342900" lvl="0" indent="-342900">
              <a:spcBef>
                <a:spcPts val="500"/>
              </a:spcBef>
              <a:buFont typeface="+mj-lt"/>
              <a:buAutoNum type="arabicPeriod"/>
            </a:pPr>
            <a:r>
              <a:rPr lang="en-US" altLang="ko-KR" sz="160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f</a:t>
            </a:r>
            <a:r>
              <a:rPr lang="en-US" altLang="ko-KR" sz="16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i</a:t>
            </a:r>
          </a:p>
          <a:p>
            <a:pPr marL="342900" lvl="0" indent="-342900">
              <a:spcBef>
                <a:spcPts val="500"/>
              </a:spcBef>
              <a:buFont typeface="+mj-lt"/>
              <a:buAutoNum type="arabicPeriod"/>
            </a:pPr>
            <a:r>
              <a:rPr lang="en-US" altLang="ko-KR" sz="16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if 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[ $INT_A </a:t>
            </a:r>
            <a:r>
              <a:rPr lang="en-US" altLang="ko-KR" sz="16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–</a:t>
            </a:r>
            <a:r>
              <a:rPr lang="en-US" altLang="ko-KR" sz="1600" dirty="0" err="1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eq</a:t>
            </a:r>
            <a:r>
              <a:rPr lang="en-US" altLang="ko-KR" sz="16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$</a:t>
            </a:r>
            <a:r>
              <a:rPr lang="en-US" altLang="ko-KR" sz="16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INT_B ]</a:t>
            </a:r>
            <a:endParaRPr lang="en-US" altLang="ko-KR" sz="1600" dirty="0">
              <a:solidFill>
                <a:srgbClr val="000000"/>
              </a:solidFill>
              <a:latin typeface="+mn-ea"/>
              <a:cs typeface="Times New Roman" pitchFamily="18" charset="0"/>
            </a:endParaRPr>
          </a:p>
          <a:p>
            <a:pPr marL="342900" lvl="0" indent="-342900">
              <a:spcBef>
                <a:spcPts val="500"/>
              </a:spcBef>
              <a:buFont typeface="+mj-lt"/>
              <a:buAutoNum type="arabicPeriod"/>
            </a:pPr>
            <a:r>
              <a:rPr lang="en-US" altLang="ko-KR" sz="160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t</a:t>
            </a:r>
            <a:r>
              <a:rPr lang="en-US" altLang="ko-KR" sz="16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hen</a:t>
            </a:r>
            <a:endParaRPr lang="en-US" altLang="ko-KR" sz="1600" dirty="0">
              <a:solidFill>
                <a:srgbClr val="000000"/>
              </a:solidFill>
              <a:latin typeface="+mn-ea"/>
              <a:cs typeface="Times New Roman" pitchFamily="18" charset="0"/>
            </a:endParaRPr>
          </a:p>
          <a:p>
            <a:pPr marL="342900" lvl="0" indent="-342900">
              <a:spcBef>
                <a:spcPts val="500"/>
              </a:spcBef>
              <a:buFont typeface="+mj-lt"/>
              <a:buAutoNum type="arabicPeriod"/>
            </a:pPr>
            <a:r>
              <a:rPr lang="en-US" altLang="ko-KR" sz="160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          echo “INT_A($INT_A) is </a:t>
            </a:r>
            <a:r>
              <a:rPr lang="en-US" altLang="ko-KR" sz="16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equal 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to INT_B($INT_B)”</a:t>
            </a:r>
          </a:p>
          <a:p>
            <a:pPr marL="342900" lvl="0" indent="-342900">
              <a:spcBef>
                <a:spcPts val="500"/>
              </a:spcBef>
              <a:buFont typeface="+mj-lt"/>
              <a:buAutoNum type="arabicPeriod"/>
            </a:pPr>
            <a:r>
              <a:rPr lang="en-US" altLang="ko-KR" sz="160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f</a:t>
            </a:r>
            <a:r>
              <a:rPr lang="en-US" altLang="ko-KR" sz="16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i</a:t>
            </a:r>
          </a:p>
          <a:p>
            <a:pPr marL="342900" lvl="0" indent="-342900">
              <a:spcBef>
                <a:spcPts val="500"/>
              </a:spcBef>
              <a:buFont typeface="+mj-lt"/>
              <a:buAutoNum type="arabicPeriod"/>
            </a:pPr>
            <a:r>
              <a:rPr lang="en-US" altLang="ko-KR" sz="160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if [ $INT_A </a:t>
            </a:r>
            <a:r>
              <a:rPr lang="en-US" altLang="ko-KR" sz="16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–</a:t>
            </a:r>
            <a:r>
              <a:rPr lang="en-US" altLang="ko-KR" sz="1600" dirty="0" err="1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lt</a:t>
            </a:r>
            <a:r>
              <a:rPr lang="en-US" altLang="ko-KR" sz="16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$</a:t>
            </a:r>
            <a:r>
              <a:rPr lang="en-US" altLang="ko-KR" sz="16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INT_B ]</a:t>
            </a:r>
            <a:endParaRPr lang="en-US" altLang="ko-KR" sz="1600" dirty="0">
              <a:solidFill>
                <a:srgbClr val="000000"/>
              </a:solidFill>
              <a:latin typeface="+mn-ea"/>
              <a:cs typeface="Times New Roman" pitchFamily="18" charset="0"/>
            </a:endParaRPr>
          </a:p>
          <a:p>
            <a:pPr marL="342900" lvl="0" indent="-342900">
              <a:spcBef>
                <a:spcPts val="500"/>
              </a:spcBef>
              <a:buFont typeface="+mj-lt"/>
              <a:buAutoNum type="arabicPeriod"/>
            </a:pPr>
            <a:r>
              <a:rPr lang="en-US" altLang="ko-KR" sz="160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t</a:t>
            </a:r>
            <a:r>
              <a:rPr lang="en-US" altLang="ko-KR" sz="16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hen</a:t>
            </a:r>
            <a:endParaRPr lang="en-US" altLang="ko-KR" sz="1600" dirty="0">
              <a:solidFill>
                <a:srgbClr val="000000"/>
              </a:solidFill>
              <a:latin typeface="+mn-ea"/>
              <a:cs typeface="Times New Roman" pitchFamily="18" charset="0"/>
            </a:endParaRPr>
          </a:p>
          <a:p>
            <a:pPr marL="342900" lvl="0" indent="-342900">
              <a:spcBef>
                <a:spcPts val="500"/>
              </a:spcBef>
              <a:buFont typeface="+mj-lt"/>
              <a:buAutoNum type="arabicPeriod"/>
            </a:pPr>
            <a:r>
              <a:rPr lang="en-US" altLang="ko-KR" sz="160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          echo “INT_A($INT_A) is </a:t>
            </a:r>
            <a:r>
              <a:rPr lang="en-US" altLang="ko-KR" sz="16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less than 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INT_B($INT_B)”</a:t>
            </a:r>
          </a:p>
          <a:p>
            <a:pPr marL="342900" lvl="0" indent="-342900">
              <a:spcBef>
                <a:spcPts val="500"/>
              </a:spcBef>
              <a:buFont typeface="+mj-lt"/>
              <a:buAutoNum type="arabicPeriod"/>
            </a:pPr>
            <a:r>
              <a:rPr lang="en-US" altLang="ko-KR" sz="160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f</a:t>
            </a:r>
            <a:r>
              <a:rPr lang="en-US" altLang="ko-KR" sz="16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i</a:t>
            </a:r>
          </a:p>
        </p:txBody>
      </p:sp>
      <p:sp>
        <p:nvSpPr>
          <p:cNvPr id="8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 startAt="7"/>
            </a:pPr>
            <a:r>
              <a:rPr lang="en-US" altLang="ko-KR" sz="2400" dirty="0">
                <a:latin typeface="+mn-ea"/>
              </a:rPr>
              <a:t>if </a:t>
            </a:r>
            <a:r>
              <a:rPr lang="ko-KR" altLang="en-US" sz="2400" dirty="0">
                <a:latin typeface="+mn-ea"/>
              </a:rPr>
              <a:t>문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100653" y="139032"/>
            <a:ext cx="26645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latin typeface="+mn-ea"/>
                <a:ea typeface="+mn-ea"/>
              </a:rPr>
              <a:t>XII</a:t>
            </a:r>
            <a:r>
              <a:rPr lang="ko-KR" altLang="en-US" sz="1400" b="1" dirty="0">
                <a:latin typeface="+mn-ea"/>
                <a:ea typeface="+mn-ea"/>
              </a:rPr>
              <a:t>장</a:t>
            </a:r>
            <a:r>
              <a:rPr lang="en-US" altLang="ko-KR" sz="1400" b="1" dirty="0">
                <a:latin typeface="+mn-ea"/>
                <a:ea typeface="+mn-ea"/>
              </a:rPr>
              <a:t>. </a:t>
            </a:r>
            <a:r>
              <a:rPr lang="ko-KR" altLang="en-US" sz="1400" b="1" dirty="0">
                <a:latin typeface="+mn-ea"/>
                <a:ea typeface="+mn-ea"/>
              </a:rPr>
              <a:t>셸 스크립트 프로그래밍</a:t>
            </a:r>
          </a:p>
        </p:txBody>
      </p:sp>
    </p:spTree>
    <p:extLst>
      <p:ext uri="{BB962C8B-B14F-4D97-AF65-F5344CB8AC3E}">
        <p14:creationId xmlns:p14="http://schemas.microsoft.com/office/powerpoint/2010/main" val="3252555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28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54938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714375" lvl="1" indent="-352425" latinLnBrk="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endParaRPr lang="en-US" altLang="ko-KR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714375" lvl="1" indent="-352425" latinLnBrk="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endParaRPr lang="en-US" altLang="ko-KR" b="1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714375" lvl="1" indent="-352425" latinLnBrk="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endParaRPr lang="en-US" altLang="ko-KR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714375" lvl="1" indent="-352425" latinLnBrk="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endParaRPr lang="en-US" altLang="ko-KR" b="1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714375" lvl="1" indent="-352425" latinLnBrk="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endParaRPr lang="en-US" altLang="ko-KR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714375" lvl="1" indent="-352425" latinLnBrk="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endParaRPr lang="en-US" altLang="ko-KR" b="1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714375" lvl="1" indent="-352425" latinLnBrk="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endParaRPr lang="en-US" altLang="ko-KR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714375" lvl="1" indent="-352425" latinLnBrk="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endParaRPr lang="en-US" altLang="ko-KR" b="1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714375" lvl="1" indent="-352425" latinLnBrk="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endParaRPr lang="en-US" altLang="ko-KR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361950" lvl="1" latinLnBrk="0">
              <a:lnSpc>
                <a:spcPct val="150000"/>
              </a:lnSpc>
              <a:defRPr/>
            </a:pPr>
            <a:endParaRPr lang="en-US" altLang="ko-KR" b="1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361950" lvl="1" latinLnBrk="0">
              <a:lnSpc>
                <a:spcPct val="150000"/>
              </a:lnSpc>
              <a:defRPr/>
            </a:pP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③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, ④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행：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echo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명령의 “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-n”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옵션은 자동 </a:t>
            </a:r>
            <a:r>
              <a:rPr lang="ko-KR" altLang="en-US" b="1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줄바꿈을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 하지 않는다는 의미임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.             1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줄에 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2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개의 명령을 입력하기 위해 세미콜론 “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;”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으로 연결</a:t>
            </a:r>
            <a:endParaRPr lang="en-US" altLang="ko-KR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361950" lvl="1" latinLnBrk="0">
              <a:lnSpc>
                <a:spcPct val="150000"/>
              </a:lnSpc>
              <a:defRPr/>
            </a:pP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5 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~ 28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행：정수의 크기를 연산자를 이용해 비교하고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있음</a:t>
            </a:r>
            <a:endParaRPr lang="ko-KR" altLang="en-US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20882" y="908720"/>
            <a:ext cx="7209264" cy="396044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lvl="0" indent="-342900">
              <a:spcBef>
                <a:spcPts val="500"/>
              </a:spcBef>
              <a:buFont typeface="+mj-lt"/>
              <a:buAutoNum type="arabicPeriod" startAt="17"/>
            </a:pPr>
            <a:r>
              <a:rPr lang="en-US" altLang="ko-KR" sz="160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if [ $INT_A –</a:t>
            </a:r>
            <a:r>
              <a:rPr lang="en-US" altLang="ko-KR" sz="1600" dirty="0" err="1">
                <a:solidFill>
                  <a:srgbClr val="000000"/>
                </a:solidFill>
                <a:latin typeface="+mn-ea"/>
                <a:cs typeface="Times New Roman" pitchFamily="18" charset="0"/>
              </a:rPr>
              <a:t>gt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 $</a:t>
            </a:r>
            <a:r>
              <a:rPr lang="en-US" altLang="ko-KR" sz="16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INT_B ]</a:t>
            </a:r>
            <a:endParaRPr lang="en-US" altLang="ko-KR" sz="1600" dirty="0">
              <a:solidFill>
                <a:srgbClr val="000000"/>
              </a:solidFill>
              <a:latin typeface="+mn-ea"/>
              <a:cs typeface="Times New Roman" pitchFamily="18" charset="0"/>
            </a:endParaRPr>
          </a:p>
          <a:p>
            <a:pPr marL="342900" lvl="0" indent="-342900">
              <a:spcBef>
                <a:spcPts val="500"/>
              </a:spcBef>
              <a:buFont typeface="+mj-lt"/>
              <a:buAutoNum type="arabicPeriod" startAt="17"/>
            </a:pPr>
            <a:r>
              <a:rPr lang="en-US" altLang="ko-KR" sz="160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t</a:t>
            </a:r>
            <a:r>
              <a:rPr lang="en-US" altLang="ko-KR" sz="16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hen</a:t>
            </a:r>
            <a:endParaRPr lang="en-US" altLang="ko-KR" sz="1600" dirty="0">
              <a:solidFill>
                <a:srgbClr val="000000"/>
              </a:solidFill>
              <a:latin typeface="+mn-ea"/>
              <a:cs typeface="Times New Roman" pitchFamily="18" charset="0"/>
            </a:endParaRPr>
          </a:p>
          <a:p>
            <a:pPr marL="342900" lvl="0" indent="-342900">
              <a:spcBef>
                <a:spcPts val="500"/>
              </a:spcBef>
              <a:buFont typeface="+mj-lt"/>
              <a:buAutoNum type="arabicPeriod" startAt="17"/>
            </a:pPr>
            <a:r>
              <a:rPr lang="en-US" altLang="ko-KR" sz="160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          echo “INT_A($INT_A) is greater than INT_B($INT_B)”</a:t>
            </a:r>
          </a:p>
          <a:p>
            <a:pPr marL="342900" lvl="0" indent="-342900">
              <a:spcBef>
                <a:spcPts val="500"/>
              </a:spcBef>
              <a:buFont typeface="+mj-lt"/>
              <a:buAutoNum type="arabicPeriod" startAt="17"/>
            </a:pPr>
            <a:r>
              <a:rPr lang="en-US" altLang="ko-KR" sz="16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fi</a:t>
            </a:r>
          </a:p>
          <a:p>
            <a:pPr marL="342900" lvl="0" indent="-342900">
              <a:spcBef>
                <a:spcPts val="500"/>
              </a:spcBef>
              <a:buFont typeface="+mj-lt"/>
              <a:buAutoNum type="arabicPeriod" startAt="17"/>
            </a:pPr>
            <a:r>
              <a:rPr lang="en-US" altLang="ko-KR" sz="16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if 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[ $INT_A </a:t>
            </a:r>
            <a:r>
              <a:rPr lang="en-US" altLang="ko-KR" sz="16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–le 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$</a:t>
            </a:r>
            <a:r>
              <a:rPr lang="en-US" altLang="ko-KR" sz="16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INT_B ]</a:t>
            </a:r>
            <a:endParaRPr lang="en-US" altLang="ko-KR" sz="1600" dirty="0">
              <a:solidFill>
                <a:srgbClr val="000000"/>
              </a:solidFill>
              <a:latin typeface="+mn-ea"/>
              <a:cs typeface="Times New Roman" pitchFamily="18" charset="0"/>
            </a:endParaRPr>
          </a:p>
          <a:p>
            <a:pPr marL="342900" lvl="0" indent="-342900">
              <a:spcBef>
                <a:spcPts val="500"/>
              </a:spcBef>
              <a:buFont typeface="+mj-lt"/>
              <a:buAutoNum type="arabicPeriod" startAt="17"/>
            </a:pPr>
            <a:r>
              <a:rPr lang="en-US" altLang="ko-KR" sz="160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t</a:t>
            </a:r>
            <a:r>
              <a:rPr lang="en-US" altLang="ko-KR" sz="16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hen</a:t>
            </a:r>
            <a:endParaRPr lang="en-US" altLang="ko-KR" sz="1600" dirty="0">
              <a:solidFill>
                <a:srgbClr val="000000"/>
              </a:solidFill>
              <a:latin typeface="+mn-ea"/>
              <a:cs typeface="Times New Roman" pitchFamily="18" charset="0"/>
            </a:endParaRPr>
          </a:p>
          <a:p>
            <a:pPr marL="342900" lvl="0" indent="-342900">
              <a:spcBef>
                <a:spcPts val="500"/>
              </a:spcBef>
              <a:buFont typeface="+mj-lt"/>
              <a:buAutoNum type="arabicPeriod" startAt="17"/>
            </a:pPr>
            <a:r>
              <a:rPr lang="en-US" altLang="ko-KR" sz="160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          echo “INT_A($INT_A) is </a:t>
            </a:r>
            <a:r>
              <a:rPr lang="en-US" altLang="ko-KR" sz="16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less 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than INT_B($INT_B</a:t>
            </a:r>
            <a:r>
              <a:rPr lang="en-US" altLang="ko-KR" sz="16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) or equal”</a:t>
            </a:r>
            <a:endParaRPr lang="en-US" altLang="ko-KR" sz="1600" dirty="0">
              <a:solidFill>
                <a:srgbClr val="000000"/>
              </a:solidFill>
              <a:latin typeface="+mn-ea"/>
              <a:cs typeface="Times New Roman" pitchFamily="18" charset="0"/>
            </a:endParaRPr>
          </a:p>
          <a:p>
            <a:pPr marL="342900" lvl="0" indent="-342900">
              <a:spcBef>
                <a:spcPts val="500"/>
              </a:spcBef>
              <a:buFont typeface="+mj-lt"/>
              <a:buAutoNum type="arabicPeriod" startAt="17"/>
            </a:pPr>
            <a:r>
              <a:rPr lang="en-US" altLang="ko-KR" sz="16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fi</a:t>
            </a:r>
          </a:p>
          <a:p>
            <a:pPr marL="342900" lvl="0" indent="-342900">
              <a:spcBef>
                <a:spcPts val="500"/>
              </a:spcBef>
              <a:buFont typeface="+mj-lt"/>
              <a:buAutoNum type="arabicPeriod" startAt="17"/>
            </a:pPr>
            <a:r>
              <a:rPr lang="en-US" altLang="ko-KR" sz="160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if [ $INT_A </a:t>
            </a:r>
            <a:r>
              <a:rPr lang="en-US" altLang="ko-KR" sz="16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–</a:t>
            </a:r>
            <a:r>
              <a:rPr lang="en-US" altLang="ko-KR" sz="1600" dirty="0" err="1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ge</a:t>
            </a:r>
            <a:r>
              <a:rPr lang="en-US" altLang="ko-KR" sz="16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$</a:t>
            </a:r>
            <a:r>
              <a:rPr lang="en-US" altLang="ko-KR" sz="16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INT_B ]</a:t>
            </a:r>
            <a:endParaRPr lang="en-US" altLang="ko-KR" sz="1600" dirty="0">
              <a:solidFill>
                <a:srgbClr val="000000"/>
              </a:solidFill>
              <a:latin typeface="+mn-ea"/>
              <a:cs typeface="Times New Roman" pitchFamily="18" charset="0"/>
            </a:endParaRPr>
          </a:p>
          <a:p>
            <a:pPr marL="342900" lvl="0" indent="-342900">
              <a:spcBef>
                <a:spcPts val="500"/>
              </a:spcBef>
              <a:buFont typeface="+mj-lt"/>
              <a:buAutoNum type="arabicPeriod" startAt="17"/>
            </a:pPr>
            <a:r>
              <a:rPr lang="en-US" altLang="ko-KR" sz="160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t</a:t>
            </a:r>
            <a:r>
              <a:rPr lang="en-US" altLang="ko-KR" sz="16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hen</a:t>
            </a:r>
            <a:endParaRPr lang="en-US" altLang="ko-KR" sz="1600" dirty="0">
              <a:solidFill>
                <a:srgbClr val="000000"/>
              </a:solidFill>
              <a:latin typeface="+mn-ea"/>
              <a:cs typeface="Times New Roman" pitchFamily="18" charset="0"/>
            </a:endParaRPr>
          </a:p>
          <a:p>
            <a:pPr marL="342900" lvl="0" indent="-342900">
              <a:spcBef>
                <a:spcPts val="500"/>
              </a:spcBef>
              <a:buFont typeface="+mj-lt"/>
              <a:buAutoNum type="arabicPeriod" startAt="17"/>
            </a:pPr>
            <a:r>
              <a:rPr lang="en-US" altLang="ko-KR" sz="160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          echo “INT_A($INT_A) is </a:t>
            </a:r>
            <a:r>
              <a:rPr lang="en-US" altLang="ko-KR" sz="16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greater 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than INT_B($INT_B) or equal”</a:t>
            </a:r>
          </a:p>
          <a:p>
            <a:pPr marL="342900" lvl="0" indent="-342900">
              <a:spcBef>
                <a:spcPts val="500"/>
              </a:spcBef>
              <a:buFont typeface="+mj-lt"/>
              <a:buAutoNum type="arabicPeriod" startAt="17"/>
            </a:pPr>
            <a:r>
              <a:rPr lang="en-US" altLang="ko-KR" sz="160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f</a:t>
            </a:r>
            <a:r>
              <a:rPr lang="en-US" altLang="ko-KR" sz="160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i</a:t>
            </a:r>
            <a:endParaRPr lang="en-US" altLang="ko-KR" sz="2400" dirty="0" smtClean="0">
              <a:solidFill>
                <a:srgbClr val="000000"/>
              </a:solidFill>
              <a:latin typeface="+mn-ea"/>
              <a:cs typeface="Times New Roman" pitchFamily="18" charset="0"/>
            </a:endParaRPr>
          </a:p>
        </p:txBody>
      </p:sp>
      <p:sp>
        <p:nvSpPr>
          <p:cNvPr id="8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 startAt="7"/>
            </a:pPr>
            <a:r>
              <a:rPr lang="en-US" altLang="ko-KR" sz="2400" dirty="0">
                <a:latin typeface="+mn-ea"/>
              </a:rPr>
              <a:t>if </a:t>
            </a:r>
            <a:r>
              <a:rPr lang="ko-KR" altLang="en-US" sz="2400" dirty="0">
                <a:latin typeface="+mn-ea"/>
              </a:rPr>
              <a:t>문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100653" y="139032"/>
            <a:ext cx="26645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latin typeface="+mn-ea"/>
                <a:ea typeface="+mn-ea"/>
              </a:rPr>
              <a:t>XII</a:t>
            </a:r>
            <a:r>
              <a:rPr lang="ko-KR" altLang="en-US" sz="1400" b="1" dirty="0">
                <a:latin typeface="+mn-ea"/>
                <a:ea typeface="+mn-ea"/>
              </a:rPr>
              <a:t>장</a:t>
            </a:r>
            <a:r>
              <a:rPr lang="en-US" altLang="ko-KR" sz="1400" b="1" dirty="0">
                <a:latin typeface="+mn-ea"/>
                <a:ea typeface="+mn-ea"/>
              </a:rPr>
              <a:t>. </a:t>
            </a:r>
            <a:r>
              <a:rPr lang="ko-KR" altLang="en-US" sz="1400" b="1" dirty="0">
                <a:latin typeface="+mn-ea"/>
                <a:ea typeface="+mn-ea"/>
              </a:rPr>
              <a:t>셸 스크립트 프로그래밍</a:t>
            </a:r>
          </a:p>
        </p:txBody>
      </p:sp>
    </p:spTree>
    <p:extLst>
      <p:ext uri="{BB962C8B-B14F-4D97-AF65-F5344CB8AC3E}">
        <p14:creationId xmlns:p14="http://schemas.microsoft.com/office/powerpoint/2010/main" val="3401781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 startAt="2"/>
            </a:pPr>
            <a:r>
              <a:rPr lang="ko-KR" altLang="en-US" sz="2400" dirty="0" err="1">
                <a:latin typeface="+mn-ea"/>
                <a:ea typeface="+mn-ea"/>
              </a:rPr>
              <a:t>셸</a:t>
            </a:r>
            <a:r>
              <a:rPr lang="ko-KR" altLang="en-US" sz="2400" dirty="0">
                <a:latin typeface="+mn-ea"/>
                <a:ea typeface="+mn-ea"/>
              </a:rPr>
              <a:t> 스크립트의 작성</a:t>
            </a:r>
            <a:endParaRPr lang="ko-KR" altLang="en-US" sz="2400" dirty="0" smtClean="0">
              <a:latin typeface="+mn-ea"/>
              <a:ea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2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133882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57175" indent="-352425" latinLnBrk="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작성방법 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: vi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에디터를 이용한 편집</a:t>
            </a:r>
          </a:p>
          <a:p>
            <a:pPr marL="257175" indent="-352425" latinLnBrk="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ko-KR" altLang="en-US" b="1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쉘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스크립트의 작성</a:t>
            </a:r>
          </a:p>
          <a:p>
            <a:pPr marL="1171575" lvl="2" indent="-352425" latinLnBrk="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endParaRPr lang="ko-KR" altLang="en-US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100653" y="139032"/>
            <a:ext cx="26645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latin typeface="+mn-ea"/>
                <a:ea typeface="+mn-ea"/>
              </a:rPr>
              <a:t>XII</a:t>
            </a:r>
            <a:r>
              <a:rPr lang="ko-KR" altLang="en-US" sz="1400" b="1" dirty="0">
                <a:latin typeface="+mn-ea"/>
                <a:ea typeface="+mn-ea"/>
              </a:rPr>
              <a:t>장</a:t>
            </a:r>
            <a:r>
              <a:rPr lang="en-US" altLang="ko-KR" sz="1400" b="1" dirty="0">
                <a:latin typeface="+mn-ea"/>
                <a:ea typeface="+mn-ea"/>
              </a:rPr>
              <a:t>. </a:t>
            </a:r>
            <a:r>
              <a:rPr lang="ko-KR" altLang="en-US" sz="1400" b="1" dirty="0">
                <a:latin typeface="+mn-ea"/>
                <a:ea typeface="+mn-ea"/>
              </a:rPr>
              <a:t>셸 스크립트 프로그래밍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966" y="1783908"/>
            <a:ext cx="6927091" cy="32385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857" y="2116003"/>
            <a:ext cx="6934200" cy="98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834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29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45429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90500" indent="-285750" latinLnBrk="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if_int02.sh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실행결과</a:t>
            </a:r>
            <a:endParaRPr lang="en-US" altLang="ko-KR" b="1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</p:txBody>
      </p:sp>
      <p:sp>
        <p:nvSpPr>
          <p:cNvPr id="8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 startAt="7"/>
            </a:pPr>
            <a:r>
              <a:rPr lang="en-US" altLang="ko-KR" sz="2400" dirty="0">
                <a:latin typeface="+mn-ea"/>
              </a:rPr>
              <a:t>if </a:t>
            </a:r>
            <a:r>
              <a:rPr lang="ko-KR" altLang="en-US" sz="2400" dirty="0">
                <a:latin typeface="+mn-ea"/>
              </a:rPr>
              <a:t>문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100653" y="139032"/>
            <a:ext cx="26645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latin typeface="+mn-ea"/>
                <a:ea typeface="+mn-ea"/>
              </a:rPr>
              <a:t>XII</a:t>
            </a:r>
            <a:r>
              <a:rPr lang="ko-KR" altLang="en-US" sz="1400" b="1" dirty="0">
                <a:latin typeface="+mn-ea"/>
                <a:ea typeface="+mn-ea"/>
              </a:rPr>
              <a:t>장</a:t>
            </a:r>
            <a:r>
              <a:rPr lang="en-US" altLang="ko-KR" sz="1400" b="1" dirty="0">
                <a:latin typeface="+mn-ea"/>
                <a:ea typeface="+mn-ea"/>
              </a:rPr>
              <a:t>. </a:t>
            </a:r>
            <a:r>
              <a:rPr lang="ko-KR" altLang="en-US" sz="1400" b="1" dirty="0">
                <a:latin typeface="+mn-ea"/>
                <a:ea typeface="+mn-ea"/>
              </a:rPr>
              <a:t>셸 스크립트 프로그래밍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5" y="1345889"/>
            <a:ext cx="6858000" cy="337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535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30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45429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57175" indent="-352425" latinLnBrk="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문자열비교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연산자</a:t>
            </a:r>
            <a:endParaRPr lang="ko-KR" altLang="en-US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629345" y="1484784"/>
          <a:ext cx="6604000" cy="26642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518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1592">
                <a:tc>
                  <a:txBody>
                    <a:bodyPr/>
                    <a:lstStyle/>
                    <a:p>
                      <a:pPr algn="ctr">
                        <a:lnSpc>
                          <a:spcPct val="145000"/>
                        </a:lnSpc>
                        <a:spcAft>
                          <a:spcPts val="0"/>
                        </a:spcAft>
                      </a:pPr>
                      <a:r>
                        <a:rPr lang="ko-KR" sz="1600" kern="100" spc="-25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연산자</a:t>
                      </a:r>
                      <a:endParaRPr lang="ko-KR" sz="1600" b="1" kern="100" spc="-25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5000"/>
                        </a:lnSpc>
                        <a:spcAft>
                          <a:spcPts val="0"/>
                        </a:spcAft>
                      </a:pPr>
                      <a:r>
                        <a:rPr lang="ko-KR" sz="1600" kern="100" spc="-25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의 미</a:t>
                      </a:r>
                      <a:endParaRPr lang="ko-KR" sz="1600" b="1" kern="100" spc="-25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5676">
                <a:tc>
                  <a:txBody>
                    <a:bodyPr/>
                    <a:lstStyle/>
                    <a:p>
                      <a:pPr algn="ctr">
                        <a:lnSpc>
                          <a:spcPct val="13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spc="-25" dirty="0">
                          <a:effectLst/>
                          <a:latin typeface="+mn-ea"/>
                          <a:ea typeface="+mn-ea"/>
                        </a:rPr>
                        <a:t>str1 = str2</a:t>
                      </a:r>
                      <a:endParaRPr lang="ko-KR" sz="1600" kern="100" spc="-25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5400" algn="just" latinLnBrk="1">
                        <a:lnSpc>
                          <a:spcPct val="135000"/>
                        </a:lnSpc>
                        <a:spcAft>
                          <a:spcPts val="0"/>
                        </a:spcAft>
                      </a:pPr>
                      <a:r>
                        <a:rPr lang="ko-KR" sz="1600" kern="100" spc="-25" dirty="0">
                          <a:effectLst/>
                          <a:latin typeface="+mn-ea"/>
                          <a:ea typeface="+mn-ea"/>
                        </a:rPr>
                        <a:t>문자열이 서로 </a:t>
                      </a:r>
                      <a:r>
                        <a:rPr lang="ko-KR" sz="1600" kern="100" spc="-25" dirty="0" smtClean="0">
                          <a:effectLst/>
                          <a:latin typeface="+mn-ea"/>
                          <a:ea typeface="+mn-ea"/>
                        </a:rPr>
                        <a:t>일치</a:t>
                      </a:r>
                      <a:r>
                        <a:rPr lang="ko-KR" altLang="en-US" sz="1600" kern="100" spc="-25" dirty="0" smtClean="0">
                          <a:effectLst/>
                          <a:latin typeface="+mn-ea"/>
                          <a:ea typeface="+mn-ea"/>
                        </a:rPr>
                        <a:t>함</a:t>
                      </a:r>
                      <a:endParaRPr lang="ko-KR" sz="1600" kern="100" spc="-25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5676">
                <a:tc>
                  <a:txBody>
                    <a:bodyPr/>
                    <a:lstStyle/>
                    <a:p>
                      <a:pPr algn="ctr">
                        <a:lnSpc>
                          <a:spcPct val="13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spc="-25" dirty="0">
                          <a:effectLst/>
                          <a:latin typeface="+mn-ea"/>
                          <a:ea typeface="+mn-ea"/>
                        </a:rPr>
                        <a:t>str1 != str2</a:t>
                      </a:r>
                      <a:endParaRPr lang="ko-KR" sz="1600" kern="100" spc="-25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5400" algn="just" latinLnBrk="1">
                        <a:lnSpc>
                          <a:spcPct val="135000"/>
                        </a:lnSpc>
                        <a:spcAft>
                          <a:spcPts val="0"/>
                        </a:spcAft>
                      </a:pPr>
                      <a:r>
                        <a:rPr lang="ko-KR" sz="1600" kern="100" spc="-25" dirty="0">
                          <a:effectLst/>
                          <a:latin typeface="+mn-ea"/>
                          <a:ea typeface="+mn-ea"/>
                        </a:rPr>
                        <a:t>두 </a:t>
                      </a:r>
                      <a:r>
                        <a:rPr lang="ko-KR" sz="1600" kern="100" spc="-25" dirty="0" smtClean="0">
                          <a:effectLst/>
                          <a:latin typeface="+mn-ea"/>
                          <a:ea typeface="+mn-ea"/>
                        </a:rPr>
                        <a:t>개</a:t>
                      </a:r>
                      <a:r>
                        <a:rPr lang="en-US" altLang="ko-KR" sz="1600" kern="100" spc="-25" dirty="0" smtClean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sz="1600" kern="100" spc="-25" dirty="0" smtClean="0">
                          <a:effectLst/>
                          <a:latin typeface="+mn-ea"/>
                          <a:ea typeface="+mn-ea"/>
                        </a:rPr>
                        <a:t>열이 </a:t>
                      </a:r>
                      <a:r>
                        <a:rPr lang="ko-KR" sz="1600" kern="100" spc="-25" dirty="0">
                          <a:effectLst/>
                          <a:latin typeface="+mn-ea"/>
                          <a:ea typeface="+mn-ea"/>
                        </a:rPr>
                        <a:t>일치하지 </a:t>
                      </a:r>
                      <a:r>
                        <a:rPr lang="ko-KR" sz="1600" kern="100" spc="-25" dirty="0" smtClean="0">
                          <a:effectLst/>
                          <a:latin typeface="+mn-ea"/>
                          <a:ea typeface="+mn-ea"/>
                        </a:rPr>
                        <a:t>않</a:t>
                      </a:r>
                      <a:r>
                        <a:rPr lang="ko-KR" altLang="en-US" sz="1600" kern="100" spc="-25" dirty="0" smtClean="0">
                          <a:effectLst/>
                          <a:latin typeface="+mn-ea"/>
                          <a:ea typeface="+mn-ea"/>
                        </a:rPr>
                        <a:t>음</a:t>
                      </a:r>
                      <a:r>
                        <a:rPr lang="en-US" sz="1600" kern="100" spc="-25" dirty="0" smtClean="0">
                          <a:effectLst/>
                          <a:latin typeface="+mn-ea"/>
                          <a:ea typeface="+mn-ea"/>
                        </a:rPr>
                        <a:t> </a:t>
                      </a:r>
                      <a:endParaRPr lang="ko-KR" sz="1600" kern="100" spc="-25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5676">
                <a:tc>
                  <a:txBody>
                    <a:bodyPr/>
                    <a:lstStyle/>
                    <a:p>
                      <a:pPr algn="ctr">
                        <a:lnSpc>
                          <a:spcPct val="13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spc="-25">
                          <a:effectLst/>
                          <a:latin typeface="+mn-ea"/>
                          <a:ea typeface="+mn-ea"/>
                        </a:rPr>
                        <a:t>-n str</a:t>
                      </a:r>
                      <a:endParaRPr lang="ko-KR" sz="1600" kern="100" spc="-25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5400" algn="just" latinLnBrk="1">
                        <a:lnSpc>
                          <a:spcPct val="13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spc="-25" dirty="0" err="1">
                          <a:effectLst/>
                          <a:latin typeface="+mn-ea"/>
                          <a:ea typeface="+mn-ea"/>
                        </a:rPr>
                        <a:t>str</a:t>
                      </a:r>
                      <a:r>
                        <a:rPr lang="ko-KR" sz="1600" kern="100" spc="-25" dirty="0">
                          <a:effectLst/>
                          <a:latin typeface="+mn-ea"/>
                          <a:ea typeface="+mn-ea"/>
                        </a:rPr>
                        <a:t>이</a:t>
                      </a:r>
                      <a:r>
                        <a:rPr lang="en-US" sz="1600" kern="100" spc="-25" dirty="0">
                          <a:effectLst/>
                          <a:latin typeface="+mn-ea"/>
                          <a:ea typeface="+mn-ea"/>
                        </a:rPr>
                        <a:t> NULL</a:t>
                      </a:r>
                      <a:r>
                        <a:rPr lang="ko-KR" sz="1600" kern="100" spc="-25" dirty="0">
                          <a:effectLst/>
                          <a:latin typeface="+mn-ea"/>
                          <a:ea typeface="+mn-ea"/>
                        </a:rPr>
                        <a:t>이 </a:t>
                      </a:r>
                      <a:r>
                        <a:rPr lang="ko-KR" sz="1600" kern="100" spc="-25" dirty="0" smtClean="0">
                          <a:effectLst/>
                          <a:latin typeface="+mn-ea"/>
                          <a:ea typeface="+mn-ea"/>
                        </a:rPr>
                        <a:t>아</a:t>
                      </a:r>
                      <a:r>
                        <a:rPr lang="ko-KR" altLang="en-US" sz="1600" kern="100" spc="-25" dirty="0" smtClean="0">
                          <a:effectLst/>
                          <a:latin typeface="+mn-ea"/>
                          <a:ea typeface="+mn-ea"/>
                        </a:rPr>
                        <a:t>님</a:t>
                      </a:r>
                      <a:r>
                        <a:rPr lang="en-US" sz="1600" kern="100" spc="-25" dirty="0" smtClean="0">
                          <a:effectLst/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sz="1600" kern="100" spc="-25" dirty="0">
                          <a:effectLst/>
                          <a:latin typeface="+mn-ea"/>
                          <a:ea typeface="+mn-ea"/>
                        </a:rPr>
                        <a:t>길이가</a:t>
                      </a:r>
                      <a:r>
                        <a:rPr lang="en-US" sz="1600" kern="100" spc="-25" dirty="0">
                          <a:effectLst/>
                          <a:latin typeface="+mn-ea"/>
                          <a:ea typeface="+mn-ea"/>
                        </a:rPr>
                        <a:t> 0</a:t>
                      </a:r>
                      <a:r>
                        <a:rPr lang="ko-KR" sz="1600" kern="100" spc="-25" dirty="0">
                          <a:effectLst/>
                          <a:latin typeface="+mn-ea"/>
                          <a:ea typeface="+mn-ea"/>
                        </a:rPr>
                        <a:t>보다 </a:t>
                      </a:r>
                      <a:r>
                        <a:rPr lang="ko-KR" altLang="en-US" sz="1600" kern="100" spc="-25" dirty="0" smtClean="0">
                          <a:effectLst/>
                          <a:latin typeface="+mn-ea"/>
                          <a:ea typeface="+mn-ea"/>
                        </a:rPr>
                        <a:t>큼</a:t>
                      </a:r>
                      <a:r>
                        <a:rPr lang="en-US" sz="1600" kern="100" spc="-25" dirty="0" smtClean="0">
                          <a:effectLst/>
                          <a:latin typeface="+mn-ea"/>
                          <a:ea typeface="+mn-ea"/>
                        </a:rPr>
                        <a:t> </a:t>
                      </a:r>
                      <a:endParaRPr lang="ko-KR" sz="1600" kern="100" spc="-25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5676">
                <a:tc>
                  <a:txBody>
                    <a:bodyPr/>
                    <a:lstStyle/>
                    <a:p>
                      <a:pPr algn="ctr">
                        <a:lnSpc>
                          <a:spcPct val="13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spc="-25">
                          <a:effectLst/>
                          <a:latin typeface="+mn-ea"/>
                          <a:ea typeface="+mn-ea"/>
                        </a:rPr>
                        <a:t>-z str</a:t>
                      </a:r>
                      <a:endParaRPr lang="ko-KR" sz="1600" kern="100" spc="-25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5400" algn="just" latinLnBrk="1">
                        <a:lnSpc>
                          <a:spcPct val="13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spc="-25" dirty="0" err="1">
                          <a:effectLst/>
                          <a:latin typeface="+mn-ea"/>
                          <a:ea typeface="+mn-ea"/>
                        </a:rPr>
                        <a:t>str</a:t>
                      </a:r>
                      <a:r>
                        <a:rPr lang="ko-KR" sz="1600" kern="100" spc="-25" dirty="0">
                          <a:effectLst/>
                          <a:latin typeface="+mn-ea"/>
                          <a:ea typeface="+mn-ea"/>
                        </a:rPr>
                        <a:t>이</a:t>
                      </a:r>
                      <a:r>
                        <a:rPr lang="en-US" sz="1600" kern="100" spc="-25" dirty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sz="1600" kern="100" spc="-25" dirty="0" smtClean="0">
                          <a:effectLst/>
                          <a:latin typeface="+mn-ea"/>
                          <a:ea typeface="+mn-ea"/>
                        </a:rPr>
                        <a:t>NULL</a:t>
                      </a:r>
                      <a:r>
                        <a:rPr lang="ko-KR" altLang="en-US" sz="1600" kern="100" spc="-25" dirty="0" smtClean="0">
                          <a:effectLst/>
                          <a:latin typeface="+mn-ea"/>
                          <a:ea typeface="+mn-ea"/>
                        </a:rPr>
                        <a:t>임</a:t>
                      </a:r>
                      <a:r>
                        <a:rPr lang="en-US" sz="1600" kern="100" spc="-25" dirty="0" smtClean="0">
                          <a:effectLst/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sz="1600" kern="100" spc="-25" dirty="0">
                          <a:effectLst/>
                          <a:latin typeface="+mn-ea"/>
                          <a:ea typeface="+mn-ea"/>
                        </a:rPr>
                        <a:t>길이가</a:t>
                      </a:r>
                      <a:r>
                        <a:rPr lang="en-US" sz="1600" kern="100" spc="-25" dirty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sz="1600" kern="100" spc="-25" dirty="0" smtClean="0">
                          <a:effectLst/>
                          <a:latin typeface="+mn-ea"/>
                          <a:ea typeface="+mn-ea"/>
                        </a:rPr>
                        <a:t>0</a:t>
                      </a:r>
                      <a:r>
                        <a:rPr lang="ko-KR" altLang="en-US" sz="1600" kern="100" spc="-25" dirty="0" smtClean="0">
                          <a:effectLst/>
                          <a:latin typeface="+mn-ea"/>
                          <a:ea typeface="+mn-ea"/>
                        </a:rPr>
                        <a:t>임</a:t>
                      </a:r>
                      <a:endParaRPr lang="ko-KR" sz="1600" kern="100" spc="-25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 startAt="7"/>
            </a:pPr>
            <a:r>
              <a:rPr lang="en-US" altLang="ko-KR" sz="2400" dirty="0">
                <a:latin typeface="+mn-ea"/>
              </a:rPr>
              <a:t>if </a:t>
            </a:r>
            <a:r>
              <a:rPr lang="ko-KR" altLang="en-US" sz="2400" dirty="0">
                <a:latin typeface="+mn-ea"/>
              </a:rPr>
              <a:t>문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100653" y="139032"/>
            <a:ext cx="26645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latin typeface="+mn-ea"/>
                <a:ea typeface="+mn-ea"/>
              </a:rPr>
              <a:t>XII</a:t>
            </a:r>
            <a:r>
              <a:rPr lang="ko-KR" altLang="en-US" sz="1400" b="1" dirty="0">
                <a:latin typeface="+mn-ea"/>
                <a:ea typeface="+mn-ea"/>
              </a:rPr>
              <a:t>장</a:t>
            </a:r>
            <a:r>
              <a:rPr lang="en-US" altLang="ko-KR" sz="1400" b="1" dirty="0">
                <a:latin typeface="+mn-ea"/>
                <a:ea typeface="+mn-ea"/>
              </a:rPr>
              <a:t>. </a:t>
            </a:r>
            <a:r>
              <a:rPr lang="ko-KR" altLang="en-US" sz="1400" b="1" dirty="0">
                <a:latin typeface="+mn-ea"/>
                <a:ea typeface="+mn-ea"/>
              </a:rPr>
              <a:t>셸 스크립트 프로그래밍</a:t>
            </a:r>
          </a:p>
        </p:txBody>
      </p:sp>
    </p:spTree>
    <p:extLst>
      <p:ext uri="{BB962C8B-B14F-4D97-AF65-F5344CB8AC3E}">
        <p14:creationId xmlns:p14="http://schemas.microsoft.com/office/powerpoint/2010/main" val="3955803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31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30008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57175" indent="-352425" latinLnBrk="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if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문의 활용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_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문자열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(if_string.sh)</a:t>
            </a:r>
          </a:p>
          <a:p>
            <a:pPr marL="714375" lvl="1" indent="-352425" latinLnBrk="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endParaRPr lang="en-US" altLang="ko-KR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714375" lvl="1" indent="-352425" latinLnBrk="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endParaRPr lang="en-US" altLang="ko-KR" b="1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714375" lvl="1" indent="-352425" latinLnBrk="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endParaRPr lang="en-US" altLang="ko-KR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714375" lvl="1" indent="-352425" latinLnBrk="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endParaRPr lang="en-US" altLang="ko-KR" b="1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714375" lvl="1" indent="-352425" latinLnBrk="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endParaRPr lang="en-US" altLang="ko-KR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361950" lvl="1" latinLnBrk="0">
              <a:lnSpc>
                <a:spcPct val="150000"/>
              </a:lnSpc>
              <a:defRPr/>
            </a:pPr>
            <a:endParaRPr lang="ko-KR" altLang="en-US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20882" y="1268760"/>
            <a:ext cx="7209264" cy="504056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lvl="0" indent="-342900">
              <a:spcBef>
                <a:spcPts val="500"/>
              </a:spcBef>
              <a:buFont typeface="+mj-lt"/>
              <a:buAutoNum type="arabicPeriod"/>
            </a:pPr>
            <a:r>
              <a:rPr lang="en-US" altLang="ko-KR" sz="16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#! /bin/bash</a:t>
            </a:r>
          </a:p>
          <a:p>
            <a:pPr marL="342900" lvl="0" indent="-342900">
              <a:spcBef>
                <a:spcPts val="500"/>
              </a:spcBef>
              <a:buFont typeface="+mj-lt"/>
              <a:buAutoNum type="arabicPeriod"/>
            </a:pPr>
            <a:r>
              <a:rPr lang="en-US" altLang="ko-KR" sz="16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# If statement use string compare operator</a:t>
            </a:r>
          </a:p>
          <a:p>
            <a:pPr marL="342900" lvl="0" indent="-342900">
              <a:spcBef>
                <a:spcPts val="500"/>
              </a:spcBef>
              <a:buFont typeface="+mj-lt"/>
              <a:buAutoNum type="arabicPeriod"/>
            </a:pPr>
            <a:r>
              <a:rPr lang="en-US" altLang="ko-KR" sz="160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e</a:t>
            </a:r>
            <a:r>
              <a:rPr lang="en-US" altLang="ko-KR" sz="16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cho –n “ Input string A : “ ; read STR_A</a:t>
            </a:r>
          </a:p>
          <a:p>
            <a:pPr marL="342900" lvl="0" indent="-342900">
              <a:spcBef>
                <a:spcPts val="500"/>
              </a:spcBef>
              <a:buFont typeface="+mj-lt"/>
              <a:buAutoNum type="arabicPeriod"/>
            </a:pPr>
            <a:r>
              <a:rPr lang="en-US" altLang="ko-KR" sz="160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echo –n “ Input </a:t>
            </a:r>
            <a:r>
              <a:rPr lang="en-US" altLang="ko-KR" sz="16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string B 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: “ ; read </a:t>
            </a:r>
            <a:r>
              <a:rPr lang="en-US" altLang="ko-KR" sz="16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STR_B</a:t>
            </a:r>
          </a:p>
          <a:p>
            <a:pPr marL="342900" lvl="0" indent="-342900">
              <a:spcBef>
                <a:spcPts val="500"/>
              </a:spcBef>
              <a:buFont typeface="+mj-lt"/>
              <a:buAutoNum type="arabicPeriod"/>
            </a:pPr>
            <a:r>
              <a:rPr lang="en-US" altLang="ko-KR" sz="160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i</a:t>
            </a:r>
            <a:r>
              <a:rPr lang="en-US" altLang="ko-KR" sz="16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f [ -z $STR_A ] ; then</a:t>
            </a:r>
          </a:p>
          <a:p>
            <a:pPr marL="342900" lvl="0" indent="-342900">
              <a:spcBef>
                <a:spcPts val="500"/>
              </a:spcBef>
              <a:buFont typeface="+mj-lt"/>
              <a:buAutoNum type="arabicPeriod"/>
            </a:pPr>
            <a:r>
              <a:rPr lang="en-US" altLang="ko-KR" sz="16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   echo “String STR_A is NULL”</a:t>
            </a:r>
          </a:p>
          <a:p>
            <a:pPr marL="342900" indent="-342900">
              <a:spcBef>
                <a:spcPts val="500"/>
              </a:spcBef>
              <a:buFont typeface="+mj-lt"/>
              <a:buAutoNum type="arabicPeriod"/>
            </a:pPr>
            <a:r>
              <a:rPr lang="en-US" altLang="ko-KR" sz="16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   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echo </a:t>
            </a:r>
            <a:r>
              <a:rPr lang="en-US" altLang="ko-KR" sz="16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“ Input string to STR_A.  $0 scripts exit!”</a:t>
            </a:r>
          </a:p>
          <a:p>
            <a:pPr marL="342900" indent="-342900">
              <a:spcBef>
                <a:spcPts val="500"/>
              </a:spcBef>
              <a:buFont typeface="+mj-lt"/>
              <a:buAutoNum type="arabicPeriod"/>
            </a:pPr>
            <a:r>
              <a:rPr lang="en-US" altLang="ko-KR" sz="160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 </a:t>
            </a:r>
            <a:r>
              <a:rPr lang="en-US" altLang="ko-KR" sz="16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  exit</a:t>
            </a:r>
          </a:p>
          <a:p>
            <a:pPr marL="342900" indent="-342900">
              <a:spcBef>
                <a:spcPts val="500"/>
              </a:spcBef>
              <a:buFont typeface="+mj-lt"/>
              <a:buAutoNum type="arabicPeriod"/>
            </a:pPr>
            <a:r>
              <a:rPr lang="en-US" altLang="ko-KR" sz="160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f</a:t>
            </a:r>
            <a:r>
              <a:rPr lang="en-US" altLang="ko-KR" sz="16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i</a:t>
            </a:r>
          </a:p>
          <a:p>
            <a:pPr marL="342900" lvl="0" indent="-342900">
              <a:spcBef>
                <a:spcPts val="500"/>
              </a:spcBef>
              <a:buFont typeface="+mj-lt"/>
              <a:buAutoNum type="arabicPeriod"/>
            </a:pPr>
            <a:r>
              <a:rPr lang="en-US" altLang="ko-KR" sz="160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if [ -z $</a:t>
            </a:r>
            <a:r>
              <a:rPr lang="en-US" altLang="ko-KR" sz="16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STR_B ] ; then</a:t>
            </a:r>
            <a:endParaRPr lang="en-US" altLang="ko-KR" sz="1600" dirty="0">
              <a:solidFill>
                <a:srgbClr val="000000"/>
              </a:solidFill>
              <a:latin typeface="+mn-ea"/>
              <a:cs typeface="Times New Roman" pitchFamily="18" charset="0"/>
            </a:endParaRPr>
          </a:p>
          <a:p>
            <a:pPr marL="342900" lvl="0" indent="-342900">
              <a:spcBef>
                <a:spcPts val="500"/>
              </a:spcBef>
              <a:buFont typeface="+mj-lt"/>
              <a:buAutoNum type="arabicPeriod"/>
            </a:pPr>
            <a:r>
              <a:rPr lang="en-US" altLang="ko-KR" sz="160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   echo “String </a:t>
            </a:r>
            <a:r>
              <a:rPr lang="en-US" altLang="ko-KR" sz="16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STR_B 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is NULL”</a:t>
            </a:r>
          </a:p>
          <a:p>
            <a:pPr marL="342900" indent="-342900">
              <a:spcBef>
                <a:spcPts val="500"/>
              </a:spcBef>
              <a:buFont typeface="+mj-lt"/>
              <a:buAutoNum type="arabicPeriod"/>
            </a:pPr>
            <a:r>
              <a:rPr lang="en-US" altLang="ko-KR" sz="160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   echo “ Input string to </a:t>
            </a:r>
            <a:r>
              <a:rPr lang="en-US" altLang="ko-KR" sz="16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STR_B.  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$0 scripts exit!”</a:t>
            </a:r>
          </a:p>
          <a:p>
            <a:pPr marL="342900" indent="-342900">
              <a:spcBef>
                <a:spcPts val="500"/>
              </a:spcBef>
              <a:buFont typeface="+mj-lt"/>
              <a:buAutoNum type="arabicPeriod"/>
            </a:pPr>
            <a:r>
              <a:rPr lang="en-US" altLang="ko-KR" sz="160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   exit</a:t>
            </a:r>
          </a:p>
          <a:p>
            <a:pPr marL="342900" indent="-342900">
              <a:spcBef>
                <a:spcPts val="500"/>
              </a:spcBef>
              <a:buFont typeface="+mj-lt"/>
              <a:buAutoNum type="arabicPeriod"/>
            </a:pPr>
            <a:r>
              <a:rPr lang="en-US" altLang="ko-KR" sz="16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fi</a:t>
            </a:r>
          </a:p>
          <a:p>
            <a:pPr marL="342900" indent="-342900">
              <a:spcBef>
                <a:spcPts val="500"/>
              </a:spcBef>
              <a:buFont typeface="+mj-lt"/>
              <a:buAutoNum type="arabicPeriod"/>
            </a:pPr>
            <a:endParaRPr lang="en-US" altLang="ko-KR" sz="1600" dirty="0" smtClean="0">
              <a:solidFill>
                <a:srgbClr val="000000"/>
              </a:solidFill>
              <a:latin typeface="+mn-ea"/>
              <a:cs typeface="Times New Roman" pitchFamily="18" charset="0"/>
            </a:endParaRPr>
          </a:p>
        </p:txBody>
      </p:sp>
      <p:sp>
        <p:nvSpPr>
          <p:cNvPr id="8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 startAt="7"/>
            </a:pPr>
            <a:r>
              <a:rPr lang="en-US" altLang="ko-KR" sz="2400" dirty="0">
                <a:latin typeface="+mn-ea"/>
              </a:rPr>
              <a:t>if </a:t>
            </a:r>
            <a:r>
              <a:rPr lang="ko-KR" altLang="en-US" sz="2400" dirty="0">
                <a:latin typeface="+mn-ea"/>
              </a:rPr>
              <a:t>문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100653" y="139032"/>
            <a:ext cx="26645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latin typeface="+mn-ea"/>
                <a:ea typeface="+mn-ea"/>
              </a:rPr>
              <a:t>XII</a:t>
            </a:r>
            <a:r>
              <a:rPr lang="ko-KR" altLang="en-US" sz="1400" b="1" dirty="0">
                <a:latin typeface="+mn-ea"/>
                <a:ea typeface="+mn-ea"/>
              </a:rPr>
              <a:t>장</a:t>
            </a:r>
            <a:r>
              <a:rPr lang="en-US" altLang="ko-KR" sz="1400" b="1" dirty="0">
                <a:latin typeface="+mn-ea"/>
                <a:ea typeface="+mn-ea"/>
              </a:rPr>
              <a:t>. </a:t>
            </a:r>
            <a:r>
              <a:rPr lang="ko-KR" altLang="en-US" sz="1400" b="1" dirty="0">
                <a:latin typeface="+mn-ea"/>
                <a:ea typeface="+mn-ea"/>
              </a:rPr>
              <a:t>셸 스크립트 프로그래밍</a:t>
            </a:r>
          </a:p>
        </p:txBody>
      </p:sp>
    </p:spTree>
    <p:extLst>
      <p:ext uri="{BB962C8B-B14F-4D97-AF65-F5344CB8AC3E}">
        <p14:creationId xmlns:p14="http://schemas.microsoft.com/office/powerpoint/2010/main" val="3798331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32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582723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714375" lvl="1" indent="-352425" latinLnBrk="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endParaRPr lang="en-US" altLang="ko-KR" b="1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714375" lvl="1" indent="-352425" latinLnBrk="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endParaRPr lang="en-US" altLang="ko-KR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714375" lvl="1" indent="-352425" latinLnBrk="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endParaRPr lang="en-US" altLang="ko-KR" b="1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714375" lvl="1" indent="-352425" latinLnBrk="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endParaRPr lang="en-US" altLang="ko-KR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714375" lvl="1" indent="-352425" latinLnBrk="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endParaRPr lang="en-US" altLang="ko-KR" b="1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714375" lvl="1" indent="-352425" latinLnBrk="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endParaRPr lang="en-US" altLang="ko-KR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361950" lvl="1" latinLnBrk="0">
              <a:spcBef>
                <a:spcPts val="800"/>
              </a:spcBef>
              <a:defRPr/>
            </a:pP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③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, ④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행：변수 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STR_A, STR_B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에 표준 입력으로 값을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입력</a:t>
            </a:r>
            <a:endParaRPr lang="en-US" altLang="ko-KR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361950" lvl="1" latinLnBrk="0">
              <a:spcBef>
                <a:spcPts val="800"/>
              </a:spcBef>
              <a:defRPr/>
            </a:pP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⑤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행：“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-z”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옵션으로 문자열의 길이가 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0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인지 확인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(NULL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)</a:t>
            </a:r>
            <a:endParaRPr lang="en-US" altLang="ko-KR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361950" lvl="1" latinLnBrk="0">
              <a:spcBef>
                <a:spcPts val="800"/>
              </a:spcBef>
              <a:defRPr/>
            </a:pP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          if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와 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then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을 한 줄에 쓰기 위해 세미콜론 “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;”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을 사용</a:t>
            </a:r>
          </a:p>
          <a:p>
            <a:pPr marL="361950" lvl="1" latinLnBrk="0">
              <a:spcBef>
                <a:spcPts val="800"/>
              </a:spcBef>
              <a:defRPr/>
            </a:pP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⑧ 행：스크립트를 종료</a:t>
            </a:r>
          </a:p>
          <a:p>
            <a:pPr marL="361950" lvl="1" latinLnBrk="0">
              <a:spcBef>
                <a:spcPts val="800"/>
              </a:spcBef>
              <a:defRPr/>
            </a:pP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⑮ 행：“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-n”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옵션을 통해 해당 문자열이 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NULL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이 아님을 확인</a:t>
            </a:r>
          </a:p>
          <a:p>
            <a:pPr marL="361950" lvl="1" latinLnBrk="0">
              <a:spcBef>
                <a:spcPts val="800"/>
              </a:spcBef>
              <a:defRPr/>
            </a:pP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         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두 개의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조건을 “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and”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로 연결하기 위해 관계연산자 “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-a”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를 이용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(or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는 “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-o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”) </a:t>
            </a:r>
            <a:endParaRPr lang="en-US" altLang="ko-KR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361950" lvl="1" latinLnBrk="0">
              <a:spcBef>
                <a:spcPts val="800"/>
              </a:spcBef>
              <a:defRPr/>
            </a:pP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          </a:t>
            </a:r>
            <a:r>
              <a:rPr lang="ko-KR" altLang="en-US" b="1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쉘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 스크립트에서 괄호문자 “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(”, “)”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앞에는 역 슬래시 “＼”를 붙여주어야 함</a:t>
            </a:r>
            <a:endParaRPr lang="en-US" altLang="ko-KR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361950" lvl="1" latinLnBrk="0">
              <a:spcBef>
                <a:spcPts val="800"/>
              </a:spcBef>
              <a:defRPr/>
            </a:pP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15 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~ 21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행：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if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구조를 중첩해서 활용하고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있음</a:t>
            </a:r>
            <a:endParaRPr lang="ko-KR" altLang="en-US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20882" y="764704"/>
            <a:ext cx="7209264" cy="237626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lvl="0" indent="-342900">
              <a:spcBef>
                <a:spcPts val="500"/>
              </a:spcBef>
              <a:buFont typeface="+mj-lt"/>
              <a:buAutoNum type="arabicPeriod" startAt="15"/>
            </a:pPr>
            <a:r>
              <a:rPr lang="en-US" altLang="ko-KR" sz="16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if 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[ </a:t>
            </a:r>
            <a:r>
              <a:rPr lang="en-US" altLang="ko-KR" sz="16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\( -n $STR_A \) –a \( -n $STR_B \) ] ; then</a:t>
            </a:r>
          </a:p>
          <a:p>
            <a:pPr marL="342900" lvl="0" indent="-342900">
              <a:spcBef>
                <a:spcPts val="500"/>
              </a:spcBef>
              <a:buFont typeface="+mj-lt"/>
              <a:buAutoNum type="arabicPeriod" startAt="15"/>
            </a:pPr>
            <a:r>
              <a:rPr lang="en-US" altLang="ko-KR" sz="160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 </a:t>
            </a:r>
            <a:r>
              <a:rPr lang="en-US" altLang="ko-KR" sz="16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      if [ $STR_A = $STR_B ] ; then</a:t>
            </a:r>
            <a:endParaRPr lang="en-US" altLang="ko-KR" sz="1600" dirty="0">
              <a:solidFill>
                <a:srgbClr val="000000"/>
              </a:solidFill>
              <a:latin typeface="+mn-ea"/>
              <a:cs typeface="Times New Roman" pitchFamily="18" charset="0"/>
            </a:endParaRPr>
          </a:p>
          <a:p>
            <a:pPr marL="342900" lvl="0" indent="-342900">
              <a:spcBef>
                <a:spcPts val="500"/>
              </a:spcBef>
              <a:buFont typeface="+mj-lt"/>
              <a:buAutoNum type="arabicPeriod" startAt="15"/>
            </a:pPr>
            <a:r>
              <a:rPr lang="en-US" altLang="ko-KR" sz="160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  </a:t>
            </a:r>
            <a:r>
              <a:rPr lang="en-US" altLang="ko-KR" sz="16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                 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echo </a:t>
            </a:r>
            <a:r>
              <a:rPr lang="en-US" altLang="ko-KR" sz="16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“STR_A is equal to STR_B”</a:t>
            </a:r>
          </a:p>
          <a:p>
            <a:pPr marL="342900" lvl="0" indent="-342900">
              <a:spcBef>
                <a:spcPts val="500"/>
              </a:spcBef>
              <a:buFont typeface="+mj-lt"/>
              <a:buAutoNum type="arabicPeriod" startAt="15"/>
            </a:pPr>
            <a:r>
              <a:rPr lang="en-US" altLang="ko-KR" sz="160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 </a:t>
            </a:r>
            <a:r>
              <a:rPr lang="en-US" altLang="ko-KR" sz="16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      else</a:t>
            </a:r>
            <a:endParaRPr lang="en-US" altLang="ko-KR" sz="1600" dirty="0">
              <a:solidFill>
                <a:srgbClr val="000000"/>
              </a:solidFill>
              <a:latin typeface="+mn-ea"/>
              <a:cs typeface="Times New Roman" pitchFamily="18" charset="0"/>
            </a:endParaRPr>
          </a:p>
          <a:p>
            <a:pPr marL="342900" lvl="0" indent="-342900">
              <a:spcBef>
                <a:spcPts val="500"/>
              </a:spcBef>
              <a:buFont typeface="+mj-lt"/>
              <a:buAutoNum type="arabicPeriod" startAt="15"/>
            </a:pPr>
            <a:r>
              <a:rPr lang="en-US" altLang="ko-KR" sz="160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   </a:t>
            </a:r>
            <a:r>
              <a:rPr lang="en-US" altLang="ko-KR" sz="16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                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echo “STR_A is </a:t>
            </a:r>
            <a:r>
              <a:rPr lang="en-US" altLang="ko-KR" sz="16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not equal 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to STR_B</a:t>
            </a:r>
            <a:r>
              <a:rPr lang="en-US" altLang="ko-KR" sz="16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”</a:t>
            </a:r>
          </a:p>
          <a:p>
            <a:pPr marL="342900" lvl="0" indent="-342900">
              <a:spcBef>
                <a:spcPts val="500"/>
              </a:spcBef>
              <a:buFont typeface="+mj-lt"/>
              <a:buAutoNum type="arabicPeriod" startAt="15"/>
            </a:pPr>
            <a:r>
              <a:rPr lang="en-US" altLang="ko-KR" sz="160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 </a:t>
            </a:r>
            <a:r>
              <a:rPr lang="en-US" altLang="ko-KR" sz="16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      fi</a:t>
            </a:r>
            <a:endParaRPr lang="en-US" altLang="ko-KR" sz="1600" dirty="0">
              <a:solidFill>
                <a:srgbClr val="000000"/>
              </a:solidFill>
              <a:latin typeface="+mn-ea"/>
              <a:cs typeface="Times New Roman" pitchFamily="18" charset="0"/>
            </a:endParaRPr>
          </a:p>
          <a:p>
            <a:pPr marL="342900" indent="-342900">
              <a:spcBef>
                <a:spcPts val="500"/>
              </a:spcBef>
              <a:buFont typeface="+mj-lt"/>
              <a:buAutoNum type="arabicPeriod" startAt="15"/>
            </a:pPr>
            <a:r>
              <a:rPr lang="en-US" altLang="ko-KR" sz="16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fi</a:t>
            </a:r>
          </a:p>
        </p:txBody>
      </p:sp>
      <p:sp>
        <p:nvSpPr>
          <p:cNvPr id="8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 startAt="7"/>
            </a:pPr>
            <a:r>
              <a:rPr lang="en-US" altLang="ko-KR" sz="2400" dirty="0">
                <a:latin typeface="+mn-ea"/>
              </a:rPr>
              <a:t>if </a:t>
            </a:r>
            <a:r>
              <a:rPr lang="ko-KR" altLang="en-US" sz="2400" dirty="0">
                <a:latin typeface="+mn-ea"/>
              </a:rPr>
              <a:t>문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100653" y="139032"/>
            <a:ext cx="26645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latin typeface="+mn-ea"/>
                <a:ea typeface="+mn-ea"/>
              </a:rPr>
              <a:t>XII</a:t>
            </a:r>
            <a:r>
              <a:rPr lang="ko-KR" altLang="en-US" sz="1400" b="1" dirty="0">
                <a:latin typeface="+mn-ea"/>
                <a:ea typeface="+mn-ea"/>
              </a:rPr>
              <a:t>장</a:t>
            </a:r>
            <a:r>
              <a:rPr lang="en-US" altLang="ko-KR" sz="1400" b="1" dirty="0">
                <a:latin typeface="+mn-ea"/>
                <a:ea typeface="+mn-ea"/>
              </a:rPr>
              <a:t>. </a:t>
            </a:r>
            <a:r>
              <a:rPr lang="ko-KR" altLang="en-US" sz="1400" b="1" dirty="0">
                <a:latin typeface="+mn-ea"/>
                <a:ea typeface="+mn-ea"/>
              </a:rPr>
              <a:t>셸 스크립트 프로그래밍</a:t>
            </a:r>
          </a:p>
        </p:txBody>
      </p:sp>
    </p:spTree>
    <p:extLst>
      <p:ext uri="{BB962C8B-B14F-4D97-AF65-F5344CB8AC3E}">
        <p14:creationId xmlns:p14="http://schemas.microsoft.com/office/powerpoint/2010/main" val="92643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33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45429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57175" indent="-352425" latinLnBrk="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if_string.sh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실행결과</a:t>
            </a:r>
            <a:endParaRPr lang="ko-KR" altLang="en-US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</p:txBody>
      </p:sp>
      <p:sp>
        <p:nvSpPr>
          <p:cNvPr id="8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 startAt="7"/>
            </a:pPr>
            <a:r>
              <a:rPr lang="en-US" altLang="ko-KR" sz="2400" dirty="0">
                <a:latin typeface="+mn-ea"/>
              </a:rPr>
              <a:t>if </a:t>
            </a:r>
            <a:r>
              <a:rPr lang="ko-KR" altLang="en-US" sz="2400" dirty="0">
                <a:latin typeface="+mn-ea"/>
              </a:rPr>
              <a:t>문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100653" y="139032"/>
            <a:ext cx="26645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latin typeface="+mn-ea"/>
                <a:ea typeface="+mn-ea"/>
              </a:rPr>
              <a:t>XII</a:t>
            </a:r>
            <a:r>
              <a:rPr lang="ko-KR" altLang="en-US" sz="1400" b="1" dirty="0">
                <a:latin typeface="+mn-ea"/>
                <a:ea typeface="+mn-ea"/>
              </a:rPr>
              <a:t>장</a:t>
            </a:r>
            <a:r>
              <a:rPr lang="en-US" altLang="ko-KR" sz="1400" b="1" dirty="0">
                <a:latin typeface="+mn-ea"/>
                <a:ea typeface="+mn-ea"/>
              </a:rPr>
              <a:t>. </a:t>
            </a:r>
            <a:r>
              <a:rPr lang="ko-KR" altLang="en-US" sz="1400" b="1" dirty="0">
                <a:latin typeface="+mn-ea"/>
                <a:ea typeface="+mn-ea"/>
              </a:rPr>
              <a:t>셸 스크립트 프로그래밍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5" y="1402762"/>
            <a:ext cx="7029450" cy="169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297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34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45429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57175" indent="-352425" latinLnBrk="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파일속성 연산자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629345" y="1484785"/>
          <a:ext cx="6604000" cy="51724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518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9673">
                <a:tc>
                  <a:txBody>
                    <a:bodyPr/>
                    <a:lstStyle/>
                    <a:p>
                      <a:pPr algn="ctr">
                        <a:lnSpc>
                          <a:spcPct val="145000"/>
                        </a:lnSpc>
                        <a:spcAft>
                          <a:spcPts val="0"/>
                        </a:spcAft>
                      </a:pPr>
                      <a:r>
                        <a:rPr lang="ko-KR" sz="1600" kern="100" spc="-25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연산자</a:t>
                      </a:r>
                      <a:endParaRPr lang="ko-KR" sz="1600" b="1" kern="100" spc="-25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5000"/>
                        </a:lnSpc>
                        <a:spcAft>
                          <a:spcPts val="0"/>
                        </a:spcAft>
                      </a:pPr>
                      <a:r>
                        <a:rPr lang="ko-KR" sz="1600" kern="100" spc="-25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의 미</a:t>
                      </a:r>
                      <a:endParaRPr lang="ko-KR" sz="1600" b="1" kern="100" spc="-25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2628">
                <a:tc>
                  <a:txBody>
                    <a:bodyPr/>
                    <a:lstStyle/>
                    <a:p>
                      <a:pPr algn="ctr">
                        <a:lnSpc>
                          <a:spcPct val="13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spc="-25" dirty="0">
                          <a:effectLst/>
                          <a:latin typeface="+mn-ea"/>
                          <a:ea typeface="+mn-ea"/>
                        </a:rPr>
                        <a:t>-d file</a:t>
                      </a:r>
                      <a:endParaRPr lang="ko-KR" sz="1600" kern="100" spc="-25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5400" algn="just" latinLnBrk="1">
                        <a:lnSpc>
                          <a:spcPct val="13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spc="-25">
                          <a:effectLst/>
                          <a:latin typeface="+mn-ea"/>
                          <a:ea typeface="+mn-ea"/>
                        </a:rPr>
                        <a:t>file</a:t>
                      </a:r>
                      <a:r>
                        <a:rPr lang="ko-KR" sz="1600" kern="100" spc="-25">
                          <a:effectLst/>
                          <a:latin typeface="+mn-ea"/>
                          <a:ea typeface="+mn-ea"/>
                        </a:rPr>
                        <a:t>이 존재하고 디렉터리인 경우</a:t>
                      </a:r>
                      <a:endParaRPr lang="ko-KR" sz="1600" kern="100" spc="-25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2628">
                <a:tc>
                  <a:txBody>
                    <a:bodyPr/>
                    <a:lstStyle/>
                    <a:p>
                      <a:pPr algn="ctr">
                        <a:lnSpc>
                          <a:spcPct val="13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spc="-25" dirty="0">
                          <a:effectLst/>
                          <a:latin typeface="+mn-ea"/>
                          <a:ea typeface="+mn-ea"/>
                        </a:rPr>
                        <a:t>-e file</a:t>
                      </a:r>
                      <a:endParaRPr lang="ko-KR" sz="1600" kern="100" spc="-25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5400" algn="just" latinLnBrk="1">
                        <a:lnSpc>
                          <a:spcPct val="13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spc="-25" dirty="0">
                          <a:effectLst/>
                          <a:latin typeface="+mn-ea"/>
                          <a:ea typeface="+mn-ea"/>
                        </a:rPr>
                        <a:t>file</a:t>
                      </a:r>
                      <a:r>
                        <a:rPr lang="ko-KR" sz="1600" kern="100" spc="-25" dirty="0">
                          <a:effectLst/>
                          <a:latin typeface="+mn-ea"/>
                          <a:ea typeface="+mn-ea"/>
                        </a:rPr>
                        <a:t>이 존재하는 경우</a:t>
                      </a:r>
                      <a:endParaRPr lang="ko-KR" sz="1600" kern="100" spc="-25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2628">
                <a:tc>
                  <a:txBody>
                    <a:bodyPr/>
                    <a:lstStyle/>
                    <a:p>
                      <a:pPr algn="ctr">
                        <a:lnSpc>
                          <a:spcPct val="13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spc="-25" dirty="0">
                          <a:effectLst/>
                          <a:latin typeface="+mn-ea"/>
                          <a:ea typeface="+mn-ea"/>
                        </a:rPr>
                        <a:t>-f file</a:t>
                      </a:r>
                      <a:endParaRPr lang="ko-KR" sz="1600" kern="100" spc="-25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5400" algn="just" latinLnBrk="1">
                        <a:lnSpc>
                          <a:spcPct val="13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spc="-25" dirty="0">
                          <a:effectLst/>
                          <a:latin typeface="+mn-ea"/>
                          <a:ea typeface="+mn-ea"/>
                        </a:rPr>
                        <a:t>file</a:t>
                      </a:r>
                      <a:r>
                        <a:rPr lang="ko-KR" sz="1600" kern="100" spc="-25" dirty="0">
                          <a:effectLst/>
                          <a:latin typeface="+mn-ea"/>
                          <a:ea typeface="+mn-ea"/>
                        </a:rPr>
                        <a:t>이 존재하고 정규 파일인 경우</a:t>
                      </a:r>
                      <a:endParaRPr lang="ko-KR" sz="1600" kern="100" spc="-25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2628">
                <a:tc>
                  <a:txBody>
                    <a:bodyPr/>
                    <a:lstStyle/>
                    <a:p>
                      <a:pPr algn="ctr">
                        <a:lnSpc>
                          <a:spcPct val="13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spc="-25" dirty="0">
                          <a:effectLst/>
                          <a:latin typeface="+mn-ea"/>
                          <a:ea typeface="+mn-ea"/>
                        </a:rPr>
                        <a:t>-r file</a:t>
                      </a:r>
                      <a:endParaRPr lang="ko-KR" sz="1600" kern="100" spc="-25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5400" algn="just" latinLnBrk="1">
                        <a:lnSpc>
                          <a:spcPct val="13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spc="-25" dirty="0">
                          <a:effectLst/>
                          <a:latin typeface="+mn-ea"/>
                          <a:ea typeface="+mn-ea"/>
                        </a:rPr>
                        <a:t>file</a:t>
                      </a:r>
                      <a:r>
                        <a:rPr lang="ko-KR" sz="1600" kern="100" spc="-25" dirty="0">
                          <a:effectLst/>
                          <a:latin typeface="+mn-ea"/>
                          <a:ea typeface="+mn-ea"/>
                        </a:rPr>
                        <a:t>의 읽기 권한이 있는 경우</a:t>
                      </a:r>
                      <a:endParaRPr lang="ko-KR" sz="1600" kern="100" spc="-25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2628">
                <a:tc>
                  <a:txBody>
                    <a:bodyPr/>
                    <a:lstStyle/>
                    <a:p>
                      <a:pPr algn="ctr">
                        <a:lnSpc>
                          <a:spcPct val="13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spc="-25" dirty="0">
                          <a:effectLst/>
                          <a:latin typeface="+mn-ea"/>
                          <a:ea typeface="+mn-ea"/>
                        </a:rPr>
                        <a:t>-s file</a:t>
                      </a:r>
                      <a:endParaRPr lang="ko-KR" sz="1600" kern="100" spc="-25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5400" algn="just" latinLnBrk="1">
                        <a:lnSpc>
                          <a:spcPct val="13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spc="-25" dirty="0">
                          <a:effectLst/>
                          <a:latin typeface="+mn-ea"/>
                          <a:ea typeface="+mn-ea"/>
                        </a:rPr>
                        <a:t>file</a:t>
                      </a:r>
                      <a:r>
                        <a:rPr lang="ko-KR" sz="1600" kern="100" spc="-25" dirty="0">
                          <a:effectLst/>
                          <a:latin typeface="+mn-ea"/>
                          <a:ea typeface="+mn-ea"/>
                        </a:rPr>
                        <a:t>이 존재하고 비어 있지 않은 경우</a:t>
                      </a:r>
                      <a:endParaRPr lang="ko-KR" sz="1600" kern="100" spc="-25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2628">
                <a:tc>
                  <a:txBody>
                    <a:bodyPr/>
                    <a:lstStyle/>
                    <a:p>
                      <a:pPr algn="ctr">
                        <a:lnSpc>
                          <a:spcPct val="13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spc="-25" dirty="0">
                          <a:effectLst/>
                          <a:latin typeface="+mn-ea"/>
                          <a:ea typeface="+mn-ea"/>
                        </a:rPr>
                        <a:t>-w file</a:t>
                      </a:r>
                      <a:endParaRPr lang="ko-KR" sz="1600" kern="100" spc="-25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5400" algn="just" latinLnBrk="1">
                        <a:lnSpc>
                          <a:spcPct val="13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spc="-25" dirty="0">
                          <a:effectLst/>
                          <a:latin typeface="+mn-ea"/>
                          <a:ea typeface="+mn-ea"/>
                        </a:rPr>
                        <a:t>file</a:t>
                      </a:r>
                      <a:r>
                        <a:rPr lang="ko-KR" sz="1600" kern="100" spc="-25" dirty="0">
                          <a:effectLst/>
                          <a:latin typeface="+mn-ea"/>
                          <a:ea typeface="+mn-ea"/>
                        </a:rPr>
                        <a:t>의 쓰기권한이 있는 경우</a:t>
                      </a:r>
                      <a:endParaRPr lang="ko-KR" sz="1600" kern="100" spc="-25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08577">
                <a:tc>
                  <a:txBody>
                    <a:bodyPr/>
                    <a:lstStyle/>
                    <a:p>
                      <a:pPr algn="ctr">
                        <a:lnSpc>
                          <a:spcPct val="13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spc="-25" dirty="0">
                          <a:effectLst/>
                          <a:latin typeface="+mn-ea"/>
                          <a:ea typeface="+mn-ea"/>
                        </a:rPr>
                        <a:t>-x file</a:t>
                      </a:r>
                      <a:endParaRPr lang="ko-KR" sz="1600" kern="100" spc="-25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5400" algn="l" latinLnBrk="1">
                        <a:lnSpc>
                          <a:spcPct val="13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spc="-25" dirty="0">
                          <a:effectLst/>
                          <a:latin typeface="+mn-ea"/>
                          <a:ea typeface="+mn-ea"/>
                        </a:rPr>
                        <a:t>file</a:t>
                      </a:r>
                      <a:r>
                        <a:rPr lang="ko-KR" sz="1600" kern="100" spc="-25" dirty="0">
                          <a:effectLst/>
                          <a:latin typeface="+mn-ea"/>
                          <a:ea typeface="+mn-ea"/>
                        </a:rPr>
                        <a:t>의 실행권한이 있는 경우</a:t>
                      </a:r>
                      <a:r>
                        <a:rPr lang="en-US" sz="1600" kern="100" spc="-25" dirty="0">
                          <a:effectLst/>
                          <a:latin typeface="+mn-ea"/>
                          <a:ea typeface="+mn-ea"/>
                        </a:rPr>
                        <a:t> </a:t>
                      </a:r>
                      <a:endParaRPr lang="en-US" sz="1600" kern="100" spc="-25" dirty="0" smtClean="0">
                        <a:effectLst/>
                        <a:latin typeface="+mn-ea"/>
                        <a:ea typeface="+mn-ea"/>
                      </a:endParaRPr>
                    </a:p>
                    <a:p>
                      <a:pPr marL="25400" algn="l" latinLnBrk="1">
                        <a:lnSpc>
                          <a:spcPct val="13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spc="-25" dirty="0" smtClean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sz="1600" kern="100" spc="-25" dirty="0">
                          <a:effectLst/>
                          <a:latin typeface="+mn-ea"/>
                          <a:ea typeface="+mn-ea"/>
                        </a:rPr>
                        <a:t>디렉터리라면 검색권한이 있는 경우</a:t>
                      </a:r>
                      <a:r>
                        <a:rPr lang="en-US" sz="1600" kern="100" spc="-25" dirty="0"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ko-KR" sz="1600" kern="100" spc="-25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2628">
                <a:tc>
                  <a:txBody>
                    <a:bodyPr/>
                    <a:lstStyle/>
                    <a:p>
                      <a:pPr algn="ctr">
                        <a:lnSpc>
                          <a:spcPct val="13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spc="-25" dirty="0">
                          <a:effectLst/>
                          <a:latin typeface="+mn-ea"/>
                          <a:ea typeface="+mn-ea"/>
                        </a:rPr>
                        <a:t>-O file</a:t>
                      </a:r>
                      <a:endParaRPr lang="ko-KR" sz="1600" kern="100" spc="-25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5400" algn="just" latinLnBrk="1">
                        <a:lnSpc>
                          <a:spcPct val="13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spc="-25" dirty="0">
                          <a:effectLst/>
                          <a:latin typeface="+mn-ea"/>
                          <a:ea typeface="+mn-ea"/>
                        </a:rPr>
                        <a:t>file</a:t>
                      </a:r>
                      <a:r>
                        <a:rPr lang="ko-KR" sz="1600" kern="100" spc="-25" dirty="0">
                          <a:effectLst/>
                          <a:latin typeface="+mn-ea"/>
                          <a:ea typeface="+mn-ea"/>
                        </a:rPr>
                        <a:t>의 소유자인 경우</a:t>
                      </a:r>
                      <a:endParaRPr lang="ko-KR" sz="1600" kern="100" spc="-25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2628">
                <a:tc>
                  <a:txBody>
                    <a:bodyPr/>
                    <a:lstStyle/>
                    <a:p>
                      <a:pPr algn="ctr">
                        <a:lnSpc>
                          <a:spcPct val="13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spc="-25" dirty="0">
                          <a:effectLst/>
                          <a:latin typeface="+mn-ea"/>
                          <a:ea typeface="+mn-ea"/>
                        </a:rPr>
                        <a:t>-G file</a:t>
                      </a:r>
                      <a:endParaRPr lang="ko-KR" sz="1600" kern="100" spc="-25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5400" algn="just" latinLnBrk="1">
                        <a:lnSpc>
                          <a:spcPct val="13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spc="-25" dirty="0">
                          <a:effectLst/>
                          <a:latin typeface="+mn-ea"/>
                          <a:ea typeface="+mn-ea"/>
                        </a:rPr>
                        <a:t>file</a:t>
                      </a:r>
                      <a:r>
                        <a:rPr lang="ko-KR" sz="1600" kern="100" spc="-25" dirty="0">
                          <a:effectLst/>
                          <a:latin typeface="+mn-ea"/>
                          <a:ea typeface="+mn-ea"/>
                        </a:rPr>
                        <a:t>의 그룹</a:t>
                      </a:r>
                      <a:r>
                        <a:rPr lang="en-US" sz="1600" kern="100" spc="-25" dirty="0">
                          <a:effectLst/>
                          <a:latin typeface="+mn-ea"/>
                          <a:ea typeface="+mn-ea"/>
                        </a:rPr>
                        <a:t>ID</a:t>
                      </a:r>
                      <a:r>
                        <a:rPr lang="ko-KR" sz="1600" kern="100" spc="-25" dirty="0">
                          <a:effectLst/>
                          <a:latin typeface="+mn-ea"/>
                          <a:ea typeface="+mn-ea"/>
                        </a:rPr>
                        <a:t>가 현재 사용자의 그룹과 일치하는 경우</a:t>
                      </a:r>
                      <a:endParaRPr lang="ko-KR" sz="1600" kern="100" spc="-25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2628">
                <a:tc>
                  <a:txBody>
                    <a:bodyPr/>
                    <a:lstStyle/>
                    <a:p>
                      <a:pPr algn="ctr">
                        <a:lnSpc>
                          <a:spcPct val="13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spc="-25" dirty="0">
                          <a:effectLst/>
                          <a:latin typeface="+mn-ea"/>
                          <a:ea typeface="+mn-ea"/>
                        </a:rPr>
                        <a:t>file1 -</a:t>
                      </a:r>
                      <a:r>
                        <a:rPr lang="en-US" sz="1600" kern="100" spc="-25" dirty="0" err="1">
                          <a:effectLst/>
                          <a:latin typeface="+mn-ea"/>
                          <a:ea typeface="+mn-ea"/>
                        </a:rPr>
                        <a:t>nt</a:t>
                      </a:r>
                      <a:r>
                        <a:rPr lang="en-US" sz="1600" kern="100" spc="-25" dirty="0">
                          <a:effectLst/>
                          <a:latin typeface="+mn-ea"/>
                          <a:ea typeface="+mn-ea"/>
                        </a:rPr>
                        <a:t> file2</a:t>
                      </a:r>
                      <a:endParaRPr lang="ko-KR" sz="1600" kern="100" spc="-25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5400" algn="just" latinLnBrk="1">
                        <a:lnSpc>
                          <a:spcPct val="13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spc="-25" dirty="0">
                          <a:effectLst/>
                          <a:latin typeface="+mn-ea"/>
                          <a:ea typeface="+mn-ea"/>
                        </a:rPr>
                        <a:t>file1</a:t>
                      </a:r>
                      <a:r>
                        <a:rPr lang="ko-KR" sz="1600" kern="100" spc="-25" dirty="0">
                          <a:effectLst/>
                          <a:latin typeface="+mn-ea"/>
                          <a:ea typeface="+mn-ea"/>
                        </a:rPr>
                        <a:t>이</a:t>
                      </a:r>
                      <a:r>
                        <a:rPr lang="en-US" sz="1600" kern="100" spc="-25" dirty="0">
                          <a:effectLst/>
                          <a:latin typeface="+mn-ea"/>
                          <a:ea typeface="+mn-ea"/>
                        </a:rPr>
                        <a:t> file2 </a:t>
                      </a:r>
                      <a:r>
                        <a:rPr lang="ko-KR" sz="1600" kern="100" spc="-25" dirty="0">
                          <a:effectLst/>
                          <a:latin typeface="+mn-ea"/>
                          <a:ea typeface="+mn-ea"/>
                        </a:rPr>
                        <a:t>보다 나중에 작성된 경우</a:t>
                      </a:r>
                      <a:r>
                        <a:rPr lang="en-US" sz="1600" kern="100" spc="-25" dirty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sz="1600" kern="100" spc="-25" dirty="0">
                          <a:effectLst/>
                          <a:latin typeface="+mn-ea"/>
                          <a:ea typeface="+mn-ea"/>
                        </a:rPr>
                        <a:t>변경시간기준</a:t>
                      </a:r>
                      <a:r>
                        <a:rPr lang="en-US" sz="1600" kern="100" spc="-25" dirty="0"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ko-KR" sz="1600" kern="100" spc="-25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2628">
                <a:tc>
                  <a:txBody>
                    <a:bodyPr/>
                    <a:lstStyle/>
                    <a:p>
                      <a:pPr algn="ctr">
                        <a:lnSpc>
                          <a:spcPct val="13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spc="-25" dirty="0">
                          <a:effectLst/>
                          <a:latin typeface="+mn-ea"/>
                          <a:ea typeface="+mn-ea"/>
                        </a:rPr>
                        <a:t>file1 -</a:t>
                      </a:r>
                      <a:r>
                        <a:rPr lang="en-US" sz="1600" kern="100" spc="-25" dirty="0" err="1">
                          <a:effectLst/>
                          <a:latin typeface="+mn-ea"/>
                          <a:ea typeface="+mn-ea"/>
                        </a:rPr>
                        <a:t>ot</a:t>
                      </a:r>
                      <a:r>
                        <a:rPr lang="en-US" sz="1600" kern="100" spc="-25" dirty="0">
                          <a:effectLst/>
                          <a:latin typeface="+mn-ea"/>
                          <a:ea typeface="+mn-ea"/>
                        </a:rPr>
                        <a:t> file2</a:t>
                      </a:r>
                      <a:endParaRPr lang="ko-KR" sz="1600" kern="100" spc="-25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5400" algn="just" latinLnBrk="1">
                        <a:lnSpc>
                          <a:spcPct val="13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spc="-25" dirty="0">
                          <a:effectLst/>
                          <a:latin typeface="+mn-ea"/>
                          <a:ea typeface="+mn-ea"/>
                        </a:rPr>
                        <a:t>file1</a:t>
                      </a:r>
                      <a:r>
                        <a:rPr lang="ko-KR" sz="1600" kern="100" spc="-25" dirty="0">
                          <a:effectLst/>
                          <a:latin typeface="+mn-ea"/>
                          <a:ea typeface="+mn-ea"/>
                        </a:rPr>
                        <a:t>이</a:t>
                      </a:r>
                      <a:r>
                        <a:rPr lang="en-US" sz="1600" kern="100" spc="-25" dirty="0">
                          <a:effectLst/>
                          <a:latin typeface="+mn-ea"/>
                          <a:ea typeface="+mn-ea"/>
                        </a:rPr>
                        <a:t> file2 </a:t>
                      </a:r>
                      <a:r>
                        <a:rPr lang="ko-KR" sz="1600" kern="100" spc="-25" dirty="0">
                          <a:effectLst/>
                          <a:latin typeface="+mn-ea"/>
                          <a:ea typeface="+mn-ea"/>
                        </a:rPr>
                        <a:t>보다 이전에 작성된 경우</a:t>
                      </a:r>
                      <a:r>
                        <a:rPr lang="en-US" sz="1600" kern="100" spc="-25" dirty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sz="1600" kern="100" spc="-25" dirty="0">
                          <a:effectLst/>
                          <a:latin typeface="+mn-ea"/>
                          <a:ea typeface="+mn-ea"/>
                        </a:rPr>
                        <a:t>변경시간기준</a:t>
                      </a:r>
                      <a:r>
                        <a:rPr lang="en-US" sz="1600" kern="100" spc="-25" dirty="0"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ko-KR" sz="1600" kern="100" spc="-25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8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 startAt="7"/>
            </a:pPr>
            <a:r>
              <a:rPr lang="en-US" altLang="ko-KR" sz="2400" dirty="0">
                <a:latin typeface="+mn-ea"/>
              </a:rPr>
              <a:t>if </a:t>
            </a:r>
            <a:r>
              <a:rPr lang="ko-KR" altLang="en-US" sz="2400" dirty="0">
                <a:latin typeface="+mn-ea"/>
              </a:rPr>
              <a:t>문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100653" y="139032"/>
            <a:ext cx="26645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latin typeface="+mn-ea"/>
                <a:ea typeface="+mn-ea"/>
              </a:rPr>
              <a:t>XII</a:t>
            </a:r>
            <a:r>
              <a:rPr lang="ko-KR" altLang="en-US" sz="1400" b="1" dirty="0">
                <a:latin typeface="+mn-ea"/>
                <a:ea typeface="+mn-ea"/>
              </a:rPr>
              <a:t>장</a:t>
            </a:r>
            <a:r>
              <a:rPr lang="en-US" altLang="ko-KR" sz="1400" b="1" dirty="0">
                <a:latin typeface="+mn-ea"/>
                <a:ea typeface="+mn-ea"/>
              </a:rPr>
              <a:t>. </a:t>
            </a:r>
            <a:r>
              <a:rPr lang="ko-KR" altLang="en-US" sz="1400" b="1" dirty="0">
                <a:latin typeface="+mn-ea"/>
                <a:ea typeface="+mn-ea"/>
              </a:rPr>
              <a:t>셸 스크립트 프로그래밍</a:t>
            </a:r>
          </a:p>
        </p:txBody>
      </p:sp>
    </p:spTree>
    <p:extLst>
      <p:ext uri="{BB962C8B-B14F-4D97-AF65-F5344CB8AC3E}">
        <p14:creationId xmlns:p14="http://schemas.microsoft.com/office/powerpoint/2010/main" val="2216491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35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258532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57175" indent="-352425" latinLnBrk="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if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문의 활용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_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파일속성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(if_file.sh)</a:t>
            </a:r>
          </a:p>
          <a:p>
            <a:pPr marL="714375" lvl="1" indent="-352425" latinLnBrk="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endParaRPr lang="en-US" altLang="ko-KR" b="1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714375" lvl="1" indent="-352425" latinLnBrk="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endParaRPr lang="en-US" altLang="ko-KR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714375" lvl="1" indent="-352425" latinLnBrk="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endParaRPr lang="en-US" altLang="ko-KR" b="1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714375" lvl="1" indent="-352425" latinLnBrk="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endParaRPr lang="en-US" altLang="ko-KR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361950" lvl="1" latinLnBrk="0">
              <a:lnSpc>
                <a:spcPct val="150000"/>
              </a:lnSpc>
              <a:defRPr/>
            </a:pPr>
            <a:endParaRPr lang="ko-KR" altLang="en-US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20882" y="1268760"/>
            <a:ext cx="7209264" cy="504056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lvl="0" indent="-342900">
              <a:spcBef>
                <a:spcPts val="500"/>
              </a:spcBef>
              <a:buFont typeface="+mj-lt"/>
              <a:buAutoNum type="arabicPeriod"/>
            </a:pPr>
            <a:r>
              <a:rPr lang="en-US" altLang="ko-KR" sz="16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#! /bin/bash</a:t>
            </a:r>
          </a:p>
          <a:p>
            <a:pPr marL="342900" lvl="0" indent="-342900">
              <a:spcBef>
                <a:spcPts val="500"/>
              </a:spcBef>
              <a:buFont typeface="+mj-lt"/>
              <a:buAutoNum type="arabicPeriod"/>
            </a:pPr>
            <a:r>
              <a:rPr lang="en-US" altLang="ko-KR" sz="16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# If statement use file attribute compare operator</a:t>
            </a:r>
          </a:p>
          <a:p>
            <a:pPr marL="342900" lvl="0" indent="-342900">
              <a:spcBef>
                <a:spcPts val="500"/>
              </a:spcBef>
              <a:buFont typeface="+mj-lt"/>
              <a:buAutoNum type="arabicPeriod"/>
            </a:pPr>
            <a:r>
              <a:rPr lang="en-US" altLang="ko-KR" sz="160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e</a:t>
            </a:r>
            <a:r>
              <a:rPr lang="en-US" altLang="ko-KR" sz="16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cho –n “ Input full path and name of file : “ ; read FILE</a:t>
            </a:r>
          </a:p>
          <a:p>
            <a:pPr marL="342900" lvl="0" indent="-342900">
              <a:spcBef>
                <a:spcPts val="500"/>
              </a:spcBef>
              <a:buFont typeface="+mj-lt"/>
              <a:buAutoNum type="arabicPeriod"/>
            </a:pPr>
            <a:r>
              <a:rPr lang="en-US" altLang="ko-KR" sz="16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if [ -z “$FILE” ] ; then</a:t>
            </a:r>
          </a:p>
          <a:p>
            <a:pPr marL="342900" lvl="0" indent="-342900">
              <a:spcBef>
                <a:spcPts val="500"/>
              </a:spcBef>
              <a:buFont typeface="+mj-lt"/>
              <a:buAutoNum type="arabicPeriod"/>
            </a:pPr>
            <a:r>
              <a:rPr lang="en-US" altLang="ko-KR" sz="16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   echo “Input file name!” ; exit</a:t>
            </a:r>
          </a:p>
          <a:p>
            <a:pPr marL="342900" indent="-342900">
              <a:spcBef>
                <a:spcPts val="500"/>
              </a:spcBef>
              <a:buFont typeface="+mj-lt"/>
              <a:buAutoNum type="arabicPeriod"/>
            </a:pPr>
            <a:r>
              <a:rPr lang="en-US" altLang="ko-KR" sz="160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f</a:t>
            </a:r>
            <a:r>
              <a:rPr lang="en-US" altLang="ko-KR" sz="16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i</a:t>
            </a:r>
          </a:p>
          <a:p>
            <a:pPr marL="342900" lvl="0" indent="-342900">
              <a:spcBef>
                <a:spcPts val="500"/>
              </a:spcBef>
              <a:buFont typeface="+mj-lt"/>
              <a:buAutoNum type="arabicPeriod"/>
            </a:pPr>
            <a:r>
              <a:rPr lang="en-US" altLang="ko-KR" sz="160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if [ </a:t>
            </a:r>
            <a:r>
              <a:rPr lang="en-US" altLang="ko-KR" sz="16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! -e 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“$FILE” ] ; then</a:t>
            </a:r>
          </a:p>
          <a:p>
            <a:pPr marL="342900" lvl="0" indent="-342900">
              <a:spcBef>
                <a:spcPts val="500"/>
              </a:spcBef>
              <a:buFont typeface="+mj-lt"/>
              <a:buAutoNum type="arabicPeriod"/>
            </a:pPr>
            <a:r>
              <a:rPr lang="en-US" altLang="ko-KR" sz="160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   echo </a:t>
            </a:r>
            <a:r>
              <a:rPr lang="en-US" altLang="ko-KR" sz="16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“$FILE is not exist” </a:t>
            </a:r>
            <a:endParaRPr lang="en-US" altLang="ko-KR" sz="1600" dirty="0">
              <a:solidFill>
                <a:srgbClr val="000000"/>
              </a:solidFill>
              <a:latin typeface="+mn-ea"/>
              <a:cs typeface="Times New Roman" pitchFamily="18" charset="0"/>
            </a:endParaRPr>
          </a:p>
          <a:p>
            <a:pPr marL="342900" indent="-342900">
              <a:spcBef>
                <a:spcPts val="500"/>
              </a:spcBef>
              <a:buFont typeface="+mj-lt"/>
              <a:buAutoNum type="arabicPeriod"/>
            </a:pPr>
            <a:r>
              <a:rPr lang="en-US" altLang="ko-KR" sz="160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f</a:t>
            </a:r>
            <a:r>
              <a:rPr lang="en-US" altLang="ko-KR" sz="16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i</a:t>
            </a:r>
          </a:p>
          <a:p>
            <a:pPr marL="342900" lvl="0" indent="-342900">
              <a:spcBef>
                <a:spcPts val="500"/>
              </a:spcBef>
              <a:buFont typeface="+mj-lt"/>
              <a:buAutoNum type="arabicPeriod"/>
            </a:pPr>
            <a:r>
              <a:rPr lang="en-US" altLang="ko-KR" sz="160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if [ </a:t>
            </a:r>
            <a:r>
              <a:rPr lang="en-US" altLang="ko-KR" sz="16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-f 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“$FILE” ] ; then</a:t>
            </a:r>
          </a:p>
          <a:p>
            <a:pPr marL="342900" lvl="0" indent="-342900">
              <a:spcBef>
                <a:spcPts val="500"/>
              </a:spcBef>
              <a:buFont typeface="+mj-lt"/>
              <a:buAutoNum type="arabicPeriod"/>
            </a:pPr>
            <a:r>
              <a:rPr lang="en-US" altLang="ko-KR" sz="160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   echo “$FILE is </a:t>
            </a:r>
            <a:r>
              <a:rPr lang="en-US" altLang="ko-KR" sz="16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regular file” </a:t>
            </a:r>
            <a:endParaRPr lang="en-US" altLang="ko-KR" sz="1600" dirty="0">
              <a:solidFill>
                <a:srgbClr val="000000"/>
              </a:solidFill>
              <a:latin typeface="+mn-ea"/>
              <a:cs typeface="Times New Roman" pitchFamily="18" charset="0"/>
            </a:endParaRPr>
          </a:p>
          <a:p>
            <a:pPr marL="342900" indent="-342900">
              <a:spcBef>
                <a:spcPts val="500"/>
              </a:spcBef>
              <a:buFont typeface="+mj-lt"/>
              <a:buAutoNum type="arabicPeriod"/>
            </a:pPr>
            <a:r>
              <a:rPr lang="en-US" altLang="ko-KR" sz="16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fi</a:t>
            </a:r>
          </a:p>
          <a:p>
            <a:pPr marL="342900" lvl="0" indent="-342900">
              <a:spcBef>
                <a:spcPts val="500"/>
              </a:spcBef>
              <a:buFont typeface="+mj-lt"/>
              <a:buAutoNum type="arabicPeriod"/>
            </a:pPr>
            <a:r>
              <a:rPr lang="en-US" altLang="ko-KR" sz="160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if [ </a:t>
            </a:r>
            <a:r>
              <a:rPr lang="en-US" altLang="ko-KR" sz="16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-d 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“$FILE” ] ; then</a:t>
            </a:r>
          </a:p>
          <a:p>
            <a:pPr marL="342900" lvl="0" indent="-342900">
              <a:spcBef>
                <a:spcPts val="500"/>
              </a:spcBef>
              <a:buFont typeface="+mj-lt"/>
              <a:buAutoNum type="arabicPeriod"/>
            </a:pPr>
            <a:r>
              <a:rPr lang="en-US" altLang="ko-KR" sz="160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   echo “$FILE is </a:t>
            </a:r>
            <a:r>
              <a:rPr lang="en-US" altLang="ko-KR" sz="16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directory” </a:t>
            </a:r>
            <a:endParaRPr lang="en-US" altLang="ko-KR" sz="1600" dirty="0">
              <a:solidFill>
                <a:srgbClr val="000000"/>
              </a:solidFill>
              <a:latin typeface="+mn-ea"/>
              <a:cs typeface="Times New Roman" pitchFamily="18" charset="0"/>
            </a:endParaRPr>
          </a:p>
          <a:p>
            <a:pPr marL="342900" indent="-342900">
              <a:spcBef>
                <a:spcPts val="500"/>
              </a:spcBef>
              <a:buFont typeface="+mj-lt"/>
              <a:buAutoNum type="arabicPeriod"/>
            </a:pPr>
            <a:r>
              <a:rPr lang="en-US" altLang="ko-KR" sz="160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f</a:t>
            </a:r>
            <a:r>
              <a:rPr lang="en-US" altLang="ko-KR" sz="16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i</a:t>
            </a:r>
          </a:p>
        </p:txBody>
      </p:sp>
      <p:sp>
        <p:nvSpPr>
          <p:cNvPr id="8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 startAt="7"/>
            </a:pPr>
            <a:r>
              <a:rPr lang="en-US" altLang="ko-KR" sz="2400" dirty="0">
                <a:latin typeface="+mn-ea"/>
              </a:rPr>
              <a:t>if </a:t>
            </a:r>
            <a:r>
              <a:rPr lang="ko-KR" altLang="en-US" sz="2400" dirty="0">
                <a:latin typeface="+mn-ea"/>
              </a:rPr>
              <a:t>문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100653" y="139032"/>
            <a:ext cx="26645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latin typeface="+mn-ea"/>
                <a:ea typeface="+mn-ea"/>
              </a:rPr>
              <a:t>XII</a:t>
            </a:r>
            <a:r>
              <a:rPr lang="ko-KR" altLang="en-US" sz="1400" b="1" dirty="0">
                <a:latin typeface="+mn-ea"/>
                <a:ea typeface="+mn-ea"/>
              </a:rPr>
              <a:t>장</a:t>
            </a:r>
            <a:r>
              <a:rPr lang="en-US" altLang="ko-KR" sz="1400" b="1" dirty="0">
                <a:latin typeface="+mn-ea"/>
                <a:ea typeface="+mn-ea"/>
              </a:rPr>
              <a:t>. </a:t>
            </a:r>
            <a:r>
              <a:rPr lang="ko-KR" altLang="en-US" sz="1400" b="1" dirty="0">
                <a:latin typeface="+mn-ea"/>
                <a:ea typeface="+mn-ea"/>
              </a:rPr>
              <a:t>셸 스크립트 프로그래밍</a:t>
            </a:r>
          </a:p>
        </p:txBody>
      </p:sp>
    </p:spTree>
    <p:extLst>
      <p:ext uri="{BB962C8B-B14F-4D97-AF65-F5344CB8AC3E}">
        <p14:creationId xmlns:p14="http://schemas.microsoft.com/office/powerpoint/2010/main" val="836983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36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50783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714375" lvl="1" indent="-352425" latinLnBrk="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endParaRPr lang="en-US" altLang="ko-KR" b="1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714375" lvl="1" indent="-352425" latinLnBrk="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endParaRPr lang="en-US" altLang="ko-KR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714375" lvl="1" indent="-352425" latinLnBrk="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endParaRPr lang="en-US" altLang="ko-KR" b="1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714375" lvl="1" indent="-352425" latinLnBrk="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endParaRPr lang="en-US" altLang="ko-KR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361950" lvl="1" latinLnBrk="0">
              <a:lnSpc>
                <a:spcPct val="150000"/>
              </a:lnSpc>
              <a:defRPr/>
            </a:pP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③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행：변수 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FILE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에 표준 입력으로 파일의 전체경로와 파일명을 입력</a:t>
            </a:r>
          </a:p>
          <a:p>
            <a:pPr marL="361950" lvl="1" latinLnBrk="0">
              <a:lnSpc>
                <a:spcPct val="150000"/>
              </a:lnSpc>
              <a:defRPr/>
            </a:pP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④～⑥행：변수 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FILE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의 값이 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NULL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이면 종료</a:t>
            </a:r>
          </a:p>
          <a:p>
            <a:pPr marL="361950" lvl="1" latinLnBrk="0">
              <a:lnSpc>
                <a:spcPct val="150000"/>
              </a:lnSpc>
              <a:defRPr/>
            </a:pP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⑦ 행：파일이 존재하는지 검사</a:t>
            </a:r>
          </a:p>
          <a:p>
            <a:pPr marL="361950" lvl="1" latinLnBrk="0">
              <a:lnSpc>
                <a:spcPct val="150000"/>
              </a:lnSpc>
              <a:defRPr/>
            </a:pP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⑩ 행：정규 파일인지 검사</a:t>
            </a:r>
          </a:p>
          <a:p>
            <a:pPr marL="361950" lvl="1" latinLnBrk="0">
              <a:lnSpc>
                <a:spcPct val="150000"/>
              </a:lnSpc>
              <a:defRPr/>
            </a:pP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⑬ 행：디렉터리 파일인지 검사</a:t>
            </a:r>
          </a:p>
          <a:p>
            <a:pPr marL="361950" lvl="1" latinLnBrk="0">
              <a:lnSpc>
                <a:spcPct val="150000"/>
              </a:lnSpc>
              <a:defRPr/>
            </a:pP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16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행：실행가능한지 검사</a:t>
            </a:r>
          </a:p>
          <a:p>
            <a:pPr marL="361950" lvl="1" latinLnBrk="0">
              <a:lnSpc>
                <a:spcPct val="150000"/>
              </a:lnSpc>
              <a:defRPr/>
            </a:pP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          디렉터리가 실행 가능하다는 것은 해당 디렉터리로 이동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(cd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명령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)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이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가능하다는</a:t>
            </a:r>
            <a:endParaRPr lang="en-US" altLang="ko-KR" b="1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361950" lvl="1" latinLnBrk="0">
              <a:lnSpc>
                <a:spcPct val="150000"/>
              </a:lnSpc>
              <a:defRPr/>
            </a:pP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 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       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 의미</a:t>
            </a:r>
            <a:endParaRPr lang="ko-KR" altLang="en-US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20882" y="908720"/>
            <a:ext cx="7209264" cy="144016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lvl="0" indent="-342900">
              <a:spcBef>
                <a:spcPts val="500"/>
              </a:spcBef>
              <a:buFont typeface="+mj-lt"/>
              <a:buAutoNum type="arabicPeriod" startAt="16"/>
            </a:pPr>
            <a:r>
              <a:rPr lang="en-US" altLang="ko-KR" sz="16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if 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[ </a:t>
            </a:r>
            <a:r>
              <a:rPr lang="en-US" altLang="ko-KR" sz="16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-x 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“$FILE” ] ; then</a:t>
            </a:r>
          </a:p>
          <a:p>
            <a:pPr marL="342900" lvl="0" indent="-342900">
              <a:spcBef>
                <a:spcPts val="500"/>
              </a:spcBef>
              <a:buFont typeface="+mj-lt"/>
              <a:buAutoNum type="arabicPeriod" startAt="16"/>
            </a:pPr>
            <a:r>
              <a:rPr lang="en-US" altLang="ko-KR" sz="160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   echo “$FILE is </a:t>
            </a:r>
            <a:r>
              <a:rPr lang="en-US" altLang="ko-KR" sz="16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executable file or directory” </a:t>
            </a:r>
            <a:endParaRPr lang="en-US" altLang="ko-KR" sz="1600" dirty="0">
              <a:solidFill>
                <a:srgbClr val="000000"/>
              </a:solidFill>
              <a:latin typeface="+mn-ea"/>
              <a:cs typeface="Times New Roman" pitchFamily="18" charset="0"/>
            </a:endParaRPr>
          </a:p>
          <a:p>
            <a:pPr marL="342900" indent="-342900">
              <a:spcBef>
                <a:spcPts val="500"/>
              </a:spcBef>
              <a:buFont typeface="+mj-lt"/>
              <a:buAutoNum type="arabicPeriod" startAt="16"/>
            </a:pPr>
            <a:r>
              <a:rPr lang="en-US" altLang="ko-KR" sz="160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f</a:t>
            </a:r>
            <a:r>
              <a:rPr lang="en-US" altLang="ko-KR" sz="16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i</a:t>
            </a:r>
          </a:p>
        </p:txBody>
      </p:sp>
      <p:sp>
        <p:nvSpPr>
          <p:cNvPr id="8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 startAt="7"/>
            </a:pPr>
            <a:r>
              <a:rPr lang="en-US" altLang="ko-KR" sz="2400" dirty="0">
                <a:latin typeface="+mn-ea"/>
              </a:rPr>
              <a:t>if </a:t>
            </a:r>
            <a:r>
              <a:rPr lang="ko-KR" altLang="en-US" sz="2400" dirty="0">
                <a:latin typeface="+mn-ea"/>
              </a:rPr>
              <a:t>문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100653" y="139032"/>
            <a:ext cx="26645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latin typeface="+mn-ea"/>
                <a:ea typeface="+mn-ea"/>
              </a:rPr>
              <a:t>XII</a:t>
            </a:r>
            <a:r>
              <a:rPr lang="ko-KR" altLang="en-US" sz="1400" b="1" dirty="0">
                <a:latin typeface="+mn-ea"/>
                <a:ea typeface="+mn-ea"/>
              </a:rPr>
              <a:t>장</a:t>
            </a:r>
            <a:r>
              <a:rPr lang="en-US" altLang="ko-KR" sz="1400" b="1" dirty="0">
                <a:latin typeface="+mn-ea"/>
                <a:ea typeface="+mn-ea"/>
              </a:rPr>
              <a:t>. </a:t>
            </a:r>
            <a:r>
              <a:rPr lang="ko-KR" altLang="en-US" sz="1400" b="1" dirty="0">
                <a:latin typeface="+mn-ea"/>
                <a:ea typeface="+mn-ea"/>
              </a:rPr>
              <a:t>셸 스크립트 프로그래밍</a:t>
            </a:r>
          </a:p>
        </p:txBody>
      </p:sp>
    </p:spTree>
    <p:extLst>
      <p:ext uri="{BB962C8B-B14F-4D97-AF65-F5344CB8AC3E}">
        <p14:creationId xmlns:p14="http://schemas.microsoft.com/office/powerpoint/2010/main" val="469464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37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45429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57175" indent="-352425" latinLnBrk="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if_file.sh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실행결과</a:t>
            </a:r>
            <a:endParaRPr lang="ko-KR" altLang="en-US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</p:txBody>
      </p:sp>
      <p:sp>
        <p:nvSpPr>
          <p:cNvPr id="8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 startAt="7"/>
            </a:pPr>
            <a:r>
              <a:rPr lang="en-US" altLang="ko-KR" sz="2400" dirty="0">
                <a:latin typeface="+mn-ea"/>
              </a:rPr>
              <a:t>if </a:t>
            </a:r>
            <a:r>
              <a:rPr lang="ko-KR" altLang="en-US" sz="2400" dirty="0">
                <a:latin typeface="+mn-ea"/>
              </a:rPr>
              <a:t>문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100653" y="139032"/>
            <a:ext cx="26645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latin typeface="+mn-ea"/>
                <a:ea typeface="+mn-ea"/>
              </a:rPr>
              <a:t>XII</a:t>
            </a:r>
            <a:r>
              <a:rPr lang="ko-KR" altLang="en-US" sz="1400" b="1" dirty="0">
                <a:latin typeface="+mn-ea"/>
                <a:ea typeface="+mn-ea"/>
              </a:rPr>
              <a:t>장</a:t>
            </a:r>
            <a:r>
              <a:rPr lang="en-US" altLang="ko-KR" sz="1400" b="1" dirty="0">
                <a:latin typeface="+mn-ea"/>
                <a:ea typeface="+mn-ea"/>
              </a:rPr>
              <a:t>. </a:t>
            </a:r>
            <a:r>
              <a:rPr lang="ko-KR" altLang="en-US" sz="1400" b="1" dirty="0">
                <a:latin typeface="+mn-ea"/>
                <a:ea typeface="+mn-ea"/>
              </a:rPr>
              <a:t>셸 스크립트 프로그래밍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5" y="1340768"/>
            <a:ext cx="6972300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052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 startAt="8"/>
            </a:pPr>
            <a:r>
              <a:rPr lang="en-US" altLang="ko-KR" sz="2400" dirty="0">
                <a:latin typeface="+mn-ea"/>
                <a:ea typeface="+mn-ea"/>
              </a:rPr>
              <a:t>for </a:t>
            </a:r>
            <a:r>
              <a:rPr lang="ko-KR" altLang="en-US" sz="2400" dirty="0">
                <a:latin typeface="+mn-ea"/>
                <a:ea typeface="+mn-ea"/>
              </a:rPr>
              <a:t>문</a:t>
            </a:r>
            <a:endParaRPr lang="ko-KR" altLang="en-US" sz="2400" dirty="0" smtClean="0">
              <a:latin typeface="+mn-ea"/>
              <a:ea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38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21698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57175" indent="-352425" latinLnBrk="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횟수나 범위를 지정하여 수행할 문장을 반복 수행</a:t>
            </a:r>
          </a:p>
          <a:p>
            <a:pPr marL="257175" indent="-352425" latinLnBrk="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시작 전에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미리 반복 횟수 미리 확정 혹은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변수 값의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목록을 미리 생성</a:t>
            </a:r>
          </a:p>
          <a:p>
            <a:pPr marL="257175" indent="-352425" latinLnBrk="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in, do, done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키워드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필요</a:t>
            </a:r>
            <a:endParaRPr lang="en-US" altLang="ko-KR" b="1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257175" indent="-352425" latinLnBrk="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endParaRPr lang="en-US" altLang="ko-KR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257175" indent="-352425" latinLnBrk="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for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문의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구조</a:t>
            </a:r>
            <a:endParaRPr lang="ko-KR" altLang="en-US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38757" y="3010133"/>
            <a:ext cx="4239060" cy="171501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lnSpc>
                <a:spcPct val="150000"/>
              </a:lnSpc>
            </a:pPr>
            <a:r>
              <a:rPr lang="en-US" altLang="ko-KR" sz="16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for  </a:t>
            </a:r>
            <a:r>
              <a:rPr lang="ko-KR" altLang="en-US" sz="1600" dirty="0" err="1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변수명</a:t>
            </a:r>
            <a:r>
              <a:rPr lang="ko-KR" altLang="en-US" sz="16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  </a:t>
            </a:r>
            <a:r>
              <a:rPr lang="en-US" altLang="ko-KR" sz="16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in  </a:t>
            </a:r>
            <a:r>
              <a:rPr lang="ko-KR" altLang="en-US" sz="1600" dirty="0" err="1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변수값</a:t>
            </a:r>
            <a:r>
              <a:rPr lang="en-US" altLang="ko-KR" sz="16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1  </a:t>
            </a:r>
            <a:r>
              <a:rPr lang="ko-KR" altLang="en-US" sz="1600" dirty="0" err="1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변수값</a:t>
            </a:r>
            <a:r>
              <a:rPr lang="en-US" altLang="ko-KR" sz="16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2  </a:t>
            </a:r>
            <a:r>
              <a:rPr lang="ko-KR" altLang="en-US" sz="1600" dirty="0" err="1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변수값</a:t>
            </a:r>
            <a:r>
              <a:rPr lang="en-US" altLang="ko-KR" sz="16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3</a:t>
            </a:r>
          </a:p>
          <a:p>
            <a:pPr lvl="0">
              <a:lnSpc>
                <a:spcPct val="150000"/>
              </a:lnSpc>
            </a:pPr>
            <a:r>
              <a:rPr lang="en-US" altLang="ko-KR" sz="16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do</a:t>
            </a:r>
          </a:p>
          <a:p>
            <a:pPr lvl="0">
              <a:lnSpc>
                <a:spcPct val="150000"/>
              </a:lnSpc>
            </a:pPr>
            <a:r>
              <a:rPr lang="en-US" altLang="ko-KR" sz="160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	</a:t>
            </a:r>
            <a:r>
              <a:rPr lang="ko-KR" altLang="en-US" sz="16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문장</a:t>
            </a:r>
            <a:endParaRPr lang="en-US" altLang="ko-KR" sz="1600" dirty="0" smtClean="0">
              <a:solidFill>
                <a:srgbClr val="000000"/>
              </a:solidFill>
              <a:latin typeface="+mn-ea"/>
              <a:cs typeface="Times New Roman" pitchFamily="18" charset="0"/>
            </a:endParaRPr>
          </a:p>
          <a:p>
            <a:pPr lvl="0">
              <a:lnSpc>
                <a:spcPct val="150000"/>
              </a:lnSpc>
            </a:pPr>
            <a:r>
              <a:rPr lang="en-US" altLang="ko-KR" sz="16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done</a:t>
            </a:r>
            <a:endParaRPr lang="en-US" altLang="ko-KR" sz="1600" dirty="0">
              <a:solidFill>
                <a:srgbClr val="000000"/>
              </a:solidFill>
              <a:latin typeface="+mn-ea"/>
              <a:cs typeface="Times New Roman" pitchFamily="18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949825" y="3010132"/>
            <a:ext cx="4320480" cy="171501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lnSpc>
                <a:spcPct val="150000"/>
              </a:lnSpc>
            </a:pPr>
            <a:r>
              <a:rPr lang="ko-KR" altLang="en-US" sz="1600" dirty="0" err="1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변수값</a:t>
            </a:r>
            <a:r>
              <a:rPr lang="en-US" altLang="ko-KR" sz="16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1</a:t>
            </a:r>
            <a:r>
              <a:rPr lang="ko-KR" altLang="en-US" sz="16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을 변수에 대입하고 문장을 수행한 후 </a:t>
            </a:r>
            <a:r>
              <a:rPr lang="ko-KR" altLang="en-US" sz="1600" dirty="0" err="1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변수값</a:t>
            </a:r>
            <a:r>
              <a:rPr lang="en-US" altLang="ko-KR" sz="16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2</a:t>
            </a:r>
            <a:r>
              <a:rPr lang="ko-KR" altLang="en-US" sz="16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를 변수에 대입하고 문장을 수행함</a:t>
            </a:r>
            <a:r>
              <a:rPr lang="en-US" altLang="ko-KR" sz="16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.</a:t>
            </a:r>
          </a:p>
          <a:p>
            <a:pPr lvl="0">
              <a:lnSpc>
                <a:spcPct val="150000"/>
              </a:lnSpc>
            </a:pPr>
            <a:r>
              <a:rPr lang="ko-KR" altLang="en-US" sz="16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차례로 </a:t>
            </a:r>
            <a:r>
              <a:rPr lang="ko-KR" altLang="en-US" sz="1600" dirty="0" err="1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변수값</a:t>
            </a:r>
            <a:r>
              <a:rPr lang="en-US" altLang="ko-KR" sz="16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3</a:t>
            </a:r>
            <a:r>
              <a:rPr lang="ko-KR" altLang="en-US" sz="16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을 변수에 대입하고 문장을  수행함</a:t>
            </a:r>
            <a:endParaRPr lang="en-US" altLang="ko-KR" sz="1600" dirty="0">
              <a:solidFill>
                <a:srgbClr val="000000"/>
              </a:solidFill>
              <a:latin typeface="+mn-ea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00653" y="139032"/>
            <a:ext cx="26645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latin typeface="+mn-ea"/>
                <a:ea typeface="+mn-ea"/>
              </a:rPr>
              <a:t>XII</a:t>
            </a:r>
            <a:r>
              <a:rPr lang="ko-KR" altLang="en-US" sz="1400" b="1" dirty="0">
                <a:latin typeface="+mn-ea"/>
                <a:ea typeface="+mn-ea"/>
              </a:rPr>
              <a:t>장</a:t>
            </a:r>
            <a:r>
              <a:rPr lang="en-US" altLang="ko-KR" sz="1400" b="1" dirty="0">
                <a:latin typeface="+mn-ea"/>
                <a:ea typeface="+mn-ea"/>
              </a:rPr>
              <a:t>. </a:t>
            </a:r>
            <a:r>
              <a:rPr lang="ko-KR" altLang="en-US" sz="1400" b="1" dirty="0">
                <a:latin typeface="+mn-ea"/>
                <a:ea typeface="+mn-ea"/>
              </a:rPr>
              <a:t>셸 스크립트 프로그래밍</a:t>
            </a:r>
          </a:p>
        </p:txBody>
      </p:sp>
    </p:spTree>
    <p:extLst>
      <p:ext uri="{BB962C8B-B14F-4D97-AF65-F5344CB8AC3E}">
        <p14:creationId xmlns:p14="http://schemas.microsoft.com/office/powerpoint/2010/main" val="2687387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 startAt="3"/>
            </a:pPr>
            <a:r>
              <a:rPr lang="ko-KR" altLang="en-US" sz="2400" dirty="0" err="1">
                <a:latin typeface="+mn-ea"/>
                <a:ea typeface="+mn-ea"/>
              </a:rPr>
              <a:t>셸</a:t>
            </a:r>
            <a:r>
              <a:rPr lang="ko-KR" altLang="en-US" sz="2400" dirty="0">
                <a:latin typeface="+mn-ea"/>
                <a:ea typeface="+mn-ea"/>
              </a:rPr>
              <a:t> 스크립트의 실행</a:t>
            </a:r>
            <a:endParaRPr lang="ko-KR" altLang="en-US" sz="2400" dirty="0" smtClean="0">
              <a:latin typeface="+mn-ea"/>
              <a:ea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3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258532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57175" indent="-352425" latinLnBrk="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실행명령어 이용 </a:t>
            </a:r>
          </a:p>
          <a:p>
            <a:pPr marL="714375" lvl="1" indent="-352425" latinLnBrk="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source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이용 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: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인수로 주어지는 파일을 읽어 현재 수행 중인 </a:t>
            </a:r>
            <a:r>
              <a:rPr lang="ko-KR" altLang="en-US" b="1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쉘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 환경 안에서 실행시켜주는 명령어</a:t>
            </a:r>
          </a:p>
          <a:p>
            <a:pPr marL="714375" lvl="1" indent="-352425" latinLnBrk="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점 ‘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.’ :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점과 파일명은 한 칸 띄워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줌</a:t>
            </a:r>
            <a:endParaRPr lang="en-US" altLang="ko-KR" b="1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257175" indent="-352425" latinLnBrk="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source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명령을 통한 </a:t>
            </a:r>
            <a:r>
              <a:rPr lang="ko-KR" altLang="en-US" b="1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셸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 스크립트의 실행</a:t>
            </a:r>
          </a:p>
          <a:p>
            <a:pPr marL="1171575" lvl="2" indent="-352425" latinLnBrk="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endParaRPr lang="ko-KR" altLang="en-US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100653" y="139032"/>
            <a:ext cx="26645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latin typeface="+mn-ea"/>
                <a:ea typeface="+mn-ea"/>
              </a:rPr>
              <a:t>XII</a:t>
            </a:r>
            <a:r>
              <a:rPr lang="ko-KR" altLang="en-US" sz="1400" b="1" dirty="0">
                <a:latin typeface="+mn-ea"/>
                <a:ea typeface="+mn-ea"/>
              </a:rPr>
              <a:t>장</a:t>
            </a:r>
            <a:r>
              <a:rPr lang="en-US" altLang="ko-KR" sz="1400" b="1" dirty="0">
                <a:latin typeface="+mn-ea"/>
                <a:ea typeface="+mn-ea"/>
              </a:rPr>
              <a:t>. </a:t>
            </a:r>
            <a:r>
              <a:rPr lang="ko-KR" altLang="en-US" sz="1400" b="1" dirty="0">
                <a:latin typeface="+mn-ea"/>
                <a:ea typeface="+mn-ea"/>
              </a:rPr>
              <a:t>셸 스크립트 프로그래밍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5" y="2950454"/>
            <a:ext cx="7019925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346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448251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39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54938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57175" indent="-352425" latinLnBrk="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for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문의 활용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(sample_for.sh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)</a:t>
            </a:r>
          </a:p>
          <a:p>
            <a:pPr marL="714375" lvl="1" indent="-352425" latinLnBrk="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endParaRPr lang="en-US" altLang="ko-KR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714375" lvl="1" indent="-352425" latinLnBrk="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endParaRPr lang="en-US" altLang="ko-KR" b="1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714375" lvl="1" indent="-352425" latinLnBrk="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endParaRPr lang="en-US" altLang="ko-KR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714375" lvl="1" indent="-352425" latinLnBrk="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endParaRPr lang="en-US" altLang="ko-KR" b="1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714375" lvl="1" indent="-352425" latinLnBrk="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endParaRPr lang="en-US" altLang="ko-KR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714375" lvl="1" indent="-352425" latinLnBrk="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endParaRPr lang="en-US" altLang="ko-KR" b="1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714375" lvl="1" indent="-352425" latinLnBrk="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endParaRPr lang="en-US" altLang="ko-KR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361950" lvl="1" latinLnBrk="0">
              <a:lnSpc>
                <a:spcPct val="150000"/>
              </a:lnSpc>
              <a:defRPr/>
            </a:pP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③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행：변수 </a:t>
            </a:r>
            <a:r>
              <a:rPr lang="en-US" altLang="ko-KR" b="1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var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에 미리 정해진 값 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A, B, C, D, E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가 차례로 들어가 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5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번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실행하도록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구성</a:t>
            </a:r>
          </a:p>
          <a:p>
            <a:pPr marL="361950" lvl="1" latinLnBrk="0">
              <a:lnSpc>
                <a:spcPct val="150000"/>
              </a:lnSpc>
              <a:defRPr/>
            </a:pP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         “미리 정해진 값”은 어떠한 명령의 결과로 나타나는 결과들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,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예를 들면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           </a:t>
            </a:r>
            <a:endParaRPr lang="en-US" altLang="ko-KR" b="1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361950" lvl="1" latinLnBrk="0">
              <a:lnSpc>
                <a:spcPct val="150000"/>
              </a:lnSpc>
              <a:defRPr/>
            </a:pP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         특정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파일에서 어떠한 필드를 추출해서 하나씩 대입하거나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,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특정 디렉터리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아래에</a:t>
            </a:r>
            <a:endParaRPr lang="en-US" altLang="ko-KR" b="1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361950" lvl="1" latinLnBrk="0">
              <a:lnSpc>
                <a:spcPct val="150000"/>
              </a:lnSpc>
              <a:defRPr/>
            </a:pP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 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      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있는 파일을 하나씩 대입 해 보면서 검사를 수행할 때도 유용</a:t>
            </a:r>
          </a:p>
          <a:p>
            <a:pPr marL="361950" lvl="1" latinLnBrk="0">
              <a:lnSpc>
                <a:spcPct val="150000"/>
              </a:lnSpc>
              <a:defRPr/>
            </a:pP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③～⑥ 행：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for, in, do, done 4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개의 키워드가 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for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문의 구조를 이루고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있음</a:t>
            </a:r>
            <a:endParaRPr lang="en-US" altLang="ko-KR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20882" y="1268760"/>
            <a:ext cx="7209264" cy="280831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ko-KR" sz="1600" dirty="0">
                <a:solidFill>
                  <a:srgbClr val="000000"/>
                </a:solidFill>
                <a:latin typeface="한양중고딕"/>
                <a:ea typeface="한양중고딕"/>
                <a:cs typeface="Times New Roman" pitchFamily="18" charset="0"/>
              </a:rPr>
              <a:t>①</a:t>
            </a:r>
            <a:r>
              <a:rPr lang="en-US" altLang="ko-KR" sz="1600" dirty="0">
                <a:solidFill>
                  <a:srgbClr val="000000"/>
                </a:solidFill>
                <a:latin typeface="굴림" pitchFamily="50" charset="-127"/>
                <a:ea typeface="한양중고딕"/>
                <a:cs typeface="Times New Roman" pitchFamily="18" charset="0"/>
              </a:rPr>
              <a:t> #! /bin/bash</a:t>
            </a:r>
          </a:p>
          <a:p>
            <a:pPr lvl="0"/>
            <a:endParaRPr lang="en-US" altLang="ko-KR" sz="1600" dirty="0">
              <a:solidFill>
                <a:schemeClr val="tx1"/>
              </a:solidFill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lvl="0" eaLnBrk="0" latinLnBrk="0" hangingPunct="0"/>
            <a:r>
              <a:rPr lang="en-US" altLang="ko-KR" sz="1600" dirty="0">
                <a:solidFill>
                  <a:srgbClr val="000000"/>
                </a:solidFill>
                <a:latin typeface="한양중고딕"/>
                <a:ea typeface="한양중고딕"/>
                <a:cs typeface="Times New Roman" pitchFamily="18" charset="0"/>
              </a:rPr>
              <a:t>②</a:t>
            </a:r>
            <a:r>
              <a:rPr lang="en-US" altLang="ko-KR" sz="1600" dirty="0">
                <a:solidFill>
                  <a:srgbClr val="000000"/>
                </a:solidFill>
                <a:latin typeface="굴림" pitchFamily="50" charset="-127"/>
                <a:ea typeface="한양중고딕"/>
                <a:cs typeface="Times New Roman" pitchFamily="18" charset="0"/>
              </a:rPr>
              <a:t> # Using </a:t>
            </a:r>
            <a:r>
              <a:rPr lang="en-US" altLang="ko-KR" sz="1600" dirty="0">
                <a:solidFill>
                  <a:srgbClr val="000000"/>
                </a:solidFill>
                <a:ea typeface="한양중고딕"/>
                <a:cs typeface="Times New Roman" pitchFamily="18" charset="0"/>
              </a:rPr>
              <a:t>“</a:t>
            </a:r>
            <a:r>
              <a:rPr lang="en-US" altLang="ko-KR" sz="1600" dirty="0">
                <a:solidFill>
                  <a:srgbClr val="000000"/>
                </a:solidFill>
                <a:latin typeface="굴림" pitchFamily="50" charset="-127"/>
                <a:ea typeface="한양중고딕"/>
                <a:cs typeface="Times New Roman" pitchFamily="18" charset="0"/>
              </a:rPr>
              <a:t>for</a:t>
            </a:r>
            <a:r>
              <a:rPr lang="en-US" altLang="ko-KR" sz="1600" dirty="0">
                <a:solidFill>
                  <a:srgbClr val="000000"/>
                </a:solidFill>
                <a:ea typeface="한양중고딕"/>
                <a:cs typeface="Times New Roman" pitchFamily="18" charset="0"/>
              </a:rPr>
              <a:t>”</a:t>
            </a:r>
            <a:r>
              <a:rPr lang="en-US" altLang="ko-KR" sz="1600" dirty="0">
                <a:solidFill>
                  <a:srgbClr val="000000"/>
                </a:solidFill>
                <a:latin typeface="굴림" pitchFamily="50" charset="-127"/>
                <a:ea typeface="한양중고딕"/>
                <a:cs typeface="Times New Roman" pitchFamily="18" charset="0"/>
              </a:rPr>
              <a:t> statement</a:t>
            </a:r>
          </a:p>
          <a:p>
            <a:pPr lvl="0" eaLnBrk="0" latinLnBrk="0" hangingPunct="0"/>
            <a:endParaRPr lang="en-US" altLang="ko-KR" sz="1600" dirty="0">
              <a:solidFill>
                <a:schemeClr val="tx1"/>
              </a:solidFill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lvl="0" eaLnBrk="0" latinLnBrk="0" hangingPunct="0"/>
            <a:r>
              <a:rPr lang="en-US" altLang="ko-KR" sz="1600" dirty="0">
                <a:solidFill>
                  <a:srgbClr val="000000"/>
                </a:solidFill>
                <a:latin typeface="한양중고딕"/>
                <a:ea typeface="한양중고딕"/>
                <a:cs typeface="Times New Roman" pitchFamily="18" charset="0"/>
              </a:rPr>
              <a:t>③</a:t>
            </a:r>
            <a:r>
              <a:rPr lang="en-US" altLang="ko-KR" sz="1600" dirty="0">
                <a:solidFill>
                  <a:srgbClr val="000000"/>
                </a:solidFill>
                <a:latin typeface="굴림" pitchFamily="50" charset="-127"/>
                <a:ea typeface="한양중고딕"/>
                <a:cs typeface="Times New Roman" pitchFamily="18" charset="0"/>
              </a:rPr>
              <a:t> for </a:t>
            </a:r>
            <a:r>
              <a:rPr lang="en-US" altLang="ko-KR" sz="1600" dirty="0" err="1">
                <a:solidFill>
                  <a:srgbClr val="000000"/>
                </a:solidFill>
                <a:latin typeface="굴림" pitchFamily="50" charset="-127"/>
                <a:ea typeface="한양중고딕"/>
                <a:cs typeface="Times New Roman" pitchFamily="18" charset="0"/>
              </a:rPr>
              <a:t>var</a:t>
            </a:r>
            <a:r>
              <a:rPr lang="en-US" altLang="ko-KR" sz="1600" dirty="0">
                <a:solidFill>
                  <a:srgbClr val="000000"/>
                </a:solidFill>
                <a:latin typeface="굴림" pitchFamily="50" charset="-127"/>
                <a:ea typeface="한양중고딕"/>
                <a:cs typeface="Times New Roman" pitchFamily="18" charset="0"/>
              </a:rPr>
              <a:t> in A B C D E</a:t>
            </a:r>
          </a:p>
          <a:p>
            <a:pPr lvl="0" eaLnBrk="0" latinLnBrk="0" hangingPunct="0"/>
            <a:endParaRPr lang="en-US" altLang="ko-KR" sz="1600" dirty="0">
              <a:solidFill>
                <a:schemeClr val="tx1"/>
              </a:solidFill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lvl="0" eaLnBrk="0" latinLnBrk="0" hangingPunct="0"/>
            <a:r>
              <a:rPr lang="en-US" altLang="ko-KR" sz="1600" dirty="0">
                <a:solidFill>
                  <a:srgbClr val="000000"/>
                </a:solidFill>
                <a:latin typeface="한양중고딕"/>
                <a:ea typeface="한양중고딕"/>
                <a:cs typeface="Times New Roman" pitchFamily="18" charset="0"/>
              </a:rPr>
              <a:t>④</a:t>
            </a:r>
            <a:r>
              <a:rPr lang="en-US" altLang="ko-KR" sz="1600" dirty="0">
                <a:solidFill>
                  <a:srgbClr val="000000"/>
                </a:solidFill>
                <a:latin typeface="굴림" pitchFamily="50" charset="-127"/>
                <a:ea typeface="한양중고딕"/>
                <a:cs typeface="Times New Roman" pitchFamily="18" charset="0"/>
              </a:rPr>
              <a:t> do</a:t>
            </a:r>
          </a:p>
          <a:p>
            <a:pPr lvl="0" eaLnBrk="0" latinLnBrk="0" hangingPunct="0"/>
            <a:endParaRPr lang="en-US" altLang="ko-KR" sz="1600" dirty="0">
              <a:solidFill>
                <a:schemeClr val="tx1"/>
              </a:solidFill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342900" lvl="0" indent="-342900" eaLnBrk="0" latinLnBrk="0" hangingPunct="0">
              <a:buFontTx/>
              <a:buAutoNum type="circleNumDbPlain" startAt="5"/>
            </a:pPr>
            <a:r>
              <a:rPr lang="en-US" altLang="ko-KR" sz="1600" dirty="0">
                <a:solidFill>
                  <a:srgbClr val="000000"/>
                </a:solidFill>
                <a:latin typeface="굴림" pitchFamily="50" charset="-127"/>
                <a:ea typeface="한양중고딕"/>
                <a:cs typeface="Times New Roman" pitchFamily="18" charset="0"/>
              </a:rPr>
              <a:t>echo </a:t>
            </a:r>
            <a:r>
              <a:rPr lang="en-US" altLang="ko-KR" sz="1600" dirty="0">
                <a:solidFill>
                  <a:srgbClr val="000000"/>
                </a:solidFill>
                <a:ea typeface="한양중고딕"/>
                <a:cs typeface="Times New Roman" pitchFamily="18" charset="0"/>
              </a:rPr>
              <a:t>“</a:t>
            </a:r>
            <a:r>
              <a:rPr lang="en-US" altLang="ko-KR" sz="1600" dirty="0" err="1">
                <a:solidFill>
                  <a:srgbClr val="000000"/>
                </a:solidFill>
                <a:latin typeface="굴림" pitchFamily="50" charset="-127"/>
                <a:ea typeface="한양중고딕"/>
                <a:cs typeface="Times New Roman" pitchFamily="18" charset="0"/>
              </a:rPr>
              <a:t>var's</a:t>
            </a:r>
            <a:r>
              <a:rPr lang="en-US" altLang="ko-KR" sz="1600" dirty="0">
                <a:solidFill>
                  <a:srgbClr val="000000"/>
                </a:solidFill>
                <a:latin typeface="굴림" pitchFamily="50" charset="-127"/>
                <a:ea typeface="한양중고딕"/>
                <a:cs typeface="Times New Roman" pitchFamily="18" charset="0"/>
              </a:rPr>
              <a:t> value</a:t>
            </a:r>
            <a:r>
              <a:rPr lang="ko-KR" altLang="en-US" sz="1600" dirty="0">
                <a:solidFill>
                  <a:srgbClr val="000000"/>
                </a:solidFill>
                <a:latin typeface="굴림" pitchFamily="50" charset="-127"/>
                <a:ea typeface="한양중고딕"/>
                <a:cs typeface="Times New Roman" pitchFamily="18" charset="0"/>
              </a:rPr>
              <a:t>：</a:t>
            </a:r>
            <a:r>
              <a:rPr lang="en-US" altLang="ko-KR" sz="1600" dirty="0">
                <a:solidFill>
                  <a:srgbClr val="000000"/>
                </a:solidFill>
                <a:latin typeface="굴림" pitchFamily="50" charset="-127"/>
                <a:ea typeface="한양중고딕"/>
                <a:cs typeface="Times New Roman" pitchFamily="18" charset="0"/>
              </a:rPr>
              <a:t>$</a:t>
            </a:r>
            <a:r>
              <a:rPr lang="en-US" altLang="ko-KR" sz="1600" dirty="0" err="1">
                <a:solidFill>
                  <a:srgbClr val="000000"/>
                </a:solidFill>
                <a:latin typeface="굴림" pitchFamily="50" charset="-127"/>
                <a:ea typeface="한양중고딕"/>
                <a:cs typeface="Times New Roman" pitchFamily="18" charset="0"/>
              </a:rPr>
              <a:t>var</a:t>
            </a:r>
            <a:r>
              <a:rPr lang="en-US" altLang="ko-KR" sz="1600" dirty="0">
                <a:solidFill>
                  <a:srgbClr val="000000"/>
                </a:solidFill>
                <a:ea typeface="한양중고딕"/>
                <a:cs typeface="Times New Roman" pitchFamily="18" charset="0"/>
              </a:rPr>
              <a:t>”</a:t>
            </a:r>
          </a:p>
          <a:p>
            <a:pPr marL="342900" lvl="0" indent="-342900" eaLnBrk="0" latinLnBrk="0" hangingPunct="0">
              <a:buFontTx/>
              <a:buAutoNum type="circleNumDbPlain" startAt="5"/>
            </a:pPr>
            <a:endParaRPr lang="en-US" altLang="ko-KR" sz="1600" dirty="0">
              <a:solidFill>
                <a:schemeClr val="tx1"/>
              </a:solidFill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lvl="0" eaLnBrk="0" latinLnBrk="0" hangingPunct="0"/>
            <a:r>
              <a:rPr lang="en-US" altLang="ko-KR" sz="1600" dirty="0">
                <a:solidFill>
                  <a:srgbClr val="000000"/>
                </a:solidFill>
                <a:latin typeface="한양중고딕"/>
                <a:ea typeface="한양중고딕"/>
                <a:cs typeface="Times New Roman" pitchFamily="18" charset="0"/>
              </a:rPr>
              <a:t>⑥</a:t>
            </a:r>
            <a:r>
              <a:rPr lang="en-US" altLang="ko-KR" sz="1600" dirty="0">
                <a:solidFill>
                  <a:srgbClr val="000000"/>
                </a:solidFill>
                <a:latin typeface="굴림" pitchFamily="50" charset="-127"/>
                <a:ea typeface="한양중고딕"/>
                <a:cs typeface="Times New Roman" pitchFamily="18" charset="0"/>
              </a:rPr>
              <a:t> done</a:t>
            </a:r>
          </a:p>
        </p:txBody>
      </p:sp>
      <p:sp>
        <p:nvSpPr>
          <p:cNvPr id="8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 startAt="8"/>
            </a:pPr>
            <a:r>
              <a:rPr lang="en-US" altLang="ko-KR" sz="2400" dirty="0">
                <a:latin typeface="+mn-ea"/>
              </a:rPr>
              <a:t>for </a:t>
            </a:r>
            <a:r>
              <a:rPr lang="ko-KR" altLang="en-US" sz="2400" dirty="0">
                <a:latin typeface="+mn-ea"/>
              </a:rPr>
              <a:t>문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100653" y="139032"/>
            <a:ext cx="26645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latin typeface="+mn-ea"/>
                <a:ea typeface="+mn-ea"/>
              </a:rPr>
              <a:t>XII</a:t>
            </a:r>
            <a:r>
              <a:rPr lang="ko-KR" altLang="en-US" sz="1400" b="1" dirty="0">
                <a:latin typeface="+mn-ea"/>
                <a:ea typeface="+mn-ea"/>
              </a:rPr>
              <a:t>장</a:t>
            </a:r>
            <a:r>
              <a:rPr lang="en-US" altLang="ko-KR" sz="1400" b="1" dirty="0">
                <a:latin typeface="+mn-ea"/>
                <a:ea typeface="+mn-ea"/>
              </a:rPr>
              <a:t>. </a:t>
            </a:r>
            <a:r>
              <a:rPr lang="ko-KR" altLang="en-US" sz="1400" b="1" dirty="0">
                <a:latin typeface="+mn-ea"/>
                <a:ea typeface="+mn-ea"/>
              </a:rPr>
              <a:t>셸 스크립트 프로그래밍</a:t>
            </a:r>
          </a:p>
        </p:txBody>
      </p:sp>
    </p:spTree>
    <p:extLst>
      <p:ext uri="{BB962C8B-B14F-4D97-AF65-F5344CB8AC3E}">
        <p14:creationId xmlns:p14="http://schemas.microsoft.com/office/powerpoint/2010/main" val="1642011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40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45429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57175" indent="-352425" latinLnBrk="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sample_for.sh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실행결과</a:t>
            </a:r>
            <a:endParaRPr lang="ko-KR" altLang="en-US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</p:txBody>
      </p:sp>
      <p:sp>
        <p:nvSpPr>
          <p:cNvPr id="8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 startAt="8"/>
            </a:pPr>
            <a:r>
              <a:rPr lang="en-US" altLang="ko-KR" sz="2400" dirty="0">
                <a:latin typeface="+mn-ea"/>
              </a:rPr>
              <a:t>for </a:t>
            </a:r>
            <a:r>
              <a:rPr lang="ko-KR" altLang="en-US" sz="2400" dirty="0">
                <a:latin typeface="+mn-ea"/>
              </a:rPr>
              <a:t>문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100653" y="139032"/>
            <a:ext cx="26645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latin typeface="+mn-ea"/>
                <a:ea typeface="+mn-ea"/>
              </a:rPr>
              <a:t>XII</a:t>
            </a:r>
            <a:r>
              <a:rPr lang="ko-KR" altLang="en-US" sz="1400" b="1" dirty="0">
                <a:latin typeface="+mn-ea"/>
                <a:ea typeface="+mn-ea"/>
              </a:rPr>
              <a:t>장</a:t>
            </a:r>
            <a:r>
              <a:rPr lang="en-US" altLang="ko-KR" sz="1400" b="1" dirty="0">
                <a:latin typeface="+mn-ea"/>
                <a:ea typeface="+mn-ea"/>
              </a:rPr>
              <a:t>. </a:t>
            </a:r>
            <a:r>
              <a:rPr lang="ko-KR" altLang="en-US" sz="1400" b="1" dirty="0">
                <a:latin typeface="+mn-ea"/>
                <a:ea typeface="+mn-ea"/>
              </a:rPr>
              <a:t>셸 스크립트 프로그래밍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5" y="1417300"/>
            <a:ext cx="7010400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715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 startAt="9"/>
            </a:pPr>
            <a:r>
              <a:rPr lang="en-US" altLang="ko-KR" sz="2400" dirty="0">
                <a:latin typeface="+mn-ea"/>
                <a:ea typeface="+mn-ea"/>
              </a:rPr>
              <a:t>while </a:t>
            </a:r>
            <a:r>
              <a:rPr lang="ko-KR" altLang="en-US" sz="2400" dirty="0">
                <a:latin typeface="+mn-ea"/>
                <a:ea typeface="+mn-ea"/>
              </a:rPr>
              <a:t>문</a:t>
            </a:r>
            <a:endParaRPr lang="ko-KR" altLang="en-US" sz="2400" dirty="0" smtClean="0">
              <a:latin typeface="+mn-ea"/>
              <a:ea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41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175432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57175" indent="-352425" latinLnBrk="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주어진 조건을 만족하는 동안 반복</a:t>
            </a:r>
          </a:p>
          <a:p>
            <a:pPr marL="257175" indent="-352425" latinLnBrk="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조건이 항상 참이면 무한루프</a:t>
            </a:r>
          </a:p>
          <a:p>
            <a:pPr marL="257175" indent="-352425" latinLnBrk="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endParaRPr lang="en-US" altLang="ko-KR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257175" indent="-352425" latinLnBrk="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while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문의 구조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638757" y="3010133"/>
            <a:ext cx="4239060" cy="171501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lnSpc>
                <a:spcPct val="150000"/>
              </a:lnSpc>
            </a:pPr>
            <a:r>
              <a:rPr lang="en-US" altLang="ko-KR" sz="160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w</a:t>
            </a:r>
            <a:r>
              <a:rPr lang="en-US" altLang="ko-KR" sz="16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hile [ </a:t>
            </a:r>
            <a:r>
              <a:rPr lang="ko-KR" altLang="en-US" sz="16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조건 </a:t>
            </a:r>
            <a:r>
              <a:rPr lang="en-US" altLang="ko-KR" sz="16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]</a:t>
            </a:r>
          </a:p>
          <a:p>
            <a:pPr lvl="0">
              <a:lnSpc>
                <a:spcPct val="150000"/>
              </a:lnSpc>
            </a:pPr>
            <a:r>
              <a:rPr lang="en-US" altLang="ko-KR" sz="16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do</a:t>
            </a:r>
          </a:p>
          <a:p>
            <a:pPr lvl="0">
              <a:lnSpc>
                <a:spcPct val="150000"/>
              </a:lnSpc>
            </a:pPr>
            <a:r>
              <a:rPr lang="en-US" altLang="ko-KR" sz="160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	</a:t>
            </a:r>
            <a:r>
              <a:rPr lang="ko-KR" altLang="en-US" sz="16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문장</a:t>
            </a:r>
            <a:endParaRPr lang="en-US" altLang="ko-KR" sz="1600" dirty="0" smtClean="0">
              <a:solidFill>
                <a:srgbClr val="000000"/>
              </a:solidFill>
              <a:latin typeface="+mn-ea"/>
              <a:cs typeface="Times New Roman" pitchFamily="18" charset="0"/>
            </a:endParaRPr>
          </a:p>
          <a:p>
            <a:pPr lvl="0">
              <a:lnSpc>
                <a:spcPct val="150000"/>
              </a:lnSpc>
            </a:pPr>
            <a:r>
              <a:rPr lang="en-US" altLang="ko-KR" sz="16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done</a:t>
            </a:r>
            <a:endParaRPr lang="en-US" altLang="ko-KR" sz="1600" dirty="0">
              <a:solidFill>
                <a:srgbClr val="000000"/>
              </a:solidFill>
              <a:latin typeface="+mn-ea"/>
              <a:cs typeface="Times New Roman" pitchFamily="18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949825" y="3010132"/>
            <a:ext cx="4320480" cy="171501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lnSpc>
                <a:spcPct val="150000"/>
              </a:lnSpc>
            </a:pPr>
            <a:r>
              <a:rPr lang="ko-KR" altLang="en-US" sz="16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조건이 거짓이 될 때까지 문장을 실행함</a:t>
            </a:r>
            <a:endParaRPr lang="en-US" altLang="ko-KR" sz="1600" dirty="0" smtClean="0">
              <a:solidFill>
                <a:srgbClr val="000000"/>
              </a:solidFill>
              <a:latin typeface="+mn-ea"/>
              <a:cs typeface="Times New Roman" pitchFamily="18" charset="0"/>
            </a:endParaRPr>
          </a:p>
          <a:p>
            <a:pPr lvl="0">
              <a:lnSpc>
                <a:spcPct val="150000"/>
              </a:lnSpc>
            </a:pPr>
            <a:r>
              <a:rPr lang="ko-KR" altLang="en-US" sz="16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조건이 항상 참이면 무한루프가 됨</a:t>
            </a:r>
            <a:endParaRPr lang="en-US" altLang="ko-KR" sz="1600" dirty="0">
              <a:solidFill>
                <a:srgbClr val="000000"/>
              </a:solidFill>
              <a:latin typeface="+mn-ea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00653" y="139032"/>
            <a:ext cx="26645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latin typeface="+mn-ea"/>
                <a:ea typeface="+mn-ea"/>
              </a:rPr>
              <a:t>XII</a:t>
            </a:r>
            <a:r>
              <a:rPr lang="ko-KR" altLang="en-US" sz="1400" b="1" dirty="0">
                <a:latin typeface="+mn-ea"/>
                <a:ea typeface="+mn-ea"/>
              </a:rPr>
              <a:t>장</a:t>
            </a:r>
            <a:r>
              <a:rPr lang="en-US" altLang="ko-KR" sz="1400" b="1" dirty="0">
                <a:latin typeface="+mn-ea"/>
                <a:ea typeface="+mn-ea"/>
              </a:rPr>
              <a:t>. </a:t>
            </a:r>
            <a:r>
              <a:rPr lang="ko-KR" altLang="en-US" sz="1400" b="1" dirty="0">
                <a:latin typeface="+mn-ea"/>
                <a:ea typeface="+mn-ea"/>
              </a:rPr>
              <a:t>셸 스크립트 프로그래밍</a:t>
            </a:r>
          </a:p>
        </p:txBody>
      </p:sp>
    </p:spTree>
    <p:extLst>
      <p:ext uri="{BB962C8B-B14F-4D97-AF65-F5344CB8AC3E}">
        <p14:creationId xmlns:p14="http://schemas.microsoft.com/office/powerpoint/2010/main" val="38574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42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54938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57175" indent="-352425" latinLnBrk="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while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문의 활용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(sample_while.sh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)</a:t>
            </a:r>
            <a:endParaRPr lang="en-US" altLang="ko-KR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714375" lvl="1" indent="-352425" latinLnBrk="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endParaRPr lang="en-US" altLang="ko-KR" b="1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714375" lvl="1" indent="-352425" latinLnBrk="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endParaRPr lang="en-US" altLang="ko-KR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714375" lvl="1" indent="-352425" latinLnBrk="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endParaRPr lang="en-US" altLang="ko-KR" b="1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714375" lvl="1" indent="-352425" latinLnBrk="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endParaRPr lang="en-US" altLang="ko-KR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714375" lvl="1" indent="-352425" latinLnBrk="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endParaRPr lang="en-US" altLang="ko-KR" b="1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714375" lvl="1" indent="-352425" latinLnBrk="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endParaRPr lang="en-US" altLang="ko-KR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714375" lvl="1" indent="-352425" latinLnBrk="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endParaRPr lang="en-US" altLang="ko-KR" b="1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361950" lvl="1" latinLnBrk="0">
              <a:lnSpc>
                <a:spcPct val="150000"/>
              </a:lnSpc>
              <a:defRPr/>
            </a:pPr>
            <a:endParaRPr lang="en-US" altLang="ko-KR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361950" lvl="1" latinLnBrk="0">
              <a:lnSpc>
                <a:spcPct val="150000"/>
              </a:lnSpc>
              <a:defRPr/>
            </a:pP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④ 행：변수 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y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에 정수를 입력</a:t>
            </a:r>
          </a:p>
          <a:p>
            <a:pPr marL="361950" lvl="1" latinLnBrk="0">
              <a:lnSpc>
                <a:spcPct val="150000"/>
              </a:lnSpc>
              <a:defRPr/>
            </a:pP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⑤ 행：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입력 받은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정수가 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0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보다 크다는 조건을 검사</a:t>
            </a:r>
          </a:p>
          <a:p>
            <a:pPr marL="361950" lvl="1" latinLnBrk="0">
              <a:lnSpc>
                <a:spcPct val="150000"/>
              </a:lnSpc>
              <a:defRPr/>
            </a:pP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         조건을 만족한다면 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do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와 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done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사이의 ⑦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, ⑧, ⑨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행을 실행</a:t>
            </a:r>
          </a:p>
          <a:p>
            <a:pPr marL="361950" lvl="1" latinLnBrk="0">
              <a:lnSpc>
                <a:spcPct val="150000"/>
              </a:lnSpc>
              <a:defRPr/>
            </a:pP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         만약 조건 부분에 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while [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：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],  while [1]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과 같이 나타내면 무한루프라는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의미</a:t>
            </a:r>
            <a:endParaRPr lang="ko-KR" altLang="en-US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20882" y="1268760"/>
            <a:ext cx="7209264" cy="324036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spcBef>
                <a:spcPts val="500"/>
              </a:spcBef>
            </a:pPr>
            <a:r>
              <a:rPr lang="en-US" altLang="ko-KR" sz="1600" dirty="0">
                <a:solidFill>
                  <a:srgbClr val="000000"/>
                </a:solidFill>
                <a:latin typeface="한양중고딕"/>
                <a:ea typeface="한양중고딕"/>
                <a:cs typeface="Times New Roman" pitchFamily="18" charset="0"/>
              </a:rPr>
              <a:t>① #! /bin/bash</a:t>
            </a:r>
          </a:p>
          <a:p>
            <a:pPr lvl="0">
              <a:spcBef>
                <a:spcPts val="500"/>
              </a:spcBef>
            </a:pPr>
            <a:r>
              <a:rPr lang="en-US" altLang="ko-KR" sz="1600" dirty="0">
                <a:solidFill>
                  <a:srgbClr val="000000"/>
                </a:solidFill>
                <a:latin typeface="한양중고딕"/>
                <a:ea typeface="한양중고딕"/>
                <a:cs typeface="Times New Roman" pitchFamily="18" charset="0"/>
              </a:rPr>
              <a:t>② # Using “while” statement</a:t>
            </a:r>
          </a:p>
          <a:p>
            <a:pPr lvl="0">
              <a:spcBef>
                <a:spcPts val="500"/>
              </a:spcBef>
            </a:pPr>
            <a:r>
              <a:rPr lang="en-US" altLang="ko-KR" sz="1600" dirty="0">
                <a:solidFill>
                  <a:srgbClr val="000000"/>
                </a:solidFill>
                <a:latin typeface="한양중고딕"/>
                <a:ea typeface="한양중고딕"/>
                <a:cs typeface="Times New Roman" pitchFamily="18" charset="0"/>
              </a:rPr>
              <a:t>③ x=1</a:t>
            </a:r>
          </a:p>
          <a:p>
            <a:pPr lvl="0">
              <a:spcBef>
                <a:spcPts val="500"/>
              </a:spcBef>
            </a:pPr>
            <a:r>
              <a:rPr lang="en-US" altLang="ko-KR" sz="1600" dirty="0">
                <a:solidFill>
                  <a:srgbClr val="000000"/>
                </a:solidFill>
                <a:latin typeface="한양중고딕"/>
                <a:ea typeface="한양중고딕"/>
                <a:cs typeface="Times New Roman" pitchFamily="18" charset="0"/>
              </a:rPr>
              <a:t>④ echo -n “Input integer</a:t>
            </a:r>
            <a:r>
              <a:rPr lang="ko-KR" altLang="en-US" sz="1600" dirty="0">
                <a:solidFill>
                  <a:srgbClr val="000000"/>
                </a:solidFill>
                <a:latin typeface="한양중고딕"/>
                <a:ea typeface="한양중고딕"/>
                <a:cs typeface="Times New Roman" pitchFamily="18" charset="0"/>
              </a:rPr>
              <a:t>：” </a:t>
            </a:r>
            <a:r>
              <a:rPr lang="en-US" altLang="ko-KR" sz="1600" dirty="0">
                <a:solidFill>
                  <a:srgbClr val="000000"/>
                </a:solidFill>
                <a:latin typeface="한양중고딕"/>
                <a:ea typeface="한양중고딕"/>
                <a:cs typeface="Times New Roman" pitchFamily="18" charset="0"/>
              </a:rPr>
              <a:t>; read y</a:t>
            </a:r>
          </a:p>
          <a:p>
            <a:pPr lvl="0">
              <a:spcBef>
                <a:spcPts val="500"/>
              </a:spcBef>
            </a:pPr>
            <a:r>
              <a:rPr lang="en-US" altLang="ko-KR" sz="1600" dirty="0">
                <a:solidFill>
                  <a:srgbClr val="000000"/>
                </a:solidFill>
                <a:latin typeface="한양중고딕"/>
                <a:ea typeface="한양중고딕"/>
                <a:cs typeface="Times New Roman" pitchFamily="18" charset="0"/>
              </a:rPr>
              <a:t>⑤ while [ $y -</a:t>
            </a:r>
            <a:r>
              <a:rPr lang="en-US" altLang="ko-KR" sz="1600" dirty="0" err="1">
                <a:solidFill>
                  <a:srgbClr val="000000"/>
                </a:solidFill>
                <a:latin typeface="한양중고딕"/>
                <a:ea typeface="한양중고딕"/>
                <a:cs typeface="Times New Roman" pitchFamily="18" charset="0"/>
              </a:rPr>
              <a:t>gt</a:t>
            </a:r>
            <a:r>
              <a:rPr lang="en-US" altLang="ko-KR" sz="1600" dirty="0">
                <a:solidFill>
                  <a:srgbClr val="000000"/>
                </a:solidFill>
                <a:latin typeface="한양중고딕"/>
                <a:ea typeface="한양중고딕"/>
                <a:cs typeface="Times New Roman" pitchFamily="18" charset="0"/>
              </a:rPr>
              <a:t> 0 ]</a:t>
            </a:r>
          </a:p>
          <a:p>
            <a:pPr lvl="0">
              <a:spcBef>
                <a:spcPts val="500"/>
              </a:spcBef>
            </a:pPr>
            <a:r>
              <a:rPr lang="en-US" altLang="ko-KR" sz="1600" dirty="0">
                <a:solidFill>
                  <a:srgbClr val="000000"/>
                </a:solidFill>
                <a:latin typeface="한양중고딕"/>
                <a:ea typeface="한양중고딕"/>
                <a:cs typeface="Times New Roman" pitchFamily="18" charset="0"/>
              </a:rPr>
              <a:t>⑥ do</a:t>
            </a:r>
          </a:p>
          <a:p>
            <a:pPr lvl="0">
              <a:spcBef>
                <a:spcPts val="500"/>
              </a:spcBef>
            </a:pPr>
            <a:r>
              <a:rPr lang="en-US" altLang="ko-KR" sz="1600" dirty="0">
                <a:solidFill>
                  <a:srgbClr val="000000"/>
                </a:solidFill>
                <a:latin typeface="한양중고딕"/>
                <a:ea typeface="한양중고딕"/>
                <a:cs typeface="Times New Roman" pitchFamily="18" charset="0"/>
              </a:rPr>
              <a:t>⑦ 	echo -n “ $x.”</a:t>
            </a:r>
          </a:p>
          <a:p>
            <a:pPr lvl="0">
              <a:spcBef>
                <a:spcPts val="500"/>
              </a:spcBef>
            </a:pPr>
            <a:r>
              <a:rPr lang="en-US" altLang="ko-KR" sz="1600" dirty="0">
                <a:solidFill>
                  <a:srgbClr val="000000"/>
                </a:solidFill>
                <a:latin typeface="한양중고딕"/>
                <a:ea typeface="한양중고딕"/>
                <a:cs typeface="Times New Roman" pitchFamily="18" charset="0"/>
              </a:rPr>
              <a:t>⑧ 	echo “Hello World”</a:t>
            </a:r>
          </a:p>
          <a:p>
            <a:pPr lvl="0">
              <a:spcBef>
                <a:spcPts val="500"/>
              </a:spcBef>
            </a:pPr>
            <a:r>
              <a:rPr lang="en-US" altLang="ko-KR" sz="1600" dirty="0">
                <a:solidFill>
                  <a:srgbClr val="000000"/>
                </a:solidFill>
                <a:latin typeface="한양중고딕"/>
                <a:ea typeface="한양중고딕"/>
                <a:cs typeface="Times New Roman" pitchFamily="18" charset="0"/>
              </a:rPr>
              <a:t>⑨ 	</a:t>
            </a:r>
            <a:r>
              <a:rPr lang="en-US" altLang="ko-KR" sz="1600" dirty="0" smtClean="0">
                <a:solidFill>
                  <a:srgbClr val="000000"/>
                </a:solidFill>
                <a:latin typeface="한양중고딕"/>
                <a:ea typeface="한양중고딕"/>
                <a:cs typeface="Times New Roman" pitchFamily="18" charset="0"/>
              </a:rPr>
              <a:t>x=$((x+1)) ; y=$((y-1))</a:t>
            </a:r>
            <a:endParaRPr lang="en-US" altLang="ko-KR" sz="1600" dirty="0">
              <a:solidFill>
                <a:srgbClr val="000000"/>
              </a:solidFill>
              <a:latin typeface="한양중고딕"/>
              <a:ea typeface="한양중고딕"/>
              <a:cs typeface="Times New Roman" pitchFamily="18" charset="0"/>
            </a:endParaRPr>
          </a:p>
          <a:p>
            <a:pPr lvl="0">
              <a:spcBef>
                <a:spcPts val="500"/>
              </a:spcBef>
            </a:pPr>
            <a:r>
              <a:rPr lang="en-US" altLang="ko-KR" sz="1600" dirty="0">
                <a:solidFill>
                  <a:srgbClr val="000000"/>
                </a:solidFill>
                <a:latin typeface="한양중고딕"/>
                <a:ea typeface="한양중고딕"/>
                <a:cs typeface="Times New Roman" pitchFamily="18" charset="0"/>
              </a:rPr>
              <a:t>⑩ done</a:t>
            </a:r>
          </a:p>
        </p:txBody>
      </p:sp>
      <p:sp>
        <p:nvSpPr>
          <p:cNvPr id="8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 startAt="9"/>
            </a:pPr>
            <a:r>
              <a:rPr lang="en-US" altLang="ko-KR" sz="2400" dirty="0">
                <a:latin typeface="+mn-ea"/>
              </a:rPr>
              <a:t>while </a:t>
            </a:r>
            <a:r>
              <a:rPr lang="ko-KR" altLang="en-US" sz="2400" dirty="0">
                <a:latin typeface="+mn-ea"/>
              </a:rPr>
              <a:t>문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100653" y="139032"/>
            <a:ext cx="26645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latin typeface="+mn-ea"/>
                <a:ea typeface="+mn-ea"/>
              </a:rPr>
              <a:t>XII</a:t>
            </a:r>
            <a:r>
              <a:rPr lang="ko-KR" altLang="en-US" sz="1400" b="1" dirty="0">
                <a:latin typeface="+mn-ea"/>
                <a:ea typeface="+mn-ea"/>
              </a:rPr>
              <a:t>장</a:t>
            </a:r>
            <a:r>
              <a:rPr lang="en-US" altLang="ko-KR" sz="1400" b="1" dirty="0">
                <a:latin typeface="+mn-ea"/>
                <a:ea typeface="+mn-ea"/>
              </a:rPr>
              <a:t>. </a:t>
            </a:r>
            <a:r>
              <a:rPr lang="ko-KR" altLang="en-US" sz="1400" b="1" dirty="0">
                <a:latin typeface="+mn-ea"/>
                <a:ea typeface="+mn-ea"/>
              </a:rPr>
              <a:t>셸 스크립트 프로그래밍</a:t>
            </a:r>
          </a:p>
        </p:txBody>
      </p:sp>
    </p:spTree>
    <p:extLst>
      <p:ext uri="{BB962C8B-B14F-4D97-AF65-F5344CB8AC3E}">
        <p14:creationId xmlns:p14="http://schemas.microsoft.com/office/powerpoint/2010/main" val="1877142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43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133882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61950" lvl="1" latinLnBrk="0">
              <a:lnSpc>
                <a:spcPct val="150000"/>
              </a:lnSpc>
              <a:defRPr/>
            </a:pP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⑦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행：반복되는 횟수</a:t>
            </a:r>
          </a:p>
          <a:p>
            <a:pPr marL="361950" lvl="1" latinLnBrk="0">
              <a:lnSpc>
                <a:spcPct val="150000"/>
              </a:lnSpc>
              <a:defRPr/>
            </a:pP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⑧ 행：⑦ 행에서 “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-n”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옵션으로 줄 바꿈을 하지 않았으므로 한 줄에 횟수와 </a:t>
            </a:r>
            <a:endParaRPr lang="en-US" altLang="ko-KR" b="1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361950" lvl="1" latinLnBrk="0">
              <a:lnSpc>
                <a:spcPct val="150000"/>
              </a:lnSpc>
              <a:defRPr/>
            </a:pP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Hello 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world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문자열을 같이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출력</a:t>
            </a:r>
            <a:endParaRPr lang="ko-KR" altLang="en-US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</p:txBody>
      </p:sp>
      <p:sp>
        <p:nvSpPr>
          <p:cNvPr id="7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 startAt="9"/>
            </a:pPr>
            <a:r>
              <a:rPr lang="en-US" altLang="ko-KR" sz="2400" dirty="0">
                <a:latin typeface="+mn-ea"/>
              </a:rPr>
              <a:t>while </a:t>
            </a:r>
            <a:r>
              <a:rPr lang="ko-KR" altLang="en-US" sz="2400" dirty="0">
                <a:latin typeface="+mn-ea"/>
              </a:rPr>
              <a:t>문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100653" y="139032"/>
            <a:ext cx="26645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latin typeface="+mn-ea"/>
                <a:ea typeface="+mn-ea"/>
              </a:rPr>
              <a:t>XII</a:t>
            </a:r>
            <a:r>
              <a:rPr lang="ko-KR" altLang="en-US" sz="1400" b="1" dirty="0">
                <a:latin typeface="+mn-ea"/>
                <a:ea typeface="+mn-ea"/>
              </a:rPr>
              <a:t>장</a:t>
            </a:r>
            <a:r>
              <a:rPr lang="en-US" altLang="ko-KR" sz="1400" b="1" dirty="0">
                <a:latin typeface="+mn-ea"/>
                <a:ea typeface="+mn-ea"/>
              </a:rPr>
              <a:t>. </a:t>
            </a:r>
            <a:r>
              <a:rPr lang="ko-KR" altLang="en-US" sz="1400" b="1" dirty="0">
                <a:latin typeface="+mn-ea"/>
                <a:ea typeface="+mn-ea"/>
              </a:rPr>
              <a:t>셸 스크립트 프로그래밍</a:t>
            </a:r>
          </a:p>
        </p:txBody>
      </p:sp>
    </p:spTree>
    <p:extLst>
      <p:ext uri="{BB962C8B-B14F-4D97-AF65-F5344CB8AC3E}">
        <p14:creationId xmlns:p14="http://schemas.microsoft.com/office/powerpoint/2010/main" val="1167169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44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45429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90500" indent="-285750" latinLnBrk="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sample_while.sh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스크립트와 실행결과</a:t>
            </a:r>
          </a:p>
        </p:txBody>
      </p:sp>
      <p:sp>
        <p:nvSpPr>
          <p:cNvPr id="8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 startAt="9"/>
            </a:pPr>
            <a:r>
              <a:rPr lang="en-US" altLang="ko-KR" sz="2400" dirty="0">
                <a:latin typeface="+mn-ea"/>
              </a:rPr>
              <a:t>while </a:t>
            </a:r>
            <a:r>
              <a:rPr lang="ko-KR" altLang="en-US" sz="2400" dirty="0">
                <a:latin typeface="+mn-ea"/>
              </a:rPr>
              <a:t>문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100653" y="139032"/>
            <a:ext cx="26645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latin typeface="+mn-ea"/>
                <a:ea typeface="+mn-ea"/>
              </a:rPr>
              <a:t>XII</a:t>
            </a:r>
            <a:r>
              <a:rPr lang="ko-KR" altLang="en-US" sz="1400" b="1" dirty="0">
                <a:latin typeface="+mn-ea"/>
                <a:ea typeface="+mn-ea"/>
              </a:rPr>
              <a:t>장</a:t>
            </a:r>
            <a:r>
              <a:rPr lang="en-US" altLang="ko-KR" sz="1400" b="1" dirty="0">
                <a:latin typeface="+mn-ea"/>
                <a:ea typeface="+mn-ea"/>
              </a:rPr>
              <a:t>. </a:t>
            </a:r>
            <a:r>
              <a:rPr lang="ko-KR" altLang="en-US" sz="1400" b="1" dirty="0">
                <a:latin typeface="+mn-ea"/>
                <a:ea typeface="+mn-ea"/>
              </a:rPr>
              <a:t>셸 스크립트 프로그래밍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5" y="1340768"/>
            <a:ext cx="6991350" cy="147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211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 startAt="10"/>
            </a:pPr>
            <a:r>
              <a:rPr lang="en-US" altLang="ko-KR" sz="2400" dirty="0">
                <a:latin typeface="+mn-ea"/>
                <a:ea typeface="+mn-ea"/>
              </a:rPr>
              <a:t>until </a:t>
            </a:r>
            <a:r>
              <a:rPr lang="ko-KR" altLang="en-US" sz="2400" dirty="0">
                <a:latin typeface="+mn-ea"/>
                <a:ea typeface="+mn-ea"/>
              </a:rPr>
              <a:t>문</a:t>
            </a:r>
            <a:endParaRPr lang="ko-KR" altLang="en-US" sz="2400" dirty="0" smtClean="0">
              <a:latin typeface="+mn-ea"/>
              <a:ea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45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175432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57175" indent="-352425" latinLnBrk="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while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문과 반대로 주어진 조건이 거짓인 동안 반복</a:t>
            </a:r>
          </a:p>
          <a:p>
            <a:pPr marL="257175" indent="-352425" latinLnBrk="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조건이 항상 거짓이면 무한루프</a:t>
            </a:r>
          </a:p>
          <a:p>
            <a:pPr marL="257175" indent="-352425" latinLnBrk="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endParaRPr lang="en-US" altLang="ko-KR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257175" indent="-352425" latinLnBrk="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until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문의 구조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638757" y="3010133"/>
            <a:ext cx="4239060" cy="171501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lnSpc>
                <a:spcPct val="150000"/>
              </a:lnSpc>
            </a:pPr>
            <a:r>
              <a:rPr lang="en-US" altLang="ko-KR" sz="16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until [ </a:t>
            </a:r>
            <a:r>
              <a:rPr lang="ko-KR" altLang="en-US" sz="16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조건 </a:t>
            </a:r>
            <a:r>
              <a:rPr lang="en-US" altLang="ko-KR" sz="16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]</a:t>
            </a:r>
          </a:p>
          <a:p>
            <a:pPr lvl="0">
              <a:lnSpc>
                <a:spcPct val="150000"/>
              </a:lnSpc>
            </a:pPr>
            <a:r>
              <a:rPr lang="en-US" altLang="ko-KR" sz="16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do</a:t>
            </a:r>
          </a:p>
          <a:p>
            <a:pPr lvl="0">
              <a:lnSpc>
                <a:spcPct val="150000"/>
              </a:lnSpc>
            </a:pPr>
            <a:r>
              <a:rPr lang="en-US" altLang="ko-KR" sz="160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	</a:t>
            </a:r>
            <a:r>
              <a:rPr lang="ko-KR" altLang="en-US" sz="16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문장</a:t>
            </a:r>
            <a:endParaRPr lang="en-US" altLang="ko-KR" sz="1600" dirty="0" smtClean="0">
              <a:solidFill>
                <a:srgbClr val="000000"/>
              </a:solidFill>
              <a:latin typeface="+mn-ea"/>
              <a:cs typeface="Times New Roman" pitchFamily="18" charset="0"/>
            </a:endParaRPr>
          </a:p>
          <a:p>
            <a:pPr lvl="0">
              <a:lnSpc>
                <a:spcPct val="150000"/>
              </a:lnSpc>
            </a:pPr>
            <a:r>
              <a:rPr lang="en-US" altLang="ko-KR" sz="16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done</a:t>
            </a:r>
            <a:endParaRPr lang="en-US" altLang="ko-KR" sz="1600" dirty="0">
              <a:solidFill>
                <a:srgbClr val="000000"/>
              </a:solidFill>
              <a:latin typeface="+mn-ea"/>
              <a:cs typeface="Times New Roman" pitchFamily="18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949825" y="3010132"/>
            <a:ext cx="4320480" cy="171501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lnSpc>
                <a:spcPct val="150000"/>
              </a:lnSpc>
            </a:pPr>
            <a:r>
              <a:rPr lang="ko-KR" altLang="en-US" sz="16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조건이 참이 될 때까지 문장을 실행함</a:t>
            </a:r>
            <a:endParaRPr lang="en-US" altLang="ko-KR" sz="1600" dirty="0" smtClean="0">
              <a:solidFill>
                <a:srgbClr val="000000"/>
              </a:solidFill>
              <a:latin typeface="+mn-ea"/>
              <a:cs typeface="Times New Roman" pitchFamily="18" charset="0"/>
            </a:endParaRPr>
          </a:p>
          <a:p>
            <a:pPr lvl="0">
              <a:lnSpc>
                <a:spcPct val="150000"/>
              </a:lnSpc>
            </a:pPr>
            <a:r>
              <a:rPr lang="ko-KR" altLang="en-US" sz="16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조건이 항상 거짓이면 무한루프가 됨</a:t>
            </a:r>
            <a:endParaRPr lang="en-US" altLang="ko-KR" sz="1600" dirty="0">
              <a:solidFill>
                <a:srgbClr val="000000"/>
              </a:solidFill>
              <a:latin typeface="+mn-ea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100653" y="139032"/>
            <a:ext cx="26645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latin typeface="+mn-ea"/>
                <a:ea typeface="+mn-ea"/>
              </a:rPr>
              <a:t>XII</a:t>
            </a:r>
            <a:r>
              <a:rPr lang="ko-KR" altLang="en-US" sz="1400" b="1" dirty="0">
                <a:latin typeface="+mn-ea"/>
                <a:ea typeface="+mn-ea"/>
              </a:rPr>
              <a:t>장</a:t>
            </a:r>
            <a:r>
              <a:rPr lang="en-US" altLang="ko-KR" sz="1400" b="1" dirty="0">
                <a:latin typeface="+mn-ea"/>
                <a:ea typeface="+mn-ea"/>
              </a:rPr>
              <a:t>. </a:t>
            </a:r>
            <a:r>
              <a:rPr lang="ko-KR" altLang="en-US" sz="1400" b="1" dirty="0">
                <a:latin typeface="+mn-ea"/>
                <a:ea typeface="+mn-ea"/>
              </a:rPr>
              <a:t>셸 스크립트 프로그래밍</a:t>
            </a:r>
          </a:p>
        </p:txBody>
      </p:sp>
    </p:spTree>
    <p:extLst>
      <p:ext uri="{BB962C8B-B14F-4D97-AF65-F5344CB8AC3E}">
        <p14:creationId xmlns:p14="http://schemas.microsoft.com/office/powerpoint/2010/main" val="3782305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46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59093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57175" indent="-352425" latinLnBrk="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until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문의 활용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(sample_until.sh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)</a:t>
            </a:r>
          </a:p>
          <a:p>
            <a:pPr marL="714375" lvl="1" indent="-352425" latinLnBrk="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endParaRPr lang="en-US" altLang="ko-KR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714375" lvl="1" indent="-352425" latinLnBrk="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endParaRPr lang="en-US" altLang="ko-KR" b="1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714375" lvl="1" indent="-352425" latinLnBrk="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endParaRPr lang="en-US" altLang="ko-KR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714375" lvl="1" indent="-352425" latinLnBrk="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endParaRPr lang="en-US" altLang="ko-KR" b="1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714375" lvl="1" indent="-352425" latinLnBrk="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endParaRPr lang="en-US" altLang="ko-KR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714375" lvl="1" indent="-352425" latinLnBrk="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endParaRPr lang="en-US" altLang="ko-KR" b="1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714375" lvl="1" indent="-352425" latinLnBrk="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endParaRPr lang="en-US" altLang="ko-KR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361950" lvl="1" latinLnBrk="0">
              <a:lnSpc>
                <a:spcPct val="150000"/>
              </a:lnSpc>
              <a:defRPr/>
            </a:pP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③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행：변수 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A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값이 “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q”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혹은 “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Q”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와 같은지 검사</a:t>
            </a:r>
          </a:p>
          <a:p>
            <a:pPr marL="361950" lvl="1" latinLnBrk="0">
              <a:lnSpc>
                <a:spcPct val="150000"/>
              </a:lnSpc>
              <a:defRPr/>
            </a:pP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        “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-o”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는 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or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를 의미하는 관계 연산자</a:t>
            </a:r>
          </a:p>
          <a:p>
            <a:pPr marL="361950" lvl="1" latinLnBrk="0">
              <a:lnSpc>
                <a:spcPct val="150000"/>
              </a:lnSpc>
              <a:defRPr/>
            </a:pP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          만약에 같다면 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until </a:t>
            </a:r>
            <a:r>
              <a:rPr lang="ko-KR" altLang="en-US" b="1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반복문은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 종료</a:t>
            </a:r>
          </a:p>
          <a:p>
            <a:pPr marL="361950" lvl="1" latinLnBrk="0">
              <a:lnSpc>
                <a:spcPct val="150000"/>
              </a:lnSpc>
              <a:defRPr/>
            </a:pP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⑥ 행：표준 입력으로부터 입력 받아 변수 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A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에 저장</a:t>
            </a:r>
          </a:p>
          <a:p>
            <a:pPr marL="361950" lvl="1" latinLnBrk="0">
              <a:lnSpc>
                <a:spcPct val="150000"/>
              </a:lnSpc>
              <a:defRPr/>
            </a:pP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⑦ 행：변수 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A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의 값을 출력</a:t>
            </a:r>
          </a:p>
          <a:p>
            <a:pPr marL="714375" lvl="1" indent="-352425" latinLnBrk="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endParaRPr lang="en-US" altLang="ko-KR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20882" y="1268760"/>
            <a:ext cx="7209264" cy="259228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spcBef>
                <a:spcPts val="500"/>
              </a:spcBef>
            </a:pPr>
            <a:r>
              <a:rPr lang="en-US" altLang="ko-KR" sz="1600" dirty="0">
                <a:solidFill>
                  <a:srgbClr val="000000"/>
                </a:solidFill>
                <a:latin typeface="한양중고딕"/>
                <a:ea typeface="한양중고딕"/>
                <a:cs typeface="Times New Roman" pitchFamily="18" charset="0"/>
              </a:rPr>
              <a:t>① #! /</a:t>
            </a:r>
            <a:r>
              <a:rPr lang="en-US" altLang="ko-KR" sz="1600" dirty="0" smtClean="0">
                <a:solidFill>
                  <a:srgbClr val="000000"/>
                </a:solidFill>
                <a:latin typeface="한양중고딕"/>
                <a:ea typeface="한양중고딕"/>
                <a:cs typeface="Times New Roman" pitchFamily="18" charset="0"/>
              </a:rPr>
              <a:t>bin/bash</a:t>
            </a:r>
            <a:endParaRPr lang="en-US" altLang="ko-KR" sz="1600" dirty="0">
              <a:solidFill>
                <a:srgbClr val="000000"/>
              </a:solidFill>
              <a:latin typeface="한양중고딕"/>
              <a:ea typeface="한양중고딕"/>
              <a:cs typeface="Times New Roman" pitchFamily="18" charset="0"/>
            </a:endParaRPr>
          </a:p>
          <a:p>
            <a:pPr lvl="0">
              <a:spcBef>
                <a:spcPts val="500"/>
              </a:spcBef>
            </a:pPr>
            <a:r>
              <a:rPr lang="en-US" altLang="ko-KR" sz="1600" dirty="0">
                <a:solidFill>
                  <a:srgbClr val="000000"/>
                </a:solidFill>
                <a:latin typeface="한양중고딕"/>
                <a:ea typeface="한양중고딕"/>
                <a:cs typeface="Times New Roman" pitchFamily="18" charset="0"/>
              </a:rPr>
              <a:t>② # Using “until” </a:t>
            </a:r>
            <a:r>
              <a:rPr lang="en-US" altLang="ko-KR" sz="1600" dirty="0" smtClean="0">
                <a:solidFill>
                  <a:srgbClr val="000000"/>
                </a:solidFill>
                <a:latin typeface="한양중고딕"/>
                <a:ea typeface="한양중고딕"/>
                <a:cs typeface="Times New Roman" pitchFamily="18" charset="0"/>
              </a:rPr>
              <a:t>statement</a:t>
            </a:r>
            <a:endParaRPr lang="en-US" altLang="ko-KR" sz="1600" dirty="0">
              <a:solidFill>
                <a:srgbClr val="000000"/>
              </a:solidFill>
              <a:latin typeface="한양중고딕"/>
              <a:ea typeface="한양중고딕"/>
              <a:cs typeface="Times New Roman" pitchFamily="18" charset="0"/>
            </a:endParaRPr>
          </a:p>
          <a:p>
            <a:pPr lvl="0">
              <a:spcBef>
                <a:spcPts val="500"/>
              </a:spcBef>
            </a:pPr>
            <a:r>
              <a:rPr lang="en-US" altLang="ko-KR" sz="1600" dirty="0">
                <a:solidFill>
                  <a:srgbClr val="000000"/>
                </a:solidFill>
                <a:latin typeface="한양중고딕"/>
                <a:ea typeface="한양중고딕"/>
                <a:cs typeface="Times New Roman" pitchFamily="18" charset="0"/>
              </a:rPr>
              <a:t>③ until [ “$A” = “q” -o “$A” = “Q” </a:t>
            </a:r>
            <a:r>
              <a:rPr lang="en-US" altLang="ko-KR" sz="1600" dirty="0" smtClean="0">
                <a:solidFill>
                  <a:srgbClr val="000000"/>
                </a:solidFill>
                <a:latin typeface="한양중고딕"/>
                <a:ea typeface="한양중고딕"/>
                <a:cs typeface="Times New Roman" pitchFamily="18" charset="0"/>
              </a:rPr>
              <a:t>]</a:t>
            </a:r>
            <a:endParaRPr lang="en-US" altLang="ko-KR" sz="1600" dirty="0">
              <a:solidFill>
                <a:srgbClr val="000000"/>
              </a:solidFill>
              <a:latin typeface="한양중고딕"/>
              <a:ea typeface="한양중고딕"/>
              <a:cs typeface="Times New Roman" pitchFamily="18" charset="0"/>
            </a:endParaRPr>
          </a:p>
          <a:p>
            <a:pPr lvl="0">
              <a:spcBef>
                <a:spcPts val="500"/>
              </a:spcBef>
            </a:pPr>
            <a:r>
              <a:rPr lang="en-US" altLang="ko-KR" sz="1600" dirty="0">
                <a:solidFill>
                  <a:srgbClr val="000000"/>
                </a:solidFill>
                <a:latin typeface="한양중고딕"/>
                <a:ea typeface="한양중고딕"/>
                <a:cs typeface="Times New Roman" pitchFamily="18" charset="0"/>
              </a:rPr>
              <a:t>④ </a:t>
            </a:r>
            <a:r>
              <a:rPr lang="en-US" altLang="ko-KR" sz="1600" dirty="0" smtClean="0">
                <a:solidFill>
                  <a:srgbClr val="000000"/>
                </a:solidFill>
                <a:latin typeface="한양중고딕"/>
                <a:ea typeface="한양중고딕"/>
                <a:cs typeface="Times New Roman" pitchFamily="18" charset="0"/>
              </a:rPr>
              <a:t>do</a:t>
            </a:r>
            <a:endParaRPr lang="en-US" altLang="ko-KR" sz="1600" dirty="0">
              <a:solidFill>
                <a:srgbClr val="000000"/>
              </a:solidFill>
              <a:latin typeface="한양중고딕"/>
              <a:ea typeface="한양중고딕"/>
              <a:cs typeface="Times New Roman" pitchFamily="18" charset="0"/>
            </a:endParaRPr>
          </a:p>
          <a:p>
            <a:pPr lvl="0">
              <a:spcBef>
                <a:spcPts val="500"/>
              </a:spcBef>
            </a:pPr>
            <a:r>
              <a:rPr lang="en-US" altLang="ko-KR" sz="1600" dirty="0" smtClean="0">
                <a:solidFill>
                  <a:srgbClr val="000000"/>
                </a:solidFill>
                <a:latin typeface="한양중고딕"/>
                <a:ea typeface="한양중고딕"/>
                <a:cs typeface="Times New Roman" pitchFamily="18" charset="0"/>
              </a:rPr>
              <a:t>⑤     echo </a:t>
            </a:r>
            <a:r>
              <a:rPr lang="en-US" altLang="ko-KR" sz="1600" dirty="0">
                <a:solidFill>
                  <a:srgbClr val="000000"/>
                </a:solidFill>
                <a:latin typeface="한양중고딕"/>
                <a:ea typeface="한양중고딕"/>
                <a:cs typeface="Times New Roman" pitchFamily="18" charset="0"/>
              </a:rPr>
              <a:t>-n “Input string(If you want to exit, type q or Q)</a:t>
            </a:r>
            <a:r>
              <a:rPr lang="ko-KR" altLang="en-US" sz="1600" dirty="0" smtClean="0">
                <a:solidFill>
                  <a:srgbClr val="000000"/>
                </a:solidFill>
                <a:latin typeface="한양중고딕"/>
                <a:ea typeface="한양중고딕"/>
                <a:cs typeface="Times New Roman" pitchFamily="18" charset="0"/>
              </a:rPr>
              <a:t>：”</a:t>
            </a:r>
            <a:r>
              <a:rPr lang="ko-KR" altLang="en-US" sz="1600" dirty="0">
                <a:solidFill>
                  <a:srgbClr val="000000"/>
                </a:solidFill>
                <a:latin typeface="한양중고딕"/>
                <a:ea typeface="한양중고딕"/>
                <a:cs typeface="Times New Roman" pitchFamily="18" charset="0"/>
              </a:rPr>
              <a:t>	</a:t>
            </a:r>
          </a:p>
          <a:p>
            <a:pPr lvl="0">
              <a:spcBef>
                <a:spcPts val="500"/>
              </a:spcBef>
            </a:pPr>
            <a:r>
              <a:rPr lang="en-US" altLang="ko-KR" sz="1600" dirty="0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Times New Roman" pitchFamily="18" charset="0"/>
              </a:rPr>
              <a:t>⑥     </a:t>
            </a:r>
            <a:r>
              <a:rPr lang="en-US" altLang="ko-KR" sz="1600" dirty="0" smtClean="0">
                <a:solidFill>
                  <a:srgbClr val="000000"/>
                </a:solidFill>
                <a:latin typeface="한양중고딕"/>
                <a:ea typeface="한양중고딕"/>
                <a:cs typeface="Times New Roman" pitchFamily="18" charset="0"/>
              </a:rPr>
              <a:t>read A</a:t>
            </a:r>
            <a:endParaRPr lang="en-US" altLang="ko-KR" sz="1600" dirty="0">
              <a:solidFill>
                <a:srgbClr val="000000"/>
              </a:solidFill>
              <a:latin typeface="한양중고딕"/>
              <a:ea typeface="한양중고딕"/>
              <a:cs typeface="Times New Roman" pitchFamily="18" charset="0"/>
            </a:endParaRPr>
          </a:p>
          <a:p>
            <a:pPr lvl="0">
              <a:spcBef>
                <a:spcPts val="500"/>
              </a:spcBef>
            </a:pPr>
            <a:r>
              <a:rPr lang="en-US" altLang="ko-KR" sz="1600" dirty="0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Times New Roman" pitchFamily="18" charset="0"/>
              </a:rPr>
              <a:t>⑦     </a:t>
            </a:r>
            <a:r>
              <a:rPr lang="en-US" altLang="ko-KR" sz="1600" dirty="0" smtClean="0">
                <a:solidFill>
                  <a:srgbClr val="000000"/>
                </a:solidFill>
                <a:latin typeface="한양중고딕"/>
                <a:ea typeface="한양중고딕"/>
                <a:cs typeface="Times New Roman" pitchFamily="18" charset="0"/>
              </a:rPr>
              <a:t>echo </a:t>
            </a:r>
            <a:r>
              <a:rPr lang="en-US" altLang="ko-KR" sz="1600" dirty="0">
                <a:solidFill>
                  <a:srgbClr val="000000"/>
                </a:solidFill>
                <a:latin typeface="한양중고딕"/>
                <a:ea typeface="한양중고딕"/>
                <a:cs typeface="Times New Roman" pitchFamily="18" charset="0"/>
              </a:rPr>
              <a:t>“Input string</a:t>
            </a:r>
            <a:r>
              <a:rPr lang="ko-KR" altLang="en-US" sz="1600" dirty="0">
                <a:solidFill>
                  <a:srgbClr val="000000"/>
                </a:solidFill>
                <a:latin typeface="한양중고딕"/>
                <a:ea typeface="한양중고딕"/>
                <a:cs typeface="Times New Roman" pitchFamily="18" charset="0"/>
              </a:rPr>
              <a:t>：</a:t>
            </a:r>
            <a:r>
              <a:rPr lang="en-US" altLang="ko-KR" sz="1600" dirty="0">
                <a:solidFill>
                  <a:srgbClr val="000000"/>
                </a:solidFill>
                <a:latin typeface="한양중고딕"/>
                <a:ea typeface="한양중고딕"/>
                <a:cs typeface="Times New Roman" pitchFamily="18" charset="0"/>
              </a:rPr>
              <a:t>$A</a:t>
            </a:r>
            <a:r>
              <a:rPr lang="en-US" altLang="ko-KR" sz="1600" dirty="0" smtClean="0">
                <a:solidFill>
                  <a:srgbClr val="000000"/>
                </a:solidFill>
                <a:latin typeface="한양중고딕"/>
                <a:ea typeface="한양중고딕"/>
                <a:cs typeface="Times New Roman" pitchFamily="18" charset="0"/>
              </a:rPr>
              <a:t>”</a:t>
            </a:r>
            <a:endParaRPr lang="en-US" altLang="ko-KR" sz="1600" dirty="0">
              <a:solidFill>
                <a:srgbClr val="000000"/>
              </a:solidFill>
              <a:latin typeface="한양중고딕"/>
              <a:ea typeface="한양중고딕"/>
              <a:cs typeface="Times New Roman" pitchFamily="18" charset="0"/>
            </a:endParaRPr>
          </a:p>
          <a:p>
            <a:pPr lvl="0">
              <a:spcBef>
                <a:spcPts val="500"/>
              </a:spcBef>
            </a:pPr>
            <a:r>
              <a:rPr lang="en-US" altLang="ko-KR" sz="1600" dirty="0">
                <a:solidFill>
                  <a:srgbClr val="000000"/>
                </a:solidFill>
                <a:latin typeface="한양중고딕"/>
                <a:ea typeface="한양중고딕"/>
                <a:cs typeface="Times New Roman" pitchFamily="18" charset="0"/>
              </a:rPr>
              <a:t>⑧ done</a:t>
            </a:r>
          </a:p>
        </p:txBody>
      </p:sp>
      <p:sp>
        <p:nvSpPr>
          <p:cNvPr id="8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 startAt="10"/>
            </a:pPr>
            <a:r>
              <a:rPr lang="en-US" altLang="ko-KR" sz="2400" dirty="0">
                <a:latin typeface="+mn-ea"/>
              </a:rPr>
              <a:t>until </a:t>
            </a:r>
            <a:r>
              <a:rPr lang="ko-KR" altLang="en-US" sz="2400" dirty="0">
                <a:latin typeface="+mn-ea"/>
              </a:rPr>
              <a:t>문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100653" y="139032"/>
            <a:ext cx="26645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latin typeface="+mn-ea"/>
                <a:ea typeface="+mn-ea"/>
              </a:rPr>
              <a:t>XII</a:t>
            </a:r>
            <a:r>
              <a:rPr lang="ko-KR" altLang="en-US" sz="1400" b="1" dirty="0">
                <a:latin typeface="+mn-ea"/>
                <a:ea typeface="+mn-ea"/>
              </a:rPr>
              <a:t>장</a:t>
            </a:r>
            <a:r>
              <a:rPr lang="en-US" altLang="ko-KR" sz="1400" b="1" dirty="0">
                <a:latin typeface="+mn-ea"/>
                <a:ea typeface="+mn-ea"/>
              </a:rPr>
              <a:t>. </a:t>
            </a:r>
            <a:r>
              <a:rPr lang="ko-KR" altLang="en-US" sz="1400" b="1" dirty="0">
                <a:latin typeface="+mn-ea"/>
                <a:ea typeface="+mn-ea"/>
              </a:rPr>
              <a:t>셸 스크립트 프로그래밍</a:t>
            </a:r>
          </a:p>
        </p:txBody>
      </p:sp>
    </p:spTree>
    <p:extLst>
      <p:ext uri="{BB962C8B-B14F-4D97-AF65-F5344CB8AC3E}">
        <p14:creationId xmlns:p14="http://schemas.microsoft.com/office/powerpoint/2010/main" val="894268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47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45429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57175" indent="-352425" latinLnBrk="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sample_until.sh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스크립트와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실행결과</a:t>
            </a:r>
            <a:endParaRPr lang="en-US" altLang="ko-KR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</p:txBody>
      </p:sp>
      <p:sp>
        <p:nvSpPr>
          <p:cNvPr id="8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 startAt="10"/>
            </a:pPr>
            <a:r>
              <a:rPr lang="en-US" altLang="ko-KR" sz="2400" dirty="0">
                <a:latin typeface="+mn-ea"/>
              </a:rPr>
              <a:t>until </a:t>
            </a:r>
            <a:r>
              <a:rPr lang="ko-KR" altLang="en-US" sz="2400" dirty="0">
                <a:latin typeface="+mn-ea"/>
              </a:rPr>
              <a:t>문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100653" y="139032"/>
            <a:ext cx="26645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latin typeface="+mn-ea"/>
                <a:ea typeface="+mn-ea"/>
              </a:rPr>
              <a:t>XII</a:t>
            </a:r>
            <a:r>
              <a:rPr lang="ko-KR" altLang="en-US" sz="1400" b="1" dirty="0">
                <a:latin typeface="+mn-ea"/>
                <a:ea typeface="+mn-ea"/>
              </a:rPr>
              <a:t>장</a:t>
            </a:r>
            <a:r>
              <a:rPr lang="en-US" altLang="ko-KR" sz="1400" b="1" dirty="0">
                <a:latin typeface="+mn-ea"/>
                <a:ea typeface="+mn-ea"/>
              </a:rPr>
              <a:t>. </a:t>
            </a:r>
            <a:r>
              <a:rPr lang="ko-KR" altLang="en-US" sz="1400" b="1" dirty="0">
                <a:latin typeface="+mn-ea"/>
                <a:ea typeface="+mn-ea"/>
              </a:rPr>
              <a:t>셸 스크립트 프로그래밍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5" y="1451129"/>
            <a:ext cx="7010400" cy="145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508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 startAt="11"/>
            </a:pPr>
            <a:r>
              <a:rPr lang="en-US" altLang="ko-KR" sz="2400" dirty="0">
                <a:latin typeface="+mn-ea"/>
                <a:ea typeface="+mn-ea"/>
              </a:rPr>
              <a:t>case </a:t>
            </a:r>
            <a:r>
              <a:rPr lang="ko-KR" altLang="en-US" sz="2400" dirty="0">
                <a:latin typeface="+mn-ea"/>
                <a:ea typeface="+mn-ea"/>
              </a:rPr>
              <a:t>문</a:t>
            </a:r>
            <a:endParaRPr lang="ko-KR" altLang="en-US" sz="2400" dirty="0" smtClean="0">
              <a:latin typeface="+mn-ea"/>
              <a:ea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48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258532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57175" indent="-352425" latinLnBrk="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변수의 값을 각각의 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case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값과 비교해 프로그램을 분기시킬 때 사용</a:t>
            </a:r>
          </a:p>
          <a:p>
            <a:pPr marL="257175" indent="-352425" latinLnBrk="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중첩되는 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if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문은 보통 잘 정리된 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case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문으로 대체</a:t>
            </a:r>
          </a:p>
          <a:p>
            <a:pPr marL="257175" indent="-352425" latinLnBrk="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case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문은 여러 번 중첩되어 있는 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if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문 보다 프로그램의 </a:t>
            </a:r>
            <a:r>
              <a:rPr lang="ko-KR" altLang="en-US" b="1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가독성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(Readability)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을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        좋게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함</a:t>
            </a:r>
            <a:endParaRPr lang="en-US" altLang="ko-KR" b="1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257175" indent="-352425" latinLnBrk="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endParaRPr lang="en-US" altLang="ko-KR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257175" indent="-352425" latinLnBrk="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case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문의 구조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638757" y="3429001"/>
            <a:ext cx="4239060" cy="288032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lnSpc>
                <a:spcPct val="150000"/>
              </a:lnSpc>
            </a:pPr>
            <a:r>
              <a:rPr lang="en-US" altLang="ko-KR" sz="160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c</a:t>
            </a:r>
            <a:r>
              <a:rPr lang="en-US" altLang="ko-KR" sz="16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ase </a:t>
            </a:r>
            <a:r>
              <a:rPr lang="ko-KR" altLang="en-US" sz="1600" dirty="0" err="1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변수명</a:t>
            </a:r>
            <a:r>
              <a:rPr lang="ko-KR" altLang="en-US" sz="16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 </a:t>
            </a:r>
            <a:r>
              <a:rPr lang="en-US" altLang="ko-KR" sz="16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in</a:t>
            </a:r>
          </a:p>
          <a:p>
            <a:pPr lvl="0">
              <a:lnSpc>
                <a:spcPct val="150000"/>
              </a:lnSpc>
            </a:pPr>
            <a:r>
              <a:rPr lang="ko-KR" altLang="en-US" sz="16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문자열</a:t>
            </a:r>
            <a:r>
              <a:rPr lang="en-US" altLang="ko-KR" sz="16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1)</a:t>
            </a:r>
          </a:p>
          <a:p>
            <a:pPr lvl="0">
              <a:lnSpc>
                <a:spcPct val="150000"/>
              </a:lnSpc>
            </a:pPr>
            <a:r>
              <a:rPr lang="en-US" altLang="ko-KR" sz="160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	</a:t>
            </a:r>
            <a:r>
              <a:rPr lang="ko-KR" altLang="en-US" sz="16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문장 </a:t>
            </a:r>
            <a:r>
              <a:rPr lang="en-US" altLang="ko-KR" sz="16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1 ;;</a:t>
            </a:r>
          </a:p>
          <a:p>
            <a:pPr lvl="0">
              <a:lnSpc>
                <a:spcPct val="150000"/>
              </a:lnSpc>
            </a:pPr>
            <a:r>
              <a:rPr lang="ko-KR" altLang="en-US" sz="16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문자열</a:t>
            </a:r>
            <a:r>
              <a:rPr lang="en-US" altLang="ko-KR" sz="16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2)</a:t>
            </a:r>
            <a:endParaRPr lang="en-US" altLang="ko-KR" sz="1600" dirty="0">
              <a:solidFill>
                <a:srgbClr val="000000"/>
              </a:solidFill>
              <a:latin typeface="+mn-ea"/>
              <a:cs typeface="Times New Roman" pitchFamily="18" charset="0"/>
            </a:endParaRPr>
          </a:p>
          <a:p>
            <a:pPr lvl="0">
              <a:lnSpc>
                <a:spcPct val="150000"/>
              </a:lnSpc>
            </a:pPr>
            <a:r>
              <a:rPr lang="en-US" altLang="ko-KR" sz="160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	</a:t>
            </a:r>
            <a:r>
              <a:rPr lang="ko-KR" altLang="en-US" sz="160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문장 </a:t>
            </a:r>
            <a:r>
              <a:rPr lang="en-US" altLang="ko-KR" sz="16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2 ;;</a:t>
            </a:r>
          </a:p>
          <a:p>
            <a:pPr lvl="0">
              <a:lnSpc>
                <a:spcPct val="150000"/>
              </a:lnSpc>
            </a:pPr>
            <a:r>
              <a:rPr lang="en-US" altLang="ko-KR" sz="16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*)</a:t>
            </a:r>
          </a:p>
          <a:p>
            <a:pPr lvl="0">
              <a:lnSpc>
                <a:spcPct val="150000"/>
              </a:lnSpc>
            </a:pPr>
            <a:r>
              <a:rPr lang="en-US" altLang="ko-KR" sz="16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             </a:t>
            </a:r>
            <a:r>
              <a:rPr lang="ko-KR" altLang="en-US" sz="160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문장 </a:t>
            </a:r>
            <a:r>
              <a:rPr lang="en-US" altLang="ko-KR" sz="16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3 ;;</a:t>
            </a:r>
          </a:p>
          <a:p>
            <a:pPr lvl="0">
              <a:lnSpc>
                <a:spcPct val="150000"/>
              </a:lnSpc>
            </a:pPr>
            <a:r>
              <a:rPr lang="en-US" altLang="ko-KR" sz="1600" dirty="0" err="1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esac</a:t>
            </a:r>
            <a:endParaRPr lang="en-US" altLang="ko-KR" sz="1600" dirty="0">
              <a:solidFill>
                <a:srgbClr val="000000"/>
              </a:solidFill>
              <a:latin typeface="+mn-ea"/>
              <a:cs typeface="Times New Roman" pitchFamily="18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949825" y="3429000"/>
            <a:ext cx="4320480" cy="288032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lnSpc>
                <a:spcPct val="150000"/>
              </a:lnSpc>
            </a:pPr>
            <a:r>
              <a:rPr lang="ko-KR" altLang="en-US" sz="16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변수의 값과 같은 문자열이 있는 문장으로  프로그램이 분기됨</a:t>
            </a:r>
            <a:r>
              <a:rPr lang="en-US" altLang="ko-KR" sz="16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.                               </a:t>
            </a:r>
            <a:r>
              <a:rPr lang="ko-KR" altLang="en-US" sz="16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일치되는 문자열이 없으면 문장 </a:t>
            </a:r>
            <a:r>
              <a:rPr lang="en-US" altLang="ko-KR" sz="16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3</a:t>
            </a:r>
            <a:r>
              <a:rPr lang="ko-KR" altLang="en-US" sz="16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을 실행함</a:t>
            </a:r>
            <a:endParaRPr lang="en-US" altLang="ko-KR" sz="1600" dirty="0">
              <a:solidFill>
                <a:srgbClr val="000000"/>
              </a:solidFill>
              <a:latin typeface="+mn-ea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00653" y="139032"/>
            <a:ext cx="26645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latin typeface="+mn-ea"/>
                <a:ea typeface="+mn-ea"/>
              </a:rPr>
              <a:t>XII</a:t>
            </a:r>
            <a:r>
              <a:rPr lang="ko-KR" altLang="en-US" sz="1400" b="1" dirty="0">
                <a:latin typeface="+mn-ea"/>
                <a:ea typeface="+mn-ea"/>
              </a:rPr>
              <a:t>장</a:t>
            </a:r>
            <a:r>
              <a:rPr lang="en-US" altLang="ko-KR" sz="1400" b="1" dirty="0">
                <a:latin typeface="+mn-ea"/>
                <a:ea typeface="+mn-ea"/>
              </a:rPr>
              <a:t>. </a:t>
            </a:r>
            <a:r>
              <a:rPr lang="ko-KR" altLang="en-US" sz="1400" b="1" dirty="0">
                <a:latin typeface="+mn-ea"/>
                <a:ea typeface="+mn-ea"/>
              </a:rPr>
              <a:t>셸 스크립트 프로그래밍</a:t>
            </a:r>
          </a:p>
        </p:txBody>
      </p:sp>
    </p:spTree>
    <p:extLst>
      <p:ext uri="{BB962C8B-B14F-4D97-AF65-F5344CB8AC3E}">
        <p14:creationId xmlns:p14="http://schemas.microsoft.com/office/powerpoint/2010/main" val="967489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4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175432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57175" indent="-352425" latinLnBrk="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기본 </a:t>
            </a:r>
            <a:r>
              <a:rPr lang="ko-KR" altLang="en-US" b="1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셸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 호출 명령어 이용 </a:t>
            </a:r>
          </a:p>
          <a:p>
            <a:pPr marL="714375" lvl="1" indent="-352425" latinLnBrk="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“</a:t>
            </a:r>
            <a:r>
              <a:rPr lang="en-US" altLang="ko-KR" b="1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sh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”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혹은 “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bash”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를 직접 구동하여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실행</a:t>
            </a:r>
            <a:endParaRPr lang="en-US" altLang="ko-KR" b="1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257175" indent="-352425" latinLnBrk="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en-US" altLang="ko-KR" b="1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sh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명령을 통한 </a:t>
            </a:r>
            <a:r>
              <a:rPr lang="ko-KR" altLang="en-US" b="1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셸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 스크립트의 실행</a:t>
            </a:r>
          </a:p>
          <a:p>
            <a:pPr marL="1171575" lvl="2" indent="-352425" latinLnBrk="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endParaRPr lang="ko-KR" altLang="en-US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100653" y="139032"/>
            <a:ext cx="26645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latin typeface="+mn-ea"/>
                <a:ea typeface="+mn-ea"/>
              </a:rPr>
              <a:t>XII</a:t>
            </a:r>
            <a:r>
              <a:rPr lang="ko-KR" altLang="en-US" sz="1400" b="1" dirty="0">
                <a:latin typeface="+mn-ea"/>
                <a:ea typeface="+mn-ea"/>
              </a:rPr>
              <a:t>장</a:t>
            </a:r>
            <a:r>
              <a:rPr lang="en-US" altLang="ko-KR" sz="1400" b="1" dirty="0">
                <a:latin typeface="+mn-ea"/>
                <a:ea typeface="+mn-ea"/>
              </a:rPr>
              <a:t>. </a:t>
            </a:r>
            <a:r>
              <a:rPr lang="ko-KR" altLang="en-US" sz="1400" b="1" dirty="0">
                <a:latin typeface="+mn-ea"/>
                <a:ea typeface="+mn-ea"/>
              </a:rPr>
              <a:t>셸 스크립트 프로그래밍</a:t>
            </a:r>
          </a:p>
        </p:txBody>
      </p:sp>
      <p:sp>
        <p:nvSpPr>
          <p:cNvPr id="9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 startAt="3"/>
            </a:pPr>
            <a:r>
              <a:rPr lang="ko-KR" altLang="en-US" sz="2400" dirty="0" err="1">
                <a:latin typeface="+mn-ea"/>
                <a:ea typeface="+mn-ea"/>
              </a:rPr>
              <a:t>셸</a:t>
            </a:r>
            <a:r>
              <a:rPr lang="ko-KR" altLang="en-US" sz="2400" dirty="0">
                <a:latin typeface="+mn-ea"/>
                <a:ea typeface="+mn-ea"/>
              </a:rPr>
              <a:t> 스크립트의 실행</a:t>
            </a:r>
            <a:endParaRPr lang="ko-KR" altLang="en-US" sz="2400" dirty="0" smtClean="0">
              <a:latin typeface="+mn-ea"/>
              <a:ea typeface="+mn-ea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5" y="2111041"/>
            <a:ext cx="7038975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817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49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606319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57175" indent="-352425" latinLnBrk="0">
              <a:lnSpc>
                <a:spcPct val="150000"/>
              </a:lnSpc>
              <a:spcBef>
                <a:spcPts val="100"/>
              </a:spcBef>
              <a:buFont typeface="Wingdings" panose="05000000000000000000" pitchFamily="2" charset="2"/>
              <a:buChar char="v"/>
              <a:defRPr/>
            </a:pP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case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문의 활용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(sample_case.sh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)</a:t>
            </a:r>
          </a:p>
          <a:p>
            <a:pPr marL="714375" lvl="1" indent="-352425" latinLnBrk="0">
              <a:lnSpc>
                <a:spcPct val="150000"/>
              </a:lnSpc>
              <a:spcBef>
                <a:spcPts val="100"/>
              </a:spcBef>
              <a:buFont typeface="Wingdings" panose="05000000000000000000" pitchFamily="2" charset="2"/>
              <a:buChar char="v"/>
              <a:defRPr/>
            </a:pPr>
            <a:endParaRPr lang="en-US" altLang="ko-KR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714375" lvl="1" indent="-352425" latinLnBrk="0">
              <a:lnSpc>
                <a:spcPct val="150000"/>
              </a:lnSpc>
              <a:spcBef>
                <a:spcPts val="100"/>
              </a:spcBef>
              <a:buFont typeface="Wingdings" panose="05000000000000000000" pitchFamily="2" charset="2"/>
              <a:buChar char="v"/>
              <a:defRPr/>
            </a:pPr>
            <a:endParaRPr lang="en-US" altLang="ko-KR" b="1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714375" lvl="1" indent="-352425" latinLnBrk="0">
              <a:lnSpc>
                <a:spcPct val="150000"/>
              </a:lnSpc>
              <a:spcBef>
                <a:spcPts val="100"/>
              </a:spcBef>
              <a:buFont typeface="Wingdings" panose="05000000000000000000" pitchFamily="2" charset="2"/>
              <a:buChar char="v"/>
              <a:defRPr/>
            </a:pPr>
            <a:endParaRPr lang="en-US" altLang="ko-KR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714375" lvl="1" indent="-352425" latinLnBrk="0">
              <a:lnSpc>
                <a:spcPct val="150000"/>
              </a:lnSpc>
              <a:spcBef>
                <a:spcPts val="100"/>
              </a:spcBef>
              <a:buFont typeface="Wingdings" panose="05000000000000000000" pitchFamily="2" charset="2"/>
              <a:buChar char="v"/>
              <a:defRPr/>
            </a:pPr>
            <a:endParaRPr lang="en-US" altLang="ko-KR" b="1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714375" lvl="1" indent="-352425" latinLnBrk="0">
              <a:lnSpc>
                <a:spcPct val="150000"/>
              </a:lnSpc>
              <a:spcBef>
                <a:spcPts val="100"/>
              </a:spcBef>
              <a:buFont typeface="Wingdings" panose="05000000000000000000" pitchFamily="2" charset="2"/>
              <a:buChar char="v"/>
              <a:defRPr/>
            </a:pPr>
            <a:endParaRPr lang="en-US" altLang="ko-KR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714375" lvl="1" indent="-352425" latinLnBrk="0">
              <a:lnSpc>
                <a:spcPct val="150000"/>
              </a:lnSpc>
              <a:spcBef>
                <a:spcPts val="100"/>
              </a:spcBef>
              <a:buFont typeface="Wingdings" panose="05000000000000000000" pitchFamily="2" charset="2"/>
              <a:buChar char="v"/>
              <a:defRPr/>
            </a:pPr>
            <a:endParaRPr lang="en-US" altLang="ko-KR" b="1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714375" lvl="1" indent="-352425" latinLnBrk="0">
              <a:lnSpc>
                <a:spcPct val="150000"/>
              </a:lnSpc>
              <a:spcBef>
                <a:spcPts val="100"/>
              </a:spcBef>
              <a:buFont typeface="Wingdings" panose="05000000000000000000" pitchFamily="2" charset="2"/>
              <a:buChar char="v"/>
              <a:defRPr/>
            </a:pPr>
            <a:endParaRPr lang="en-US" altLang="ko-KR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361950" lvl="1" latinLnBrk="0">
              <a:lnSpc>
                <a:spcPct val="150000"/>
              </a:lnSpc>
              <a:spcBef>
                <a:spcPts val="100"/>
              </a:spcBef>
              <a:defRPr/>
            </a:pP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③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행：사용자의 입력을 받아 변수 </a:t>
            </a:r>
            <a:r>
              <a:rPr lang="en-US" altLang="ko-KR" b="1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ans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에 저장</a:t>
            </a:r>
          </a:p>
          <a:p>
            <a:pPr marL="361950" lvl="1" latinLnBrk="0">
              <a:lnSpc>
                <a:spcPct val="150000"/>
              </a:lnSpc>
              <a:spcBef>
                <a:spcPts val="100"/>
              </a:spcBef>
              <a:defRPr/>
            </a:pP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⑤ 행：파이프 “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|”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를 이용하면 패턴을 여러 개 표현</a:t>
            </a:r>
          </a:p>
          <a:p>
            <a:pPr marL="361950" lvl="1" latinLnBrk="0">
              <a:lnSpc>
                <a:spcPct val="150000"/>
              </a:lnSpc>
              <a:spcBef>
                <a:spcPts val="100"/>
              </a:spcBef>
              <a:defRPr/>
            </a:pP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⑥ 행：각 패턴에 맞는 문장 끝에는 “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;;”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를 반드시 표현</a:t>
            </a:r>
          </a:p>
          <a:p>
            <a:pPr marL="361950" lvl="1" latinLnBrk="0">
              <a:lnSpc>
                <a:spcPct val="150000"/>
              </a:lnSpc>
              <a:spcBef>
                <a:spcPts val="100"/>
              </a:spcBef>
              <a:defRPr/>
            </a:pP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⑨ 행：“*”는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맞는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패턴이 없으면 이 문장이 실행</a:t>
            </a:r>
          </a:p>
          <a:p>
            <a:pPr marL="361950" lvl="1" latinLnBrk="0">
              <a:lnSpc>
                <a:spcPct val="150000"/>
              </a:lnSpc>
              <a:spcBef>
                <a:spcPts val="100"/>
              </a:spcBef>
              <a:defRPr/>
            </a:pP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⑪ 행：</a:t>
            </a:r>
            <a:r>
              <a:rPr lang="en-US" altLang="ko-KR" b="1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esac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로 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case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문을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종료함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. </a:t>
            </a:r>
            <a:r>
              <a:rPr lang="en-US" altLang="ko-KR" b="1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esac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는 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case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를 거꾸로 쓴 것</a:t>
            </a:r>
          </a:p>
          <a:p>
            <a:pPr marL="714375" lvl="1" indent="-352425" latinLnBrk="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endParaRPr lang="en-US" altLang="ko-KR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20882" y="1196752"/>
            <a:ext cx="7209264" cy="295232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spcBef>
                <a:spcPts val="200"/>
              </a:spcBef>
            </a:pPr>
            <a:r>
              <a:rPr lang="en-US" altLang="ko-KR" sz="1600" dirty="0">
                <a:solidFill>
                  <a:srgbClr val="000000"/>
                </a:solidFill>
                <a:latin typeface="한양중고딕"/>
                <a:ea typeface="한양중고딕"/>
                <a:cs typeface="Times New Roman" pitchFamily="18" charset="0"/>
              </a:rPr>
              <a:t>① #! /bin/bash</a:t>
            </a:r>
          </a:p>
          <a:p>
            <a:pPr lvl="0">
              <a:spcBef>
                <a:spcPts val="200"/>
              </a:spcBef>
            </a:pPr>
            <a:r>
              <a:rPr lang="en-US" altLang="ko-KR" sz="1600" dirty="0">
                <a:solidFill>
                  <a:srgbClr val="000000"/>
                </a:solidFill>
                <a:latin typeface="한양중고딕"/>
                <a:ea typeface="한양중고딕"/>
                <a:cs typeface="Times New Roman" pitchFamily="18" charset="0"/>
              </a:rPr>
              <a:t>② # Using “case” </a:t>
            </a:r>
            <a:r>
              <a:rPr lang="en-US" altLang="ko-KR" sz="1600" dirty="0" smtClean="0">
                <a:solidFill>
                  <a:srgbClr val="000000"/>
                </a:solidFill>
                <a:latin typeface="한양중고딕"/>
                <a:ea typeface="한양중고딕"/>
                <a:cs typeface="Times New Roman" pitchFamily="18" charset="0"/>
              </a:rPr>
              <a:t>statement</a:t>
            </a:r>
            <a:r>
              <a:rPr lang="en-US" altLang="ko-KR" sz="1600" dirty="0">
                <a:solidFill>
                  <a:srgbClr val="000000"/>
                </a:solidFill>
                <a:latin typeface="한양중고딕"/>
                <a:ea typeface="한양중고딕"/>
                <a:cs typeface="Times New Roman" pitchFamily="18" charset="0"/>
              </a:rPr>
              <a:t> </a:t>
            </a:r>
          </a:p>
          <a:p>
            <a:pPr lvl="0">
              <a:spcBef>
                <a:spcPts val="200"/>
              </a:spcBef>
            </a:pPr>
            <a:r>
              <a:rPr lang="en-US" altLang="ko-KR" sz="1600" dirty="0">
                <a:solidFill>
                  <a:srgbClr val="000000"/>
                </a:solidFill>
                <a:latin typeface="한양중고딕"/>
                <a:ea typeface="한양중고딕"/>
                <a:cs typeface="Times New Roman" pitchFamily="18" charset="0"/>
              </a:rPr>
              <a:t>③ echo -n “Are you boy?(type Y or N)</a:t>
            </a:r>
            <a:r>
              <a:rPr lang="ko-KR" altLang="en-US" sz="1600" dirty="0" smtClean="0">
                <a:solidFill>
                  <a:srgbClr val="000000"/>
                </a:solidFill>
                <a:latin typeface="한양중고딕"/>
                <a:ea typeface="한양중고딕"/>
                <a:cs typeface="Times New Roman" pitchFamily="18" charset="0"/>
              </a:rPr>
              <a:t>：”</a:t>
            </a:r>
            <a:r>
              <a:rPr lang="en-US" altLang="ko-KR" sz="1600" dirty="0" smtClean="0">
                <a:solidFill>
                  <a:srgbClr val="000000"/>
                </a:solidFill>
                <a:latin typeface="한양중고딕"/>
                <a:ea typeface="한양중고딕"/>
                <a:cs typeface="Times New Roman" pitchFamily="18" charset="0"/>
              </a:rPr>
              <a:t>;</a:t>
            </a:r>
            <a:r>
              <a:rPr lang="ko-KR" altLang="en-US" sz="1600" dirty="0" smtClean="0">
                <a:solidFill>
                  <a:srgbClr val="000000"/>
                </a:solidFill>
                <a:latin typeface="한양중고딕"/>
                <a:ea typeface="한양중고딕"/>
                <a:cs typeface="Times New Roman" pitchFamily="18" charset="0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latin typeface="한양중고딕"/>
                <a:ea typeface="한양중고딕"/>
                <a:cs typeface="Times New Roman" pitchFamily="18" charset="0"/>
              </a:rPr>
              <a:t>read </a:t>
            </a:r>
            <a:r>
              <a:rPr lang="en-US" altLang="ko-KR" sz="1600" dirty="0" err="1">
                <a:solidFill>
                  <a:srgbClr val="000000"/>
                </a:solidFill>
                <a:latin typeface="한양중고딕"/>
                <a:ea typeface="한양중고딕"/>
                <a:cs typeface="Times New Roman" pitchFamily="18" charset="0"/>
              </a:rPr>
              <a:t>ans</a:t>
            </a:r>
            <a:endParaRPr lang="en-US" altLang="ko-KR" sz="1600" dirty="0">
              <a:solidFill>
                <a:srgbClr val="000000"/>
              </a:solidFill>
              <a:latin typeface="한양중고딕"/>
              <a:ea typeface="한양중고딕"/>
              <a:cs typeface="Times New Roman" pitchFamily="18" charset="0"/>
            </a:endParaRPr>
          </a:p>
          <a:p>
            <a:pPr lvl="0">
              <a:spcBef>
                <a:spcPts val="200"/>
              </a:spcBef>
            </a:pPr>
            <a:r>
              <a:rPr lang="en-US" altLang="ko-KR" sz="1600" dirty="0">
                <a:solidFill>
                  <a:srgbClr val="000000"/>
                </a:solidFill>
                <a:latin typeface="한양중고딕"/>
                <a:ea typeface="한양중고딕"/>
                <a:cs typeface="Times New Roman" pitchFamily="18" charset="0"/>
              </a:rPr>
              <a:t>④ case $</a:t>
            </a:r>
            <a:r>
              <a:rPr lang="en-US" altLang="ko-KR" sz="1600" dirty="0" err="1">
                <a:solidFill>
                  <a:srgbClr val="000000"/>
                </a:solidFill>
                <a:latin typeface="한양중고딕"/>
                <a:ea typeface="한양중고딕"/>
                <a:cs typeface="Times New Roman" pitchFamily="18" charset="0"/>
              </a:rPr>
              <a:t>ans</a:t>
            </a:r>
            <a:r>
              <a:rPr lang="en-US" altLang="ko-KR" sz="1600" dirty="0">
                <a:solidFill>
                  <a:srgbClr val="000000"/>
                </a:solidFill>
                <a:latin typeface="한양중고딕"/>
                <a:ea typeface="한양중고딕"/>
                <a:cs typeface="Times New Roman" pitchFamily="18" charset="0"/>
              </a:rPr>
              <a:t> in </a:t>
            </a:r>
          </a:p>
          <a:p>
            <a:pPr lvl="0">
              <a:spcBef>
                <a:spcPts val="200"/>
              </a:spcBef>
            </a:pPr>
            <a:r>
              <a:rPr lang="en-US" altLang="ko-KR" sz="1600" dirty="0">
                <a:solidFill>
                  <a:srgbClr val="000000"/>
                </a:solidFill>
                <a:latin typeface="한양중고딕"/>
                <a:ea typeface="한양중고딕"/>
                <a:cs typeface="Times New Roman" pitchFamily="18" charset="0"/>
              </a:rPr>
              <a:t>⑤ </a:t>
            </a:r>
            <a:r>
              <a:rPr lang="en-US" altLang="ko-KR" sz="1600" dirty="0" err="1">
                <a:solidFill>
                  <a:srgbClr val="000000"/>
                </a:solidFill>
                <a:latin typeface="한양중고딕"/>
                <a:ea typeface="한양중고딕"/>
                <a:cs typeface="Times New Roman" pitchFamily="18" charset="0"/>
              </a:rPr>
              <a:t>y|Y</a:t>
            </a:r>
            <a:r>
              <a:rPr lang="en-US" altLang="ko-KR" sz="1600" dirty="0">
                <a:solidFill>
                  <a:srgbClr val="000000"/>
                </a:solidFill>
                <a:latin typeface="한양중고딕"/>
                <a:ea typeface="한양중고딕"/>
                <a:cs typeface="Times New Roman" pitchFamily="18" charset="0"/>
              </a:rPr>
              <a:t>)</a:t>
            </a:r>
          </a:p>
          <a:p>
            <a:pPr lvl="0">
              <a:spcBef>
                <a:spcPts val="200"/>
              </a:spcBef>
            </a:pPr>
            <a:r>
              <a:rPr lang="en-US" altLang="ko-KR" sz="1600" dirty="0">
                <a:solidFill>
                  <a:srgbClr val="000000"/>
                </a:solidFill>
                <a:latin typeface="한양중고딕"/>
                <a:ea typeface="한양중고딕"/>
                <a:cs typeface="Times New Roman" pitchFamily="18" charset="0"/>
              </a:rPr>
              <a:t>⑥ 	echo “You are lucky boy”;;</a:t>
            </a:r>
          </a:p>
          <a:p>
            <a:pPr lvl="0">
              <a:spcBef>
                <a:spcPts val="200"/>
              </a:spcBef>
            </a:pPr>
            <a:r>
              <a:rPr lang="en-US" altLang="ko-KR" sz="1600" dirty="0">
                <a:solidFill>
                  <a:srgbClr val="000000"/>
                </a:solidFill>
                <a:latin typeface="한양중고딕"/>
                <a:ea typeface="한양중고딕"/>
                <a:cs typeface="Times New Roman" pitchFamily="18" charset="0"/>
              </a:rPr>
              <a:t>⑦ </a:t>
            </a:r>
            <a:r>
              <a:rPr lang="en-US" altLang="ko-KR" sz="1600" dirty="0" err="1">
                <a:solidFill>
                  <a:srgbClr val="000000"/>
                </a:solidFill>
                <a:latin typeface="한양중고딕"/>
                <a:ea typeface="한양중고딕"/>
                <a:cs typeface="Times New Roman" pitchFamily="18" charset="0"/>
              </a:rPr>
              <a:t>n|N</a:t>
            </a:r>
            <a:r>
              <a:rPr lang="en-US" altLang="ko-KR" sz="1600" dirty="0">
                <a:solidFill>
                  <a:srgbClr val="000000"/>
                </a:solidFill>
                <a:latin typeface="한양중고딕"/>
                <a:ea typeface="한양중고딕"/>
                <a:cs typeface="Times New Roman" pitchFamily="18" charset="0"/>
              </a:rPr>
              <a:t>)</a:t>
            </a:r>
          </a:p>
          <a:p>
            <a:pPr lvl="0">
              <a:spcBef>
                <a:spcPts val="200"/>
              </a:spcBef>
            </a:pPr>
            <a:r>
              <a:rPr lang="en-US" altLang="ko-KR" sz="1600" dirty="0">
                <a:solidFill>
                  <a:srgbClr val="000000"/>
                </a:solidFill>
                <a:latin typeface="한양중고딕"/>
                <a:ea typeface="한양중고딕"/>
                <a:cs typeface="Times New Roman" pitchFamily="18" charset="0"/>
              </a:rPr>
              <a:t>⑧ 	echo “You are sexy </a:t>
            </a:r>
            <a:r>
              <a:rPr lang="en-US" altLang="ko-KR" sz="1600" dirty="0" smtClean="0">
                <a:solidFill>
                  <a:srgbClr val="000000"/>
                </a:solidFill>
                <a:latin typeface="한양중고딕"/>
                <a:ea typeface="한양중고딕"/>
                <a:cs typeface="Times New Roman" pitchFamily="18" charset="0"/>
              </a:rPr>
              <a:t>girl</a:t>
            </a:r>
            <a:r>
              <a:rPr lang="en-US" altLang="ko-KR" sz="1600" dirty="0">
                <a:solidFill>
                  <a:srgbClr val="000000"/>
                </a:solidFill>
                <a:latin typeface="한양중고딕"/>
                <a:ea typeface="한양중고딕"/>
                <a:cs typeface="Times New Roman" pitchFamily="18" charset="0"/>
              </a:rPr>
              <a:t>”;;</a:t>
            </a:r>
          </a:p>
          <a:p>
            <a:pPr lvl="0">
              <a:spcBef>
                <a:spcPts val="200"/>
              </a:spcBef>
            </a:pPr>
            <a:r>
              <a:rPr lang="en-US" altLang="ko-KR" sz="1600" dirty="0">
                <a:solidFill>
                  <a:srgbClr val="000000"/>
                </a:solidFill>
                <a:latin typeface="한양중고딕"/>
                <a:ea typeface="한양중고딕"/>
                <a:cs typeface="Times New Roman" pitchFamily="18" charset="0"/>
              </a:rPr>
              <a:t>⑨ *)</a:t>
            </a:r>
          </a:p>
          <a:p>
            <a:pPr lvl="0">
              <a:spcBef>
                <a:spcPts val="200"/>
              </a:spcBef>
            </a:pPr>
            <a:r>
              <a:rPr lang="en-US" altLang="ko-KR" sz="1600" dirty="0">
                <a:solidFill>
                  <a:srgbClr val="000000"/>
                </a:solidFill>
                <a:latin typeface="한양중고딕"/>
                <a:ea typeface="한양중고딕"/>
                <a:cs typeface="Times New Roman" pitchFamily="18" charset="0"/>
              </a:rPr>
              <a:t>⑩	echo “Type Y or N”;;</a:t>
            </a:r>
          </a:p>
          <a:p>
            <a:pPr lvl="0">
              <a:spcBef>
                <a:spcPts val="200"/>
              </a:spcBef>
            </a:pPr>
            <a:r>
              <a:rPr lang="en-US" altLang="ko-KR" sz="1600" dirty="0">
                <a:solidFill>
                  <a:srgbClr val="000000"/>
                </a:solidFill>
                <a:latin typeface="한양중고딕"/>
                <a:ea typeface="한양중고딕"/>
                <a:cs typeface="Times New Roman" pitchFamily="18" charset="0"/>
              </a:rPr>
              <a:t>⑪ </a:t>
            </a:r>
            <a:r>
              <a:rPr lang="en-US" altLang="ko-KR" sz="1600" dirty="0" err="1">
                <a:solidFill>
                  <a:srgbClr val="000000"/>
                </a:solidFill>
                <a:latin typeface="한양중고딕"/>
                <a:ea typeface="한양중고딕"/>
                <a:cs typeface="Times New Roman" pitchFamily="18" charset="0"/>
              </a:rPr>
              <a:t>esac</a:t>
            </a:r>
            <a:endParaRPr lang="en-US" altLang="ko-KR" sz="1600" dirty="0">
              <a:solidFill>
                <a:srgbClr val="000000"/>
              </a:solidFill>
              <a:latin typeface="한양중고딕"/>
              <a:ea typeface="한양중고딕"/>
              <a:cs typeface="Times New Roman" pitchFamily="18" charset="0"/>
            </a:endParaRPr>
          </a:p>
        </p:txBody>
      </p:sp>
      <p:sp>
        <p:nvSpPr>
          <p:cNvPr id="8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 startAt="11"/>
            </a:pPr>
            <a:r>
              <a:rPr lang="en-US" altLang="ko-KR" sz="2400" dirty="0">
                <a:latin typeface="+mn-ea"/>
              </a:rPr>
              <a:t>case </a:t>
            </a:r>
            <a:r>
              <a:rPr lang="ko-KR" altLang="en-US" sz="2400" dirty="0">
                <a:latin typeface="+mn-ea"/>
              </a:rPr>
              <a:t>문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100653" y="139032"/>
            <a:ext cx="26645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latin typeface="+mn-ea"/>
                <a:ea typeface="+mn-ea"/>
              </a:rPr>
              <a:t>XII</a:t>
            </a:r>
            <a:r>
              <a:rPr lang="ko-KR" altLang="en-US" sz="1400" b="1" dirty="0">
                <a:latin typeface="+mn-ea"/>
                <a:ea typeface="+mn-ea"/>
              </a:rPr>
              <a:t>장</a:t>
            </a:r>
            <a:r>
              <a:rPr lang="en-US" altLang="ko-KR" sz="1400" b="1" dirty="0">
                <a:latin typeface="+mn-ea"/>
                <a:ea typeface="+mn-ea"/>
              </a:rPr>
              <a:t>. </a:t>
            </a:r>
            <a:r>
              <a:rPr lang="ko-KR" altLang="en-US" sz="1400" b="1" dirty="0">
                <a:latin typeface="+mn-ea"/>
                <a:ea typeface="+mn-ea"/>
              </a:rPr>
              <a:t>셸 스크립트 프로그래밍</a:t>
            </a:r>
          </a:p>
        </p:txBody>
      </p:sp>
    </p:spTree>
    <p:extLst>
      <p:ext uri="{BB962C8B-B14F-4D97-AF65-F5344CB8AC3E}">
        <p14:creationId xmlns:p14="http://schemas.microsoft.com/office/powerpoint/2010/main" val="1780340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50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86979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57175" indent="-352425" latinLnBrk="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sample_case.sh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스크립트와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실행결과</a:t>
            </a:r>
            <a:endParaRPr lang="en-US" altLang="ko-KR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714375" lvl="1" indent="-352425" latinLnBrk="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endParaRPr lang="en-US" altLang="ko-KR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</p:txBody>
      </p:sp>
      <p:sp>
        <p:nvSpPr>
          <p:cNvPr id="8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 startAt="11"/>
            </a:pPr>
            <a:r>
              <a:rPr lang="en-US" altLang="ko-KR" sz="2400" dirty="0">
                <a:latin typeface="+mn-ea"/>
              </a:rPr>
              <a:t>case </a:t>
            </a:r>
            <a:r>
              <a:rPr lang="ko-KR" altLang="en-US" sz="2400" dirty="0">
                <a:latin typeface="+mn-ea"/>
              </a:rPr>
              <a:t>문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100653" y="139032"/>
            <a:ext cx="26645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latin typeface="+mn-ea"/>
                <a:ea typeface="+mn-ea"/>
              </a:rPr>
              <a:t>XII</a:t>
            </a:r>
            <a:r>
              <a:rPr lang="ko-KR" altLang="en-US" sz="1400" b="1" dirty="0">
                <a:latin typeface="+mn-ea"/>
                <a:ea typeface="+mn-ea"/>
              </a:rPr>
              <a:t>장</a:t>
            </a:r>
            <a:r>
              <a:rPr lang="en-US" altLang="ko-KR" sz="1400" b="1" dirty="0">
                <a:latin typeface="+mn-ea"/>
                <a:ea typeface="+mn-ea"/>
              </a:rPr>
              <a:t>. </a:t>
            </a:r>
            <a:r>
              <a:rPr lang="ko-KR" altLang="en-US" sz="1400" b="1" dirty="0">
                <a:latin typeface="+mn-ea"/>
                <a:ea typeface="+mn-ea"/>
              </a:rPr>
              <a:t>셸 스크립트 프로그래밍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5" y="1412776"/>
            <a:ext cx="69723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589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 startAt="12"/>
            </a:pPr>
            <a:r>
              <a:rPr lang="ko-KR" altLang="en-US" sz="2400" dirty="0" smtClean="0">
                <a:latin typeface="+mn-ea"/>
                <a:ea typeface="+mn-ea"/>
              </a:rPr>
              <a:t>수식 계산</a:t>
            </a:r>
            <a:r>
              <a:rPr lang="en-US" altLang="ko-KR" sz="2400" dirty="0">
                <a:latin typeface="+mn-ea"/>
                <a:ea typeface="+mn-ea"/>
              </a:rPr>
              <a:t>(</a:t>
            </a:r>
            <a:r>
              <a:rPr lang="en-US" altLang="ko-KR" sz="2400" dirty="0" err="1">
                <a:latin typeface="+mn-ea"/>
                <a:ea typeface="+mn-ea"/>
              </a:rPr>
              <a:t>expr</a:t>
            </a:r>
            <a:r>
              <a:rPr lang="en-US" altLang="ko-KR" sz="2400" dirty="0">
                <a:latin typeface="+mn-ea"/>
                <a:ea typeface="+mn-ea"/>
              </a:rPr>
              <a:t>)</a:t>
            </a:r>
            <a:endParaRPr lang="ko-KR" altLang="en-US" sz="2400" dirty="0" smtClean="0">
              <a:latin typeface="+mn-ea"/>
              <a:ea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51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175432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90500" indent="-285750" latinLnBrk="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지정된 인수를 문자열이 아닌 수식으로 인식해 수학적 연산을 수행</a:t>
            </a:r>
          </a:p>
          <a:p>
            <a:pPr marL="190500" indent="-285750" latinLnBrk="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일반적인 수식연산자를 그대로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이용</a:t>
            </a:r>
            <a:endParaRPr lang="en-US" altLang="ko-KR" b="1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190500" indent="-285750" latinLnBrk="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endParaRPr lang="en-US" altLang="ko-KR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190500" indent="-285750" latinLnBrk="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en-US" altLang="ko-KR" b="1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expr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명령어</a:t>
            </a:r>
            <a:endParaRPr lang="ko-KR" altLang="en-US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6" y="2565400"/>
            <a:ext cx="6336704" cy="429038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100653" y="139032"/>
            <a:ext cx="26645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latin typeface="+mn-ea"/>
                <a:ea typeface="+mn-ea"/>
              </a:rPr>
              <a:t>XII</a:t>
            </a:r>
            <a:r>
              <a:rPr lang="ko-KR" altLang="en-US" sz="1400" b="1" dirty="0">
                <a:latin typeface="+mn-ea"/>
                <a:ea typeface="+mn-ea"/>
              </a:rPr>
              <a:t>장</a:t>
            </a:r>
            <a:r>
              <a:rPr lang="en-US" altLang="ko-KR" sz="1400" b="1" dirty="0">
                <a:latin typeface="+mn-ea"/>
                <a:ea typeface="+mn-ea"/>
              </a:rPr>
              <a:t>. </a:t>
            </a:r>
            <a:r>
              <a:rPr lang="ko-KR" altLang="en-US" sz="1400" b="1" dirty="0">
                <a:latin typeface="+mn-ea"/>
                <a:ea typeface="+mn-ea"/>
              </a:rPr>
              <a:t>셸 스크립트 프로그래밍</a:t>
            </a:r>
          </a:p>
        </p:txBody>
      </p:sp>
    </p:spTree>
    <p:extLst>
      <p:ext uri="{BB962C8B-B14F-4D97-AF65-F5344CB8AC3E}">
        <p14:creationId xmlns:p14="http://schemas.microsoft.com/office/powerpoint/2010/main" val="1456326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52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565539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90500" indent="-285750" latinLnBrk="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en-US" altLang="ko-KR" b="1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expr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의 활용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(sample_expr.sh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)</a:t>
            </a:r>
          </a:p>
          <a:p>
            <a:pPr marL="647700" lvl="1" indent="-285750" latinLnBrk="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endParaRPr lang="en-US" altLang="ko-KR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647700" lvl="1" indent="-285750" latinLnBrk="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endParaRPr lang="en-US" altLang="ko-KR" b="1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647700" lvl="1" indent="-285750" latinLnBrk="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endParaRPr lang="en-US" altLang="ko-KR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647700" lvl="1" indent="-285750" latinLnBrk="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endParaRPr lang="en-US" altLang="ko-KR" b="1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647700" lvl="1" indent="-285750" latinLnBrk="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endParaRPr lang="en-US" altLang="ko-KR" b="1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647700" lvl="1" indent="-285750" latinLnBrk="0">
              <a:spcBef>
                <a:spcPts val="500"/>
              </a:spcBef>
              <a:buFont typeface="Wingdings" panose="05000000000000000000" pitchFamily="2" charset="2"/>
              <a:buChar char="v"/>
              <a:defRPr/>
            </a:pPr>
            <a:endParaRPr lang="en-US" altLang="ko-KR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361950" lvl="1" latinLnBrk="0">
              <a:spcBef>
                <a:spcPts val="500"/>
              </a:spcBef>
              <a:defRPr/>
            </a:pP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③ 행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：</a:t>
            </a:r>
            <a:r>
              <a:rPr lang="en-US" altLang="ko-KR" b="1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expr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명령을 이용해 수식계산을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수행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 </a:t>
            </a:r>
            <a:endParaRPr lang="en-US" altLang="ko-KR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361950" lvl="1" latinLnBrk="0">
              <a:spcBef>
                <a:spcPts val="500"/>
              </a:spcBef>
              <a:defRPr/>
            </a:pP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        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대입 연산자 “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=”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의 좌우에는 공백이 올 수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없음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 </a:t>
            </a:r>
            <a:endParaRPr lang="en-US" altLang="ko-KR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361950" lvl="1" latinLnBrk="0">
              <a:spcBef>
                <a:spcPts val="500"/>
              </a:spcBef>
              <a:defRPr/>
            </a:pP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        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그러나 </a:t>
            </a:r>
            <a:r>
              <a:rPr lang="en-US" altLang="ko-KR" b="1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expr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로 계산할 수식에서 연산자와 </a:t>
            </a:r>
            <a:r>
              <a:rPr lang="ko-KR" altLang="en-US" b="1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피연산자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 사이에는 반드시 공백이 </a:t>
            </a:r>
            <a:endParaRPr lang="en-US" altLang="ko-KR" b="1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361950" lvl="1" latinLnBrk="0">
              <a:spcBef>
                <a:spcPts val="500"/>
              </a:spcBef>
              <a:defRPr/>
            </a:pP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 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       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와야 함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 </a:t>
            </a:r>
            <a:endParaRPr lang="en-US" altLang="ko-KR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361950" lvl="1" latinLnBrk="0">
              <a:spcBef>
                <a:spcPts val="500"/>
              </a:spcBef>
              <a:defRPr/>
            </a:pP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        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수식을 둘러싸고 있는  것은 인용부호 ‘ 아니고 역 따옴표 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`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임</a:t>
            </a:r>
            <a:endParaRPr lang="en-US" altLang="ko-KR" b="1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361950" lvl="1" latinLnBrk="0">
              <a:spcBef>
                <a:spcPts val="500"/>
              </a:spcBef>
              <a:defRPr/>
            </a:pP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⑤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행：수식계산에서 괄호문자와 곱하기를 의미하는 “*” 앞에는 역 슬래시 “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\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”를 넣어줌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 </a:t>
            </a:r>
          </a:p>
          <a:p>
            <a:pPr marL="361950" lvl="1" latinLnBrk="0">
              <a:spcBef>
                <a:spcPts val="500"/>
              </a:spcBef>
              <a:defRPr/>
            </a:pP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        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역 슬래시와 문자는 공백이 없으며 </a:t>
            </a:r>
            <a:r>
              <a:rPr lang="ko-KR" altLang="en-US" b="1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셸에서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 역 슬래시는 특수문자를 문자 그대로 </a:t>
            </a:r>
            <a:endParaRPr lang="en-US" altLang="ko-KR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361950" lvl="1" latinLnBrk="0">
              <a:spcBef>
                <a:spcPts val="500"/>
              </a:spcBef>
              <a:defRPr/>
            </a:pP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        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인식하게 하는 해석금지의 역할을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수행</a:t>
            </a:r>
            <a:endParaRPr lang="en-US" altLang="ko-KR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20882" y="1221626"/>
            <a:ext cx="7209264" cy="22793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lnSpc>
                <a:spcPct val="150000"/>
              </a:lnSpc>
              <a:spcBef>
                <a:spcPts val="200"/>
              </a:spcBef>
            </a:pPr>
            <a:r>
              <a:rPr lang="en-US" altLang="ko-KR" sz="1600" dirty="0">
                <a:solidFill>
                  <a:srgbClr val="000000"/>
                </a:solidFill>
                <a:latin typeface="한양중고딕"/>
                <a:ea typeface="한양중고딕"/>
                <a:cs typeface="Times New Roman" pitchFamily="18" charset="0"/>
              </a:rPr>
              <a:t>① #! /</a:t>
            </a:r>
            <a:r>
              <a:rPr lang="en-US" altLang="ko-KR" sz="1600" dirty="0" smtClean="0">
                <a:solidFill>
                  <a:srgbClr val="000000"/>
                </a:solidFill>
                <a:latin typeface="한양중고딕"/>
                <a:ea typeface="한양중고딕"/>
                <a:cs typeface="Times New Roman" pitchFamily="18" charset="0"/>
              </a:rPr>
              <a:t>bin/bash</a:t>
            </a:r>
            <a:endParaRPr lang="en-US" altLang="ko-KR" sz="1600" dirty="0">
              <a:solidFill>
                <a:srgbClr val="000000"/>
              </a:solidFill>
              <a:latin typeface="한양중고딕"/>
              <a:ea typeface="한양중고딕"/>
              <a:cs typeface="Times New Roman" pitchFamily="18" charset="0"/>
            </a:endParaRPr>
          </a:p>
          <a:p>
            <a:pPr lvl="0">
              <a:lnSpc>
                <a:spcPct val="150000"/>
              </a:lnSpc>
              <a:spcBef>
                <a:spcPts val="200"/>
              </a:spcBef>
            </a:pPr>
            <a:r>
              <a:rPr lang="en-US" altLang="ko-KR" sz="1600" dirty="0">
                <a:solidFill>
                  <a:srgbClr val="000000"/>
                </a:solidFill>
                <a:latin typeface="한양중고딕"/>
                <a:ea typeface="한양중고딕"/>
                <a:cs typeface="Times New Roman" pitchFamily="18" charset="0"/>
              </a:rPr>
              <a:t>② # Using “</a:t>
            </a:r>
            <a:r>
              <a:rPr lang="en-US" altLang="ko-KR" sz="1600" dirty="0" err="1">
                <a:solidFill>
                  <a:srgbClr val="000000"/>
                </a:solidFill>
                <a:latin typeface="한양중고딕"/>
                <a:ea typeface="한양중고딕"/>
                <a:cs typeface="Times New Roman" pitchFamily="18" charset="0"/>
              </a:rPr>
              <a:t>expr</a:t>
            </a:r>
            <a:r>
              <a:rPr lang="en-US" altLang="ko-KR" sz="1600" dirty="0">
                <a:solidFill>
                  <a:srgbClr val="000000"/>
                </a:solidFill>
                <a:latin typeface="한양중고딕"/>
                <a:ea typeface="한양중고딕"/>
                <a:cs typeface="Times New Roman" pitchFamily="18" charset="0"/>
              </a:rPr>
              <a:t>” </a:t>
            </a:r>
            <a:r>
              <a:rPr lang="en-US" altLang="ko-KR" sz="1600" dirty="0" smtClean="0">
                <a:solidFill>
                  <a:srgbClr val="000000"/>
                </a:solidFill>
                <a:latin typeface="한양중고딕"/>
                <a:ea typeface="한양중고딕"/>
                <a:cs typeface="Times New Roman" pitchFamily="18" charset="0"/>
              </a:rPr>
              <a:t>command</a:t>
            </a:r>
            <a:endParaRPr lang="en-US" altLang="ko-KR" sz="1600" dirty="0">
              <a:solidFill>
                <a:srgbClr val="000000"/>
              </a:solidFill>
              <a:latin typeface="한양중고딕"/>
              <a:ea typeface="한양중고딕"/>
              <a:cs typeface="Times New Roman" pitchFamily="18" charset="0"/>
            </a:endParaRPr>
          </a:p>
          <a:p>
            <a:pPr lvl="0">
              <a:lnSpc>
                <a:spcPct val="150000"/>
              </a:lnSpc>
              <a:spcBef>
                <a:spcPts val="200"/>
              </a:spcBef>
            </a:pPr>
            <a:r>
              <a:rPr lang="en-US" altLang="ko-KR" sz="1600" dirty="0">
                <a:solidFill>
                  <a:srgbClr val="000000"/>
                </a:solidFill>
                <a:latin typeface="한양중고딕"/>
                <a:ea typeface="한양중고딕"/>
                <a:cs typeface="Times New Roman" pitchFamily="18" charset="0"/>
              </a:rPr>
              <a:t>③ </a:t>
            </a:r>
            <a:r>
              <a:rPr lang="en-US" altLang="ko-KR" sz="1600" dirty="0" err="1" smtClean="0">
                <a:solidFill>
                  <a:srgbClr val="000000"/>
                </a:solidFill>
                <a:latin typeface="한양중고딕"/>
                <a:ea typeface="한양중고딕"/>
                <a:cs typeface="Times New Roman" pitchFamily="18" charset="0"/>
              </a:rPr>
              <a:t>ans</a:t>
            </a:r>
            <a:r>
              <a:rPr lang="en-US" altLang="ko-KR" sz="1600" dirty="0" smtClean="0">
                <a:solidFill>
                  <a:srgbClr val="000000"/>
                </a:solidFill>
                <a:latin typeface="한양중고딕"/>
                <a:ea typeface="한양중고딕"/>
                <a:cs typeface="Times New Roman" pitchFamily="18" charset="0"/>
              </a:rPr>
              <a:t>=`expr  </a:t>
            </a:r>
            <a:r>
              <a:rPr lang="en-US" altLang="ko-KR" sz="1600" dirty="0">
                <a:solidFill>
                  <a:srgbClr val="000000"/>
                </a:solidFill>
                <a:latin typeface="한양중고딕"/>
                <a:ea typeface="한양중고딕"/>
                <a:cs typeface="Times New Roman" pitchFamily="18" charset="0"/>
              </a:rPr>
              <a:t>1  +  2  +  </a:t>
            </a:r>
            <a:r>
              <a:rPr lang="en-US" altLang="ko-KR" sz="1600" dirty="0" smtClean="0">
                <a:solidFill>
                  <a:srgbClr val="000000"/>
                </a:solidFill>
                <a:latin typeface="한양중고딕"/>
                <a:ea typeface="한양중고딕"/>
                <a:cs typeface="Times New Roman" pitchFamily="18" charset="0"/>
              </a:rPr>
              <a:t>3’</a:t>
            </a:r>
            <a:endParaRPr lang="en-US" altLang="ko-KR" sz="1600" dirty="0">
              <a:solidFill>
                <a:srgbClr val="000000"/>
              </a:solidFill>
              <a:latin typeface="한양중고딕"/>
              <a:ea typeface="한양중고딕"/>
              <a:cs typeface="Times New Roman" pitchFamily="18" charset="0"/>
            </a:endParaRPr>
          </a:p>
          <a:p>
            <a:pPr lvl="0">
              <a:lnSpc>
                <a:spcPct val="150000"/>
              </a:lnSpc>
              <a:spcBef>
                <a:spcPts val="200"/>
              </a:spcBef>
            </a:pPr>
            <a:r>
              <a:rPr lang="en-US" altLang="ko-KR" sz="1600" dirty="0">
                <a:solidFill>
                  <a:srgbClr val="000000"/>
                </a:solidFill>
                <a:latin typeface="한양중고딕"/>
                <a:ea typeface="한양중고딕"/>
                <a:cs typeface="Times New Roman" pitchFamily="18" charset="0"/>
              </a:rPr>
              <a:t>④ echo “  1   +   2   +   3  =  $</a:t>
            </a:r>
            <a:r>
              <a:rPr lang="en-US" altLang="ko-KR" sz="1600" dirty="0" err="1">
                <a:solidFill>
                  <a:srgbClr val="000000"/>
                </a:solidFill>
                <a:latin typeface="한양중고딕"/>
                <a:ea typeface="한양중고딕"/>
                <a:cs typeface="Times New Roman" pitchFamily="18" charset="0"/>
              </a:rPr>
              <a:t>ans</a:t>
            </a:r>
            <a:r>
              <a:rPr lang="en-US" altLang="ko-KR" sz="1600" dirty="0" smtClean="0">
                <a:solidFill>
                  <a:srgbClr val="000000"/>
                </a:solidFill>
                <a:latin typeface="한양중고딕"/>
                <a:ea typeface="한양중고딕"/>
                <a:cs typeface="Times New Roman" pitchFamily="18" charset="0"/>
              </a:rPr>
              <a:t>”</a:t>
            </a:r>
            <a:endParaRPr lang="en-US" altLang="ko-KR" sz="1600" dirty="0">
              <a:solidFill>
                <a:srgbClr val="000000"/>
              </a:solidFill>
              <a:latin typeface="한양중고딕"/>
              <a:ea typeface="한양중고딕"/>
              <a:cs typeface="Times New Roman" pitchFamily="18" charset="0"/>
            </a:endParaRPr>
          </a:p>
          <a:p>
            <a:pPr lvl="0">
              <a:lnSpc>
                <a:spcPct val="150000"/>
              </a:lnSpc>
              <a:spcBef>
                <a:spcPts val="200"/>
              </a:spcBef>
            </a:pPr>
            <a:r>
              <a:rPr lang="en-US" altLang="ko-KR" sz="1600" dirty="0">
                <a:solidFill>
                  <a:srgbClr val="000000"/>
                </a:solidFill>
                <a:latin typeface="한양중고딕"/>
                <a:ea typeface="한양중고딕"/>
                <a:cs typeface="Times New Roman" pitchFamily="18" charset="0"/>
              </a:rPr>
              <a:t>⑤ </a:t>
            </a:r>
            <a:r>
              <a:rPr lang="en-US" altLang="ko-KR" sz="1600" dirty="0" err="1" smtClean="0">
                <a:solidFill>
                  <a:srgbClr val="000000"/>
                </a:solidFill>
                <a:latin typeface="한양중고딕"/>
                <a:ea typeface="한양중고딕"/>
                <a:cs typeface="Times New Roman" pitchFamily="18" charset="0"/>
              </a:rPr>
              <a:t>ans</a:t>
            </a:r>
            <a:r>
              <a:rPr lang="en-US" altLang="ko-KR" sz="1600" dirty="0" smtClean="0">
                <a:solidFill>
                  <a:srgbClr val="000000"/>
                </a:solidFill>
                <a:latin typeface="한양중고딕"/>
                <a:ea typeface="한양중고딕"/>
                <a:cs typeface="Times New Roman" pitchFamily="18" charset="0"/>
              </a:rPr>
              <a:t>=`expr  \(  </a:t>
            </a:r>
            <a:r>
              <a:rPr lang="en-US" altLang="ko-KR" sz="1600" dirty="0">
                <a:solidFill>
                  <a:srgbClr val="000000"/>
                </a:solidFill>
                <a:latin typeface="한양중고딕"/>
                <a:ea typeface="한양중고딕"/>
                <a:cs typeface="Times New Roman" pitchFamily="18" charset="0"/>
              </a:rPr>
              <a:t>1  +  2  </a:t>
            </a:r>
            <a:r>
              <a:rPr lang="en-US" altLang="ko-KR" sz="1600" dirty="0" smtClean="0">
                <a:solidFill>
                  <a:srgbClr val="000000"/>
                </a:solidFill>
                <a:latin typeface="한양중고딕"/>
                <a:ea typeface="한양중고딕"/>
                <a:cs typeface="Times New Roman" pitchFamily="18" charset="0"/>
              </a:rPr>
              <a:t>\)  \</a:t>
            </a:r>
            <a:r>
              <a:rPr lang="ko-KR" altLang="en-US" sz="1600" dirty="0" smtClean="0">
                <a:solidFill>
                  <a:srgbClr val="000000"/>
                </a:solidFill>
                <a:latin typeface="한양중고딕"/>
                <a:ea typeface="한양중고딕"/>
                <a:cs typeface="Times New Roman" pitchFamily="18" charset="0"/>
              </a:rPr>
              <a:t>*  </a:t>
            </a:r>
            <a:r>
              <a:rPr lang="en-US" altLang="ko-KR" sz="1600" dirty="0">
                <a:solidFill>
                  <a:srgbClr val="000000"/>
                </a:solidFill>
                <a:latin typeface="한양중고딕"/>
                <a:ea typeface="한양중고딕"/>
                <a:cs typeface="Times New Roman" pitchFamily="18" charset="0"/>
              </a:rPr>
              <a:t>3  +  </a:t>
            </a:r>
            <a:r>
              <a:rPr lang="en-US" altLang="ko-KR" sz="1600" dirty="0" smtClean="0">
                <a:solidFill>
                  <a:srgbClr val="000000"/>
                </a:solidFill>
                <a:latin typeface="한양중고딕"/>
                <a:ea typeface="한양중고딕"/>
                <a:cs typeface="Times New Roman" pitchFamily="18" charset="0"/>
              </a:rPr>
              <a:t>4`</a:t>
            </a:r>
            <a:endParaRPr lang="en-US" altLang="ko-KR" sz="1600" dirty="0">
              <a:solidFill>
                <a:srgbClr val="000000"/>
              </a:solidFill>
              <a:latin typeface="한양중고딕"/>
              <a:ea typeface="한양중고딕"/>
              <a:cs typeface="Times New Roman" pitchFamily="18" charset="0"/>
            </a:endParaRPr>
          </a:p>
          <a:p>
            <a:pPr lvl="0">
              <a:lnSpc>
                <a:spcPct val="150000"/>
              </a:lnSpc>
              <a:spcBef>
                <a:spcPts val="200"/>
              </a:spcBef>
            </a:pPr>
            <a:r>
              <a:rPr lang="en-US" altLang="ko-KR" sz="1600" dirty="0">
                <a:solidFill>
                  <a:srgbClr val="000000"/>
                </a:solidFill>
                <a:latin typeface="한양중고딕"/>
                <a:ea typeface="한양중고딕"/>
                <a:cs typeface="Times New Roman" pitchFamily="18" charset="0"/>
              </a:rPr>
              <a:t>⑥ echo “  (  1  +   2  )  *  3  +  </a:t>
            </a:r>
            <a:r>
              <a:rPr lang="en-US" altLang="ko-KR" sz="1600" dirty="0" smtClean="0">
                <a:solidFill>
                  <a:srgbClr val="000000"/>
                </a:solidFill>
                <a:latin typeface="한양중고딕"/>
                <a:ea typeface="한양중고딕"/>
                <a:cs typeface="Times New Roman" pitchFamily="18" charset="0"/>
              </a:rPr>
              <a:t>4 = $</a:t>
            </a:r>
            <a:r>
              <a:rPr lang="en-US" altLang="ko-KR" sz="1600" dirty="0" err="1" smtClean="0">
                <a:solidFill>
                  <a:srgbClr val="000000"/>
                </a:solidFill>
                <a:latin typeface="한양중고딕"/>
                <a:ea typeface="한양중고딕"/>
                <a:cs typeface="Times New Roman" pitchFamily="18" charset="0"/>
              </a:rPr>
              <a:t>ans</a:t>
            </a:r>
            <a:r>
              <a:rPr lang="en-US" altLang="ko-KR" sz="1600" dirty="0" smtClean="0">
                <a:solidFill>
                  <a:srgbClr val="000000"/>
                </a:solidFill>
                <a:latin typeface="한양중고딕"/>
                <a:ea typeface="한양중고딕"/>
                <a:cs typeface="Times New Roman" pitchFamily="18" charset="0"/>
              </a:rPr>
              <a:t>”</a:t>
            </a:r>
            <a:endParaRPr lang="en-US" altLang="ko-KR" sz="1600" dirty="0">
              <a:solidFill>
                <a:srgbClr val="000000"/>
              </a:solidFill>
              <a:latin typeface="한양중고딕"/>
              <a:ea typeface="한양중고딕"/>
              <a:cs typeface="Times New Roman" pitchFamily="18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976557" y="2132475"/>
            <a:ext cx="72000" cy="1440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206541" y="2127520"/>
            <a:ext cx="72000" cy="1440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471425" y="2125876"/>
            <a:ext cx="72000" cy="1440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2991657" y="2125876"/>
            <a:ext cx="72000" cy="1440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2731545" y="2125876"/>
            <a:ext cx="72000" cy="1440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 startAt="12"/>
            </a:pPr>
            <a:r>
              <a:rPr lang="ko-KR" altLang="en-US" sz="2400" dirty="0" smtClean="0">
                <a:latin typeface="+mn-ea"/>
              </a:rPr>
              <a:t>수식 계산</a:t>
            </a:r>
            <a:r>
              <a:rPr lang="en-US" altLang="ko-KR" sz="2400" dirty="0">
                <a:latin typeface="+mn-ea"/>
              </a:rPr>
              <a:t>(expr)</a:t>
            </a:r>
            <a:endParaRPr lang="ko-KR" altLang="en-US" sz="2400" dirty="0">
              <a:latin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100653" y="139032"/>
            <a:ext cx="26645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latin typeface="+mn-ea"/>
                <a:ea typeface="+mn-ea"/>
              </a:rPr>
              <a:t>XII</a:t>
            </a:r>
            <a:r>
              <a:rPr lang="ko-KR" altLang="en-US" sz="1400" b="1" dirty="0">
                <a:latin typeface="+mn-ea"/>
                <a:ea typeface="+mn-ea"/>
              </a:rPr>
              <a:t>장</a:t>
            </a:r>
            <a:r>
              <a:rPr lang="en-US" altLang="ko-KR" sz="1400" b="1" dirty="0">
                <a:latin typeface="+mn-ea"/>
                <a:ea typeface="+mn-ea"/>
              </a:rPr>
              <a:t>. </a:t>
            </a:r>
            <a:r>
              <a:rPr lang="ko-KR" altLang="en-US" sz="1400" b="1" dirty="0">
                <a:latin typeface="+mn-ea"/>
                <a:ea typeface="+mn-ea"/>
              </a:rPr>
              <a:t>셸 스크립트 프로그래밍</a:t>
            </a:r>
          </a:p>
        </p:txBody>
      </p:sp>
    </p:spTree>
    <p:extLst>
      <p:ext uri="{BB962C8B-B14F-4D97-AF65-F5344CB8AC3E}">
        <p14:creationId xmlns:p14="http://schemas.microsoft.com/office/powerpoint/2010/main" val="3958923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53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45429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90500" indent="-285750" latinLnBrk="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sample_expr.sh 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실행결과</a:t>
            </a:r>
          </a:p>
        </p:txBody>
      </p:sp>
      <p:sp>
        <p:nvSpPr>
          <p:cNvPr id="8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 startAt="12"/>
            </a:pPr>
            <a:r>
              <a:rPr lang="ko-KR" altLang="en-US" sz="2400" smtClean="0">
                <a:latin typeface="+mn-ea"/>
              </a:rPr>
              <a:t>수식 계산</a:t>
            </a:r>
            <a:r>
              <a:rPr lang="en-US" altLang="ko-KR" sz="2400" dirty="0">
                <a:latin typeface="+mn-ea"/>
              </a:rPr>
              <a:t>(expr)</a:t>
            </a:r>
            <a:endParaRPr lang="ko-KR" altLang="en-US" sz="2400" dirty="0">
              <a:latin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100653" y="139032"/>
            <a:ext cx="26645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latin typeface="+mn-ea"/>
                <a:ea typeface="+mn-ea"/>
              </a:rPr>
              <a:t>XII</a:t>
            </a:r>
            <a:r>
              <a:rPr lang="ko-KR" altLang="en-US" sz="1400" b="1" dirty="0">
                <a:latin typeface="+mn-ea"/>
                <a:ea typeface="+mn-ea"/>
              </a:rPr>
              <a:t>장</a:t>
            </a:r>
            <a:r>
              <a:rPr lang="en-US" altLang="ko-KR" sz="1400" b="1" dirty="0">
                <a:latin typeface="+mn-ea"/>
                <a:ea typeface="+mn-ea"/>
              </a:rPr>
              <a:t>. </a:t>
            </a:r>
            <a:r>
              <a:rPr lang="ko-KR" altLang="en-US" sz="1400" b="1" dirty="0">
                <a:latin typeface="+mn-ea"/>
                <a:ea typeface="+mn-ea"/>
              </a:rPr>
              <a:t>셸 스크립트 프로그래밍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5" y="1412776"/>
            <a:ext cx="6991350" cy="79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593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5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258532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57175" indent="-352425" latinLnBrk="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실행 권한 부여 </a:t>
            </a:r>
          </a:p>
          <a:p>
            <a:pPr marL="714375" lvl="1" indent="-352425" latinLnBrk="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US" altLang="ko-KR" b="1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chmod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명령을 통해 파일에 실행 권한을 부여하고 실행</a:t>
            </a:r>
          </a:p>
          <a:p>
            <a:pPr marL="257175" indent="-352425" latinLnBrk="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파일 경로 지정</a:t>
            </a:r>
          </a:p>
          <a:p>
            <a:pPr marL="714375" lvl="1" indent="-352425" latinLnBrk="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실행 파일의 위치를 상대경로 방식으로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지정</a:t>
            </a:r>
            <a:endParaRPr lang="en-US" altLang="ko-KR" b="1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257175" indent="-352425" latinLnBrk="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실행권한 부여 후 </a:t>
            </a:r>
            <a:r>
              <a:rPr lang="ko-KR" altLang="en-US" b="1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셸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 스크립트의 실행</a:t>
            </a:r>
          </a:p>
          <a:p>
            <a:pPr marL="1171575" lvl="2" indent="-352425" latinLnBrk="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endParaRPr lang="ko-KR" altLang="en-US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100653" y="139032"/>
            <a:ext cx="26645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latin typeface="+mn-ea"/>
                <a:ea typeface="+mn-ea"/>
              </a:rPr>
              <a:t>XII</a:t>
            </a:r>
            <a:r>
              <a:rPr lang="ko-KR" altLang="en-US" sz="1400" b="1" dirty="0">
                <a:latin typeface="+mn-ea"/>
                <a:ea typeface="+mn-ea"/>
              </a:rPr>
              <a:t>장</a:t>
            </a:r>
            <a:r>
              <a:rPr lang="en-US" altLang="ko-KR" sz="1400" b="1" dirty="0">
                <a:latin typeface="+mn-ea"/>
                <a:ea typeface="+mn-ea"/>
              </a:rPr>
              <a:t>. </a:t>
            </a:r>
            <a:r>
              <a:rPr lang="ko-KR" altLang="en-US" sz="1400" b="1" dirty="0">
                <a:latin typeface="+mn-ea"/>
                <a:ea typeface="+mn-ea"/>
              </a:rPr>
              <a:t>셸 스크립트 프로그래밍</a:t>
            </a:r>
          </a:p>
        </p:txBody>
      </p:sp>
      <p:sp>
        <p:nvSpPr>
          <p:cNvPr id="9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 startAt="3"/>
            </a:pPr>
            <a:r>
              <a:rPr lang="ko-KR" altLang="en-US" sz="2400" dirty="0" err="1">
                <a:latin typeface="+mn-ea"/>
                <a:ea typeface="+mn-ea"/>
              </a:rPr>
              <a:t>셸</a:t>
            </a:r>
            <a:r>
              <a:rPr lang="ko-KR" altLang="en-US" sz="2400" dirty="0">
                <a:latin typeface="+mn-ea"/>
                <a:ea typeface="+mn-ea"/>
              </a:rPr>
              <a:t> 스크립트의 실행</a:t>
            </a:r>
            <a:endParaRPr lang="ko-KR" altLang="en-US" sz="2400" dirty="0" smtClean="0">
              <a:latin typeface="+mn-ea"/>
              <a:ea typeface="+mn-ea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5" y="2924944"/>
            <a:ext cx="6915150" cy="334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743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6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424731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714375" lvl="1" indent="-352425" latinLnBrk="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ko-KR" altLang="en-US" b="1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셸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 스크립트를 실행하는 방법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정리</a:t>
            </a:r>
            <a:endParaRPr lang="ko-KR" altLang="en-US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1171575" lvl="2" indent="-352425" latinLnBrk="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source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파일명</a:t>
            </a:r>
          </a:p>
          <a:p>
            <a:pPr marL="1171575" lvl="2" indent="-352425" latinLnBrk="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.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파일명</a:t>
            </a:r>
          </a:p>
          <a:p>
            <a:pPr marL="1171575" lvl="2" indent="-352425" latinLnBrk="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US" altLang="ko-KR" b="1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sh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파일명</a:t>
            </a:r>
          </a:p>
          <a:p>
            <a:pPr marL="1171575" lvl="2" indent="-352425" latinLnBrk="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bash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파일명</a:t>
            </a:r>
          </a:p>
          <a:p>
            <a:pPr marL="1171575" lvl="2" indent="-352425" latinLnBrk="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실행 권한 부여 후 파일명으로 직접 실행</a:t>
            </a:r>
          </a:p>
          <a:p>
            <a:pPr marL="714375" lvl="1" indent="-352425" latinLnBrk="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endParaRPr lang="ko-KR" altLang="en-US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714375" lvl="1" indent="-352425" latinLnBrk="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다른 파일과 구분하기 위해 </a:t>
            </a:r>
            <a:r>
              <a:rPr lang="ko-KR" altLang="en-US" b="1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확장자로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 </a:t>
            </a:r>
            <a:r>
              <a:rPr lang="en-US" altLang="ko-KR" b="1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sh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를 추가</a:t>
            </a:r>
          </a:p>
          <a:p>
            <a:pPr marL="1171575" lvl="2" indent="-352425" latinLnBrk="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US" altLang="ko-KR" b="1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sh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 sample.sh</a:t>
            </a:r>
          </a:p>
          <a:p>
            <a:pPr marL="1171575" lvl="2" indent="-352425" latinLnBrk="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endParaRPr lang="ko-KR" altLang="en-US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100653" y="139032"/>
            <a:ext cx="26645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latin typeface="+mn-ea"/>
                <a:ea typeface="+mn-ea"/>
              </a:rPr>
              <a:t>XII</a:t>
            </a:r>
            <a:r>
              <a:rPr lang="ko-KR" altLang="en-US" sz="1400" b="1" dirty="0">
                <a:latin typeface="+mn-ea"/>
                <a:ea typeface="+mn-ea"/>
              </a:rPr>
              <a:t>장</a:t>
            </a:r>
            <a:r>
              <a:rPr lang="en-US" altLang="ko-KR" sz="1400" b="1" dirty="0">
                <a:latin typeface="+mn-ea"/>
                <a:ea typeface="+mn-ea"/>
              </a:rPr>
              <a:t>. </a:t>
            </a:r>
            <a:r>
              <a:rPr lang="ko-KR" altLang="en-US" sz="1400" b="1" dirty="0">
                <a:latin typeface="+mn-ea"/>
                <a:ea typeface="+mn-ea"/>
              </a:rPr>
              <a:t>셸 스크립트 프로그래밍</a:t>
            </a:r>
          </a:p>
        </p:txBody>
      </p:sp>
      <p:sp>
        <p:nvSpPr>
          <p:cNvPr id="8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 startAt="3"/>
            </a:pPr>
            <a:r>
              <a:rPr lang="ko-KR" altLang="en-US" sz="2400" dirty="0" err="1">
                <a:latin typeface="+mn-ea"/>
                <a:ea typeface="+mn-ea"/>
              </a:rPr>
              <a:t>셸</a:t>
            </a:r>
            <a:r>
              <a:rPr lang="ko-KR" altLang="en-US" sz="2400" dirty="0">
                <a:latin typeface="+mn-ea"/>
                <a:ea typeface="+mn-ea"/>
              </a:rPr>
              <a:t> 스크립트의 실행</a:t>
            </a:r>
            <a:endParaRPr lang="ko-KR" altLang="en-US" sz="2400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82864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 startAt="4"/>
            </a:pPr>
            <a:r>
              <a:rPr lang="ko-KR" altLang="en-US" sz="2400" dirty="0">
                <a:latin typeface="+mn-ea"/>
                <a:ea typeface="+mn-ea"/>
              </a:rPr>
              <a:t>매직 넘버</a:t>
            </a:r>
            <a:r>
              <a:rPr lang="en-US" altLang="ko-KR" sz="2400" dirty="0">
                <a:latin typeface="+mn-ea"/>
                <a:ea typeface="+mn-ea"/>
              </a:rPr>
              <a:t>(Magic Number)</a:t>
            </a:r>
            <a:endParaRPr lang="ko-KR" altLang="en-US" sz="2400" dirty="0" smtClean="0">
              <a:latin typeface="+mn-ea"/>
              <a:ea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7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30008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714375" lvl="1" indent="-352425" latinLnBrk="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ko-KR" altLang="en-US" b="1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셸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 스크립트에서 이용하는 </a:t>
            </a:r>
            <a:r>
              <a:rPr lang="ko-KR" altLang="en-US" b="1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셸의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 지정</a:t>
            </a:r>
          </a:p>
          <a:p>
            <a:pPr marL="1171575" lvl="2" indent="-352425" latinLnBrk="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“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#!”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의 형식</a:t>
            </a:r>
          </a:p>
          <a:p>
            <a:pPr marL="1171575" lvl="2" indent="-352425" latinLnBrk="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작성된 </a:t>
            </a:r>
            <a:r>
              <a:rPr lang="ko-KR" altLang="en-US" b="1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셸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 스크립트가 어떠한 시스템에서도 정확하게 작동되도록 하는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        좋은 </a:t>
            </a:r>
            <a:r>
              <a:rPr lang="ko-KR" altLang="en-US" b="1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이식성을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 위해 표현</a:t>
            </a:r>
          </a:p>
          <a:p>
            <a:pPr marL="1171575" lvl="2" indent="-352425" latinLnBrk="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매직 넘버를 지정하지 않으면 시스템의 기본 </a:t>
            </a:r>
            <a:r>
              <a:rPr lang="ko-KR" altLang="en-US" b="1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쉘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실행</a:t>
            </a:r>
            <a:endParaRPr lang="ko-KR" altLang="en-US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714375" lvl="1" indent="-352425" latinLnBrk="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매직 넘버가 없는 파일의 종류：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ASCII Text</a:t>
            </a:r>
          </a:p>
          <a:p>
            <a:pPr marL="1171575" lvl="2" indent="-352425" latinLnBrk="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endParaRPr lang="ko-KR" altLang="en-US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100653" y="139032"/>
            <a:ext cx="26645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latin typeface="+mn-ea"/>
                <a:ea typeface="+mn-ea"/>
              </a:rPr>
              <a:t>XII</a:t>
            </a:r>
            <a:r>
              <a:rPr lang="ko-KR" altLang="en-US" sz="1400" b="1" dirty="0">
                <a:latin typeface="+mn-ea"/>
                <a:ea typeface="+mn-ea"/>
              </a:rPr>
              <a:t>장</a:t>
            </a:r>
            <a:r>
              <a:rPr lang="en-US" altLang="ko-KR" sz="1400" b="1" dirty="0">
                <a:latin typeface="+mn-ea"/>
                <a:ea typeface="+mn-ea"/>
              </a:rPr>
              <a:t>. </a:t>
            </a:r>
            <a:r>
              <a:rPr lang="ko-KR" altLang="en-US" sz="1400" b="1" dirty="0">
                <a:latin typeface="+mn-ea"/>
                <a:ea typeface="+mn-ea"/>
              </a:rPr>
              <a:t>셸 스크립트 프로그래밍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5" y="3284984"/>
            <a:ext cx="6981825" cy="166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530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8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45429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57175" indent="-352425" latinLnBrk="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매직 넘버를 넣은 파일의 종류：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BASH Script text executable</a:t>
            </a:r>
          </a:p>
        </p:txBody>
      </p:sp>
      <p:sp>
        <p:nvSpPr>
          <p:cNvPr id="8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 startAt="4"/>
            </a:pPr>
            <a:r>
              <a:rPr lang="ko-KR" altLang="en-US" sz="2400" dirty="0">
                <a:latin typeface="+mn-ea"/>
              </a:rPr>
              <a:t>매직 넘버</a:t>
            </a:r>
            <a:r>
              <a:rPr lang="en-US" altLang="ko-KR" sz="2400" dirty="0">
                <a:latin typeface="+mn-ea"/>
              </a:rPr>
              <a:t>(Magic Number)</a:t>
            </a:r>
            <a:endParaRPr lang="ko-KR" altLang="en-US" sz="2400" dirty="0">
              <a:latin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100653" y="139032"/>
            <a:ext cx="26645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latin typeface="+mn-ea"/>
                <a:ea typeface="+mn-ea"/>
              </a:rPr>
              <a:t>XII</a:t>
            </a:r>
            <a:r>
              <a:rPr lang="ko-KR" altLang="en-US" sz="1400" b="1" dirty="0">
                <a:latin typeface="+mn-ea"/>
                <a:ea typeface="+mn-ea"/>
              </a:rPr>
              <a:t>장</a:t>
            </a:r>
            <a:r>
              <a:rPr lang="en-US" altLang="ko-KR" sz="1400" b="1" dirty="0">
                <a:latin typeface="+mn-ea"/>
                <a:ea typeface="+mn-ea"/>
              </a:rPr>
              <a:t>. </a:t>
            </a:r>
            <a:r>
              <a:rPr lang="ko-KR" altLang="en-US" sz="1400" b="1" dirty="0">
                <a:latin typeface="+mn-ea"/>
                <a:ea typeface="+mn-ea"/>
              </a:rPr>
              <a:t>셸 스크립트 프로그래밍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5" y="1496348"/>
            <a:ext cx="6981825" cy="32385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345" y="1825575"/>
            <a:ext cx="6981825" cy="120015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345" y="3037666"/>
            <a:ext cx="6962775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189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9198</TotalTime>
  <Words>3474</Words>
  <Application>Microsoft Office PowerPoint</Application>
  <PresentationFormat>사용자 지정</PresentationFormat>
  <Paragraphs>747</Paragraphs>
  <Slides>54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54</vt:i4>
      </vt:variant>
    </vt:vector>
  </HeadingPairs>
  <TitlesOfParts>
    <vt:vector size="63" baseType="lpstr">
      <vt:lpstr>Helvetica75</vt:lpstr>
      <vt:lpstr>HY견고딕</vt:lpstr>
      <vt:lpstr>굴림</vt:lpstr>
      <vt:lpstr>맑은 고딕</vt:lpstr>
      <vt:lpstr>한양중고딕</vt:lpstr>
      <vt:lpstr>Arial</vt:lpstr>
      <vt:lpstr>Times New Roman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juhong</dc:creator>
  <cp:lastModifiedBy>data23</cp:lastModifiedBy>
  <cp:revision>345</cp:revision>
  <cp:lastPrinted>2013-10-01T01:40:38Z</cp:lastPrinted>
  <dcterms:created xsi:type="dcterms:W3CDTF">2010-01-22T01:09:25Z</dcterms:created>
  <dcterms:modified xsi:type="dcterms:W3CDTF">2023-06-01T06:24:23Z</dcterms:modified>
</cp:coreProperties>
</file>