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9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83" r:id="rId11"/>
    <p:sldId id="272" r:id="rId12"/>
    <p:sldId id="284" r:id="rId13"/>
    <p:sldId id="285" r:id="rId14"/>
    <p:sldId id="273" r:id="rId15"/>
    <p:sldId id="274" r:id="rId16"/>
    <p:sldId id="286" r:id="rId17"/>
    <p:sldId id="287" r:id="rId18"/>
    <p:sldId id="288" r:id="rId19"/>
    <p:sldId id="275" r:id="rId20"/>
    <p:sldId id="289" r:id="rId21"/>
    <p:sldId id="276" r:id="rId22"/>
    <p:sldId id="290" r:id="rId23"/>
    <p:sldId id="291" r:id="rId24"/>
    <p:sldId id="292" r:id="rId25"/>
    <p:sldId id="277" r:id="rId26"/>
    <p:sldId id="293" r:id="rId27"/>
    <p:sldId id="278" r:id="rId28"/>
    <p:sldId id="350" r:id="rId29"/>
    <p:sldId id="294" r:id="rId30"/>
    <p:sldId id="295" r:id="rId31"/>
    <p:sldId id="296" r:id="rId32"/>
    <p:sldId id="297" r:id="rId33"/>
    <p:sldId id="298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11" r:id="rId42"/>
    <p:sldId id="312" r:id="rId43"/>
    <p:sldId id="313" r:id="rId44"/>
    <p:sldId id="314" r:id="rId45"/>
    <p:sldId id="318" r:id="rId46"/>
    <p:sldId id="319" r:id="rId47"/>
    <p:sldId id="321" r:id="rId48"/>
    <p:sldId id="327" r:id="rId49"/>
    <p:sldId id="328" r:id="rId50"/>
    <p:sldId id="330" r:id="rId51"/>
    <p:sldId id="351" r:id="rId52"/>
    <p:sldId id="331" r:id="rId53"/>
    <p:sldId id="332" r:id="rId54"/>
    <p:sldId id="333" r:id="rId55"/>
    <p:sldId id="334" r:id="rId56"/>
    <p:sldId id="335" r:id="rId57"/>
    <p:sldId id="337" r:id="rId58"/>
    <p:sldId id="342" r:id="rId59"/>
    <p:sldId id="343" r:id="rId60"/>
    <p:sldId id="348" r:id="rId61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  <p15:guide id="4" pos="3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7476" autoAdjust="0"/>
  </p:normalViewPr>
  <p:slideViewPr>
    <p:cSldViewPr>
      <p:cViewPr varScale="1">
        <p:scale>
          <a:sx n="141" d="100"/>
          <a:sy n="141" d="100"/>
        </p:scale>
        <p:origin x="432" y="114"/>
      </p:cViewPr>
      <p:guideLst>
        <p:guide orient="horz" pos="2205"/>
        <p:guide pos="3118"/>
        <p:guide pos="669"/>
        <p:guide pos="3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</a:rPr>
              <a:t>XⅢ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en-US" altLang="ko-KR" sz="2400" dirty="0" err="1">
                <a:solidFill>
                  <a:schemeClr val="tx2"/>
                </a:solidFill>
                <a:latin typeface="+mn-ea"/>
              </a:rPr>
              <a:t>a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</a:rPr>
              <a:t>wk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프로그래밍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1.4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r>
              <a:rPr lang="en-US" altLang="ko-KR" sz="2400" dirty="0" smtClean="0">
                <a:latin typeface="맑은 고딕" pitchFamily="50" charset="-127"/>
              </a:rPr>
              <a:t> –f </a:t>
            </a:r>
            <a:r>
              <a:rPr lang="ko-KR" altLang="en-US" sz="2400" dirty="0" smtClean="0">
                <a:latin typeface="맑은 고딕" pitchFamily="50" charset="-127"/>
              </a:rPr>
              <a:t>옵션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268760"/>
            <a:ext cx="691611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1.5 </a:t>
            </a:r>
            <a:r>
              <a:rPr lang="ko-KR" altLang="en-US" sz="2400" dirty="0" smtClean="0">
                <a:latin typeface="맑은 고딕" pitchFamily="50" charset="-127"/>
              </a:rPr>
              <a:t>레코드와 필드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레코드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입력데이터를 볼 수 없지만 포맷 또는 구조는 볼 수 있음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기본적으로 레코드라고 불리는 각 라인은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캐리지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(newline)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분리됨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모든 레코드는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참조됨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2" y="2510375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1.5 </a:t>
            </a:r>
            <a:r>
              <a:rPr lang="ko-KR" altLang="en-US" sz="2400" dirty="0" smtClean="0">
                <a:latin typeface="맑은 고딕" pitchFamily="50" charset="-127"/>
              </a:rPr>
              <a:t>레코드와 필드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디폴트로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print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액션만 사용해도 모든 레코드를 출력해 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50" y="1349278"/>
            <a:ext cx="700185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1.5 </a:t>
            </a:r>
            <a:r>
              <a:rPr lang="ko-KR" altLang="en-US" sz="2400" dirty="0" smtClean="0">
                <a:latin typeface="맑은 고딕" pitchFamily="50" charset="-127"/>
              </a:rPr>
              <a:t>레코드와 필드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85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각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레코드들의 번호는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빌트인 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저장됨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레코드가 저장된 다음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값은 하나씩 증가됨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705782"/>
            <a:ext cx="701137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1.5 </a:t>
            </a:r>
            <a:r>
              <a:rPr lang="ko-KR" altLang="en-US" sz="2400" dirty="0" smtClean="0">
                <a:latin typeface="맑은 고딕" pitchFamily="50" charset="-127"/>
              </a:rPr>
              <a:t>레코드와 필드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16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필드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각 레코드는 디폴트로 공백이나 탭으로 분리된 필드라는 워드로 구성됨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각 워드들은 하나의 필드라고 부르며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빌트인 변수인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NF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필드의 수를 유지함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NF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값은 일반적으로 라인당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100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개의 필드를 가질 수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2909548"/>
            <a:ext cx="698279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1.6 </a:t>
            </a:r>
            <a:r>
              <a:rPr lang="ko-KR" altLang="en-US" sz="2400" dirty="0" smtClean="0">
                <a:latin typeface="맑은 고딕" pitchFamily="50" charset="-127"/>
              </a:rPr>
              <a:t>패턴과 액션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패턴은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입력 라인에 어떤 액션을 할 것인지 관리함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패턴은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정규표현식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참과 거짓 상태의 결과 또는 이들의 결합으로 구성되어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디폴트 액션은 표현식이 참의 상태인 각 라인을 출력하는 것임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96952"/>
            <a:ext cx="69923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1.6 </a:t>
            </a:r>
            <a:r>
              <a:rPr lang="ko-KR" altLang="en-US" sz="2400" dirty="0" smtClean="0">
                <a:latin typeface="맑은 고딕" pitchFamily="50" charset="-127"/>
              </a:rPr>
              <a:t>패턴과 액션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파일에서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 약용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문자열이 포함된 레코드 라인을 출력하는 이전 명령은 다음 명령과 동일함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683571"/>
            <a:ext cx="692564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1.6 </a:t>
            </a:r>
            <a:r>
              <a:rPr lang="ko-KR" altLang="en-US" sz="2400" dirty="0" smtClean="0">
                <a:latin typeface="맑은 고딕" pitchFamily="50" charset="-127"/>
              </a:rPr>
              <a:t>패턴과 액션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다음 명령은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값이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6000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보다 작은 레코드를 출력하도록 한 것임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340768"/>
            <a:ext cx="690658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1.6 </a:t>
            </a:r>
            <a:r>
              <a:rPr lang="ko-KR" altLang="en-US" sz="2400" dirty="0" smtClean="0">
                <a:latin typeface="맑은 고딕" pitchFamily="50" charset="-127"/>
              </a:rPr>
              <a:t>패턴과 액션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액션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액션은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컬리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브레이스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({})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둘러싸인 문장이며 세미콜론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(;)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구분됨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패턴은 액션 앞에 오며 액션은 간단한 문장 또는 복잡한 문장들의 그룹으로 만들 수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문장들은 세미콜론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(;)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또는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newline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의해 분리됨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2960378"/>
            <a:ext cx="6985000" cy="20527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noProof="0" dirty="0" err="1" smtClean="0">
                <a:solidFill>
                  <a:srgbClr val="000000"/>
                </a:solidFill>
                <a:latin typeface="+mn-ea"/>
              </a:rPr>
              <a:t>attern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{ action statement; action statement; etc.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또는 </a:t>
            </a:r>
            <a:endParaRPr kumimoji="0" lang="en-US" altLang="ko-KR" sz="1800" b="1" i="0" u="none" strike="noStrike" kern="120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p</a:t>
            </a:r>
            <a:r>
              <a:rPr kumimoji="0" lang="en-US" altLang="ko-KR" sz="1800" b="1" noProof="0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attern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        action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noProof="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         action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}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1.6 </a:t>
            </a:r>
            <a:r>
              <a:rPr lang="ko-KR" altLang="en-US" sz="2400" dirty="0" smtClean="0">
                <a:latin typeface="맑은 고딕" pitchFamily="50" charset="-127"/>
              </a:rPr>
              <a:t>패턴과 액션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레코드가 패턴인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 약용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문자열을 포함하고 있으면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안녕하세요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약용님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”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709239"/>
            <a:ext cx="690658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1.1 </a:t>
            </a:r>
            <a:r>
              <a:rPr lang="ko-KR" altLang="en-US" sz="2400" dirty="0" smtClean="0">
                <a:latin typeface="맑은 고딕" pitchFamily="50" charset="-127"/>
              </a:rPr>
              <a:t>파일로부터의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란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?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데이터를 조작하고 리포트를 생성하기 위해 사용하는 언어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5366" y="139032"/>
            <a:ext cx="206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>
                <a:latin typeface="+mn-ea"/>
                <a:ea typeface="+mn-ea"/>
              </a:rPr>
              <a:t>XⅢ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060848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awk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‘pattern’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filename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wk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‘{action}’ filename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wk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‘pattern {action}’ filename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1.6 </a:t>
            </a:r>
            <a:r>
              <a:rPr lang="ko-KR" altLang="en-US" sz="2400" dirty="0" smtClean="0">
                <a:latin typeface="맑은 고딕" pitchFamily="50" charset="-127"/>
              </a:rPr>
              <a:t>패턴과 액션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액션이 없는 패턴은 패턴과 매칭되는 모든 라인을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매칭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패턴은 슬래시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(/)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둘러싸인 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포함함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772816"/>
            <a:ext cx="693516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맑은 고딕" pitchFamily="50" charset="-127"/>
              </a:rPr>
              <a:t>a</a:t>
            </a:r>
            <a:r>
              <a:rPr lang="en-US" altLang="ko-KR" sz="2400" dirty="0" err="1" smtClean="0">
                <a:latin typeface="맑은 고딕" pitchFamily="50" charset="-127"/>
              </a:rPr>
              <a:t>wk</a:t>
            </a:r>
            <a:r>
              <a:rPr lang="ko-KR" altLang="en-US" sz="2400" dirty="0" smtClean="0">
                <a:latin typeface="맑은 고딕" pitchFamily="50" charset="-127"/>
              </a:rPr>
              <a:t>와 정규 </a:t>
            </a:r>
            <a:r>
              <a:rPr lang="ko-KR" altLang="en-US" sz="2400" dirty="0" err="1" smtClean="0">
                <a:latin typeface="맑은 고딕" pitchFamily="50" charset="-127"/>
              </a:rPr>
              <a:t>표현식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슬래시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(/)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둘러싸인 문자들로 구성된 패턴임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라인에서의 문자열은 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표현식으로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매칭되고 결과 상태는 참이며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연관된 액션들이 실행됨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지정된 액션이 없고 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표현식에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의해 매칭된 라인이 검색되며 레코드 라인 전체가 출력됨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3" y="2915317"/>
            <a:ext cx="686848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맑은 고딕" pitchFamily="50" charset="-127"/>
              </a:rPr>
              <a:t>a</a:t>
            </a:r>
            <a:r>
              <a:rPr lang="en-US" altLang="ko-KR" sz="2400" dirty="0" err="1" smtClean="0">
                <a:latin typeface="맑은 고딕" pitchFamily="50" charset="-127"/>
              </a:rPr>
              <a:t>wk</a:t>
            </a:r>
            <a:r>
              <a:rPr lang="ko-KR" altLang="en-US" sz="2400" dirty="0" smtClean="0">
                <a:latin typeface="맑은 고딕" pitchFamily="50" charset="-127"/>
              </a:rPr>
              <a:t>와 정규 </a:t>
            </a:r>
            <a:r>
              <a:rPr lang="ko-KR" altLang="en-US" sz="2400" dirty="0" err="1" smtClean="0">
                <a:latin typeface="맑은 고딕" pitchFamily="50" charset="-127"/>
              </a:rPr>
              <a:t>표현식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＇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가지고 레코드 라인을 찾아서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내용만 출력함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6" y="1412776"/>
            <a:ext cx="689706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맑은 고딕" pitchFamily="50" charset="-127"/>
              </a:rPr>
              <a:t>a</a:t>
            </a:r>
            <a:r>
              <a:rPr lang="en-US" altLang="ko-KR" sz="2400" dirty="0" err="1" smtClean="0">
                <a:latin typeface="맑은 고딕" pitchFamily="50" charset="-127"/>
              </a:rPr>
              <a:t>wk</a:t>
            </a:r>
            <a:r>
              <a:rPr lang="ko-KR" altLang="en-US" sz="2400" dirty="0" smtClean="0">
                <a:latin typeface="맑은 고딕" pitchFamily="50" charset="-127"/>
              </a:rPr>
              <a:t>와 정규 </a:t>
            </a:r>
            <a:r>
              <a:rPr lang="ko-KR" altLang="en-US" sz="2400" dirty="0" err="1" smtClean="0">
                <a:latin typeface="맑은 고딕" pitchFamily="50" charset="-127"/>
              </a:rPr>
              <a:t>표현식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사용하여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＇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시작하는 레코드 라인을 찾아서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3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내용만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3" y="1698324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맑은 고딕" pitchFamily="50" charset="-127"/>
              </a:rPr>
              <a:t>a</a:t>
            </a:r>
            <a:r>
              <a:rPr lang="en-US" altLang="ko-KR" sz="2400" dirty="0" err="1" smtClean="0">
                <a:latin typeface="맑은 고딕" pitchFamily="50" charset="-127"/>
              </a:rPr>
              <a:t>wk</a:t>
            </a:r>
            <a:r>
              <a:rPr lang="ko-KR" altLang="en-US" sz="2400" dirty="0" smtClean="0">
                <a:latin typeface="맑은 고딕" pitchFamily="50" charset="-127"/>
              </a:rPr>
              <a:t>와 정규 </a:t>
            </a:r>
            <a:r>
              <a:rPr lang="ko-KR" altLang="en-US" sz="2400" dirty="0" err="1" smtClean="0">
                <a:latin typeface="맑은 고딕" pitchFamily="50" charset="-127"/>
              </a:rPr>
              <a:t>표현식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대문자로 시작하고 두 번째 문자부터 소문자를 하나 이상 포함하고 있으며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 뒤의 공백이 있는 라인을 출력함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awkfile2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2" y="2060848"/>
            <a:ext cx="694469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2.1 match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틸드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(~)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표기되는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match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연산자는 하나의 레코드 또는 필드 안에서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매칭되는 것이 있는지 검사하는 연산자임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필드에 대문자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Kil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또는 소문자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kil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매칭되는 것이 있는지 검색하고 검색된 결과가 있다면 검색된 라인을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0375"/>
            <a:ext cx="694469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2.1 match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필드가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g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끝나지 않는 라인을 검색하고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1" y="1340768"/>
            <a:ext cx="696374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맑은 고딕" pitchFamily="50" charset="-127"/>
              </a:rPr>
              <a:t>스크립트 파일에서의 </a:t>
            </a:r>
            <a:r>
              <a:rPr lang="en-US" altLang="ko-KR" sz="2400" smtClean="0">
                <a:latin typeface="맑은 고딕" pitchFamily="50" charset="-127"/>
              </a:rPr>
              <a:t>awk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여러 개의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패턴과 액션을 사용하고자 할 경우에는 스크립트에 문장을 입력하여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스크립트는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코멘트와 문장을 포함하고 있는 파일임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문장들과 액션들이 같은 라인에 있으면 세미콜론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(;)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구분해 주어야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분리된 라인에서는 세미콜론이 필요하지 않음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 다음에 액션이 올 때 열기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컬리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브레이스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({})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패턴과 같은 라인에           두어야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8" y="3717032"/>
            <a:ext cx="696374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맑은 고딕" pitchFamily="50" charset="-127"/>
              </a:rPr>
              <a:t>스크립트 파일에서의 </a:t>
            </a:r>
            <a:r>
              <a:rPr lang="en-US" altLang="ko-KR" sz="2400" smtClean="0">
                <a:latin typeface="맑은 고딕" pitchFamily="50" charset="-127"/>
              </a:rPr>
              <a:t>awk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awkcommand2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340768"/>
            <a:ext cx="6982799" cy="10288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8" y="2732577"/>
            <a:ext cx="696374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비교 </a:t>
            </a:r>
            <a:r>
              <a:rPr lang="ko-KR" altLang="en-US" sz="2400" dirty="0" err="1" smtClean="0">
                <a:latin typeface="맑은 고딕" pitchFamily="50" charset="-127"/>
              </a:rPr>
              <a:t>표현식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비교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어떤 상태가 참일 때만 액션이 수행되는 라인을 검색함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관계 연산자를 사용하고 숫자나 문자열을 비교할 때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값이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8683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 라인을 찾아서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2856"/>
            <a:ext cx="697327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1.1 </a:t>
            </a:r>
            <a:r>
              <a:rPr lang="ko-KR" altLang="en-US" sz="2400" dirty="0" smtClean="0">
                <a:latin typeface="맑은 고딕" pitchFamily="50" charset="-127"/>
              </a:rPr>
              <a:t>파일로부터의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awkfile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2776"/>
            <a:ext cx="696374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스크립트 파일에서의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값이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7000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보다 큰 값인 라인을 찾아서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3387"/>
            <a:ext cx="693516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스크립트 파일에서의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값이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7000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보다 큰 값인 라인에서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필드만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8" y="1287203"/>
            <a:ext cx="690658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스크립트 파일에서의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필드에 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사용하여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꺽정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＂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이라는 문자열이 있는 라인을 찾아서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56567"/>
            <a:ext cx="691611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스크립트 파일에서의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필드에 정규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사용하여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꺽정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＂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이라는 문자열이 없는 라인을 찾아서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6" y="1683982"/>
            <a:ext cx="69637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en-US" altLang="ko-KR" sz="2400" dirty="0" err="1">
                <a:latin typeface="맑은 고딕" pitchFamily="50" charset="-127"/>
              </a:rPr>
              <a:t>a</a:t>
            </a:r>
            <a:r>
              <a:rPr lang="en-US" altLang="ko-KR" sz="2400" dirty="0" err="1" smtClean="0">
                <a:latin typeface="맑은 고딕" pitchFamily="50" charset="-127"/>
              </a:rPr>
              <a:t>wk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프로그램에는 변수가 존재함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변수는 문자가 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수도 있고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숫자와 문자를 결합한 값이 될 수도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변수를 설정하면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=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기호 우측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타입이 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변수를 초기화하지 않으면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또는 공백문자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(“ “)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문자열을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숫자형으로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강제 변환할 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숫자형을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문자열로 강제 변환할 때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2549300"/>
            <a:ext cx="6985000" cy="10957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name=“Tom”     # name 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변수는 문자열임</a:t>
            </a:r>
            <a:endParaRPr kumimoji="0" lang="en-US" altLang="ko-KR" sz="1800" b="1" noProof="0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x++                 # x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변수는 숫자이며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0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으로 초기화되고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증가함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umber=100     # number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변수는 숫자임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4221088"/>
            <a:ext cx="6985000" cy="5406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name+0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14211" y="5438275"/>
            <a:ext cx="6985000" cy="5406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number “ 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5.1 </a:t>
            </a:r>
            <a:r>
              <a:rPr lang="ko-KR" altLang="en-US" sz="2400" dirty="0" smtClean="0">
                <a:latin typeface="맑은 고딕" pitchFamily="50" charset="-127"/>
              </a:rPr>
              <a:t>사용자 정의형 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정의형 변수는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따로 정의하지 않음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 안에서 변수의 전후 사정에 의해 데이터 타입이 추측됨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변수는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대입 연산자에 의해 값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할당 받음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1160"/>
            <a:ext cx="691611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5.1 </a:t>
            </a:r>
            <a:r>
              <a:rPr lang="ko-KR" altLang="en-US" sz="2400" dirty="0" smtClean="0">
                <a:latin typeface="맑은 고딕" pitchFamily="50" charset="-127"/>
              </a:rPr>
              <a:t>사용자 정의형 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증가 연산자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(++)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감소 연산자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(--)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변수에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더하기 위하여 증가 연산자를 사용할 수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다음의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++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연산자는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후위형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증가 연산자라고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6" y="2094877"/>
            <a:ext cx="692564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5.1 </a:t>
            </a:r>
            <a:r>
              <a:rPr lang="ko-KR" altLang="en-US" sz="2400" dirty="0" smtClean="0">
                <a:latin typeface="맑은 고딕" pitchFamily="50" charset="-127"/>
              </a:rPr>
              <a:t>사용자 정의형 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다음의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++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연산자는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증가 연산자라고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340768"/>
            <a:ext cx="692564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5.1 </a:t>
            </a:r>
            <a:r>
              <a:rPr lang="ko-KR" altLang="en-US" sz="2400" dirty="0" smtClean="0">
                <a:latin typeface="맑은 고딕" pitchFamily="50" charset="-127"/>
              </a:rPr>
              <a:t>사용자 정의형 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다음은 모든 레코드 중에서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 값에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홍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＂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문자가 있는 라인을 찾아서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NR, 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NF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필드를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awkfile3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2132856"/>
            <a:ext cx="694469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5.2 BEGIN </a:t>
            </a:r>
            <a:r>
              <a:rPr lang="ko-KR" altLang="en-US" sz="2400" dirty="0" smtClean="0">
                <a:latin typeface="맑은 고딕" pitchFamily="50" charset="-127"/>
              </a:rPr>
              <a:t>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BEGIN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패턴은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입력 파일의 라인을 처리하기 이전에 실행되어 액션 블록 앞에 놓임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BEGIN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블록은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BEGIN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액션 블록이 완료될 때까지 입력을 읽어 들이지 않기 때문에 입력 파일 없이 테스트할 수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4772"/>
            <a:ext cx="696374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1.1 </a:t>
            </a:r>
            <a:r>
              <a:rPr lang="ko-KR" altLang="en-US" sz="2400" dirty="0" smtClean="0">
                <a:latin typeface="맑은 고딕" pitchFamily="50" charset="-127"/>
              </a:rPr>
              <a:t>파일로부터의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길동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’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포함하고 있는 라인을 출력하기 위해 다음의 명령을 실행함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6" y="1412776"/>
            <a:ext cx="6916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5.3 END </a:t>
            </a:r>
            <a:r>
              <a:rPr lang="ko-KR" altLang="en-US" sz="2400" dirty="0" smtClean="0">
                <a:latin typeface="맑은 고딕" pitchFamily="50" charset="-127"/>
              </a:rPr>
              <a:t>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END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패턴은 어떤 입력 라인과도 매칭되지 않으나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END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패턴과 연관된 액션들을 실행함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END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패턴은 입력의 모든 라인이 처리된 후에 처리됨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awkfile4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0375"/>
            <a:ext cx="69446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6. </a:t>
            </a:r>
            <a:r>
              <a:rPr lang="ko-KR" altLang="en-US" sz="2400" dirty="0">
                <a:latin typeface="맑은 고딕" pitchFamily="50" charset="-127"/>
              </a:rPr>
              <a:t>입</a:t>
            </a:r>
            <a:r>
              <a:rPr lang="ko-KR" altLang="en-US" sz="2400" dirty="0" smtClean="0">
                <a:latin typeface="맑은 고딕" pitchFamily="50" charset="-127"/>
              </a:rPr>
              <a:t>력 </a:t>
            </a:r>
            <a:r>
              <a:rPr lang="ko-KR" altLang="en-US" sz="2400" dirty="0" err="1" smtClean="0">
                <a:latin typeface="맑은 고딕" pitchFamily="50" charset="-127"/>
              </a:rPr>
              <a:t>리다이렉션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69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etline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표준 입력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파이프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처리되고 있는 파일로부터 입력을 읽기 위해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6" y="1772816"/>
            <a:ext cx="694469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7.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파이프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프로그램에서 파이프를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오픈할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때 또 다른 파이프를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오픈하기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전에 기존 파이프는 닫아주어야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파이프 심볼의 오른쪽 명령은 큰따옴표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(“ “)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둘러쌈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cars</a:t>
            </a:r>
          </a:p>
          <a:p>
            <a:pPr marL="819150" lvl="2" latinLnBrk="0">
              <a:lnSpc>
                <a:spcPct val="150000"/>
              </a:lnSpc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5793" y="3638304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64904"/>
            <a:ext cx="694469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7.1 </a:t>
            </a:r>
            <a:r>
              <a:rPr lang="ko-KR" altLang="en-US" sz="2400" dirty="0" smtClean="0">
                <a:latin typeface="맑은 고딕" pitchFamily="50" charset="-127"/>
              </a:rPr>
              <a:t>파일과 파이프 닫기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프로그램에서 파일이나 파이프를 다시 읽고 쓰기 위해서는 첫 번째 파이프는 닫아 주어야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스크립트가 끝날 때 까지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오픈된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상태로 남아 있기 때문임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첫 번째 라인에 있는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END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블록은 앞서 사용한 파이프를 닫아주는 역할을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81673" y="3519578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2564904"/>
            <a:ext cx="692564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7.1 </a:t>
            </a:r>
            <a:r>
              <a:rPr lang="ko-KR" altLang="en-US" sz="2400" dirty="0" smtClean="0">
                <a:latin typeface="맑은 고딕" pitchFamily="50" charset="-127"/>
              </a:rPr>
              <a:t>파일과 파이프 닫기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빌트인 내장 함수인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system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아큐먼트를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포함한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시스템 명령들을 실행하며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프로그램에게 종료상태를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리턴해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명령은 반드시 큰따옴표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(“ “)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감싸주어야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awktext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vi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awkscript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36912"/>
            <a:ext cx="689706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>
                <a:latin typeface="맑은 고딕" pitchFamily="50" charset="-127"/>
              </a:rPr>
              <a:t>8</a:t>
            </a:r>
            <a:r>
              <a:rPr lang="en-US" altLang="ko-KR" sz="2400" dirty="0" smtClean="0">
                <a:latin typeface="맑은 고딕" pitchFamily="50" charset="-127"/>
              </a:rPr>
              <a:t>. while </a:t>
            </a:r>
            <a:r>
              <a:rPr lang="ko-KR" altLang="en-US" sz="2400" dirty="0" smtClean="0">
                <a:latin typeface="맑은 고딕" pitchFamily="50" charset="-127"/>
              </a:rPr>
              <a:t>루프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while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루프에서는 먼저 임의의 변수에 초기값을 저장함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값은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while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조건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표현식에서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테스트됨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표현식이 참이면 루프 아래의 문장들을 실행함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실행할 문장의 수가 많다면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컬리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브레이스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({ })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감싸주어야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awkdata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852936"/>
            <a:ext cx="690658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9. for </a:t>
            </a:r>
            <a:r>
              <a:rPr lang="ko-KR" altLang="en-US" sz="2400" dirty="0" smtClean="0">
                <a:latin typeface="맑은 고딕" pitchFamily="50" charset="-127"/>
              </a:rPr>
              <a:t>루프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for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루프는 괄호 안에 초기화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테스트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테스트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변수를 업데이트하기 위한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같은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개의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각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표현식들은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세미콜론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(;)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분리됨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break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continue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break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문장을 만나면 루프의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컬리브레이스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({ })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빠져 나옴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continue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문장을 만나면 아래 문장을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스킵하고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초기로 돌아간 다음 반복 작업을 계속함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awkdata1,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awkscript2</a:t>
            </a: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8" y="4092989"/>
            <a:ext cx="696374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10. next </a:t>
            </a:r>
            <a:r>
              <a:rPr lang="ko-KR" altLang="en-US" sz="2400" dirty="0" smtClean="0">
                <a:latin typeface="맑은 고딕" pitchFamily="50" charset="-127"/>
              </a:rPr>
              <a:t>문장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문장은 입력 파일로부터 입력의 다음 라인을 가져오고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스크립트의 시작부터 다시 실행함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awkscript3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9" y="2041337"/>
            <a:ext cx="693516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11. </a:t>
            </a:r>
            <a:r>
              <a:rPr lang="ko-KR" altLang="en-US" sz="2400" dirty="0" smtClean="0">
                <a:latin typeface="맑은 고딕" pitchFamily="50" charset="-127"/>
              </a:rPr>
              <a:t>연관 배열을 위한 서브 스크립트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배열과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split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빌트인 내장함수인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split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단어와 배열에 저장된 문자열을 자르기 위해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1988840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plit(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배열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필드 분리자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s</a:t>
            </a: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plit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문자열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배열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24944"/>
            <a:ext cx="696374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11. </a:t>
            </a:r>
            <a:r>
              <a:rPr lang="ko-KR" altLang="en-US" sz="2400" dirty="0" smtClean="0">
                <a:latin typeface="맑은 고딕" pitchFamily="50" charset="-127"/>
              </a:rPr>
              <a:t>연관 배열을 위한 서브 스크립트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delete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delete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배열의 요소를 제거함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4824"/>
            <a:ext cx="693516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1.1 </a:t>
            </a:r>
            <a:r>
              <a:rPr lang="ko-KR" altLang="en-US" sz="2400" dirty="0" smtClean="0">
                <a:latin typeface="맑은 고딕" pitchFamily="50" charset="-127"/>
              </a:rPr>
              <a:t>파일로부터의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공백을 기준으로 분리되는 필드 중 왼쪽부터 첫 번째 나오는 필드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($1)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출력하기 위해 다음의 명령을 실행함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6" y="1700808"/>
            <a:ext cx="694469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gsub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sub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레코드에서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정규표현식에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매칭되는 문자열을 찾아서 원하는 문자열로 치환하는 기능을 수행함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이때 치환은 각 라인에서 가장 먼저 매칭되는 하나의 문자만 치환함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매칭되는 문자열 모두를 치환하려면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gsub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함수를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awkdata6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5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99" y="4920898"/>
            <a:ext cx="6916115" cy="197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8" y="1196752"/>
            <a:ext cx="6839905" cy="3705742"/>
          </a:xfrm>
          <a:prstGeom prst="rect">
            <a:avLst/>
          </a:prstGeom>
        </p:spPr>
      </p:pic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awkdata6</a:t>
            </a:r>
          </a:p>
        </p:txBody>
      </p:sp>
    </p:spTree>
    <p:extLst>
      <p:ext uri="{BB962C8B-B14F-4D97-AF65-F5344CB8AC3E}">
        <p14:creationId xmlns:p14="http://schemas.microsoft.com/office/powerpoint/2010/main" val="8046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 smtClean="0">
                <a:latin typeface="맑은 고딕" pitchFamily="50" charset="-127"/>
              </a:rPr>
              <a:t> 문자열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index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ndex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문자열에서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substring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발견되는 첫 번째 위치를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1700808"/>
            <a:ext cx="6985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index(string, substring)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9" y="2420888"/>
            <a:ext cx="691611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 smtClean="0">
                <a:latin typeface="맑은 고딕" pitchFamily="50" charset="-127"/>
              </a:rPr>
              <a:t> 문자열 </a:t>
            </a:r>
            <a:r>
              <a:rPr lang="ko-KR" altLang="en-US" sz="2400" dirty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length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length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문자열에서 문자의 개수를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아규먼트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없이 사용하면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length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함수의 한 레코드의 문자 개수를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리턴함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2060848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ength(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length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996952"/>
            <a:ext cx="696374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 smtClean="0">
                <a:latin typeface="맑은 고딕" pitchFamily="50" charset="-127"/>
              </a:rPr>
              <a:t> 문자열 </a:t>
            </a:r>
            <a:r>
              <a:rPr lang="ko-KR" altLang="en-US" sz="2400" dirty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substr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substr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주어진 문자열로부터 지정된 시작 위치의 앞까지 모두 자른 다음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남아있는 문자열을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2060848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substr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시작 위치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s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ubstr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시작 위치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문자열 길이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23359"/>
            <a:ext cx="691611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 smtClean="0">
                <a:latin typeface="맑은 고딕" pitchFamily="50" charset="-127"/>
              </a:rPr>
              <a:t> 문자열 </a:t>
            </a:r>
            <a:r>
              <a:rPr lang="ko-KR" altLang="en-US" sz="2400" dirty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match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atch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정규표현식에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매칭되는 문자열이 있는 곳의 인덱스를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리턴함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다음은 정규식인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/[A-Z]+$/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의미는 문자열의 마지막에 연속적으로 대문자가 있는지 검사함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이렇게 찾은 문자 몇 번째에 있는지 알기 위해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match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함수를 사용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1700587"/>
            <a:ext cx="6985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match(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정규표현식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56870"/>
            <a:ext cx="696374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>
                <a:latin typeface="맑은 고딕" pitchFamily="50" charset="-127"/>
              </a:rPr>
              <a:t> 문자열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split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split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세 번째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파라미터의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필드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분리자를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사용해서 배열의 문자열을 잘라냄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세 번째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파라미터가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없다면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디폴트로 공백의 값을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2492896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split(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배열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필드 분리자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plit(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배열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47010"/>
            <a:ext cx="689706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3"/>
            </a:pP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수학적 빌트인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정수형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nt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주어진 데이터를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정수형으로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만듦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실수형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데이터가 주어지면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dot(.)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이하의 데이터들은 모두 제거함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2184390"/>
            <a:ext cx="694469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14.1 </a:t>
            </a:r>
            <a:r>
              <a:rPr lang="ko-KR" altLang="en-US" sz="2400" dirty="0" smtClean="0">
                <a:latin typeface="맑은 고딕" pitchFamily="50" charset="-127"/>
              </a:rPr>
              <a:t>문자열 함수들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레코드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(NR==1)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존재하면 정규표현식이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서울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＂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이라는 문자열을 찾아서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대한민국 수도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＂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문자열로 치환하여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vi data4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4864"/>
            <a:ext cx="696374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14.1 </a:t>
            </a:r>
            <a:r>
              <a:rPr lang="ko-KR" altLang="en-US" sz="2400" dirty="0" smtClean="0">
                <a:latin typeface="맑은 고딕" pitchFamily="50" charset="-127"/>
              </a:rPr>
              <a:t>문자열 함수들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oupper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tolower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toupper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소문자를 대문자로 변경하는 함수인데 알파벳이 아닌 문자는 변경하지 않음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olower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대문자를 소문자로 변경하는 함수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문자열은 큰따옴표로 둘러싸야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15797"/>
            <a:ext cx="69065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1.1 </a:t>
            </a:r>
            <a:r>
              <a:rPr lang="ko-KR" altLang="en-US" sz="2400" dirty="0" smtClean="0">
                <a:latin typeface="맑은 고딕" pitchFamily="50" charset="-127"/>
              </a:rPr>
              <a:t>파일로부터의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 문자가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홍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＇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시작되는 라인을 찾음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첫 번째 필드인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홍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＇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공백을 기준으로 필드가 나누어지기 때문에 두 번째 필드인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길동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문자열을 출력하기 위해 다음의 명령을 실행함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4864"/>
            <a:ext cx="696374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14.2 </a:t>
            </a:r>
            <a:r>
              <a:rPr lang="ko-KR" altLang="en-US" sz="2400" dirty="0" smtClean="0">
                <a:latin typeface="맑은 고딕" pitchFamily="50" charset="-127"/>
              </a:rPr>
              <a:t>제어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다음의 주어진 데이터 파일에서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필드의 값이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4.5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이상이면 데이터 파일의 다음 라인을 읽고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4.5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미만이면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필드를 읽어서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2115"/>
            <a:ext cx="693516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1.2 </a:t>
            </a:r>
            <a:r>
              <a:rPr lang="ko-KR" altLang="en-US" sz="2400" dirty="0" smtClean="0">
                <a:latin typeface="맑은 고딕" pitchFamily="50" charset="-127"/>
              </a:rPr>
              <a:t>명령어로부터의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명령어로부터 입력을 받기 위해서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‘|’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파이프를 사용할 수 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command | </a:t>
            </a: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awk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‘pattern’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ommand |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awk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‘{action}’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ommand |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awk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‘pattern {action}’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9" y="2564904"/>
            <a:ext cx="6897063" cy="33723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903" y="5484034"/>
            <a:ext cx="696374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1.3 print </a:t>
            </a: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rint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포매팅이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필요없이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간단히 출력하는데 사용됨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print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아큐먼트로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변수와 계산된 값 또는 문자열 상수를 받음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문자열은 큰따옴표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(“”)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둘러싸야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콤마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(,)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아큐먼트들을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분리하는데 사용됨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6" y="2564904"/>
            <a:ext cx="700185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1.4 </a:t>
            </a:r>
            <a:r>
              <a:rPr lang="en-US" altLang="ko-KR" sz="2400" dirty="0" err="1" smtClean="0">
                <a:latin typeface="맑은 고딕" pitchFamily="50" charset="-127"/>
              </a:rPr>
              <a:t>awk</a:t>
            </a:r>
            <a:r>
              <a:rPr lang="en-US" altLang="ko-KR" sz="2400" dirty="0" smtClean="0">
                <a:latin typeface="맑은 고딕" pitchFamily="50" charset="-127"/>
              </a:rPr>
              <a:t> –f </a:t>
            </a:r>
            <a:r>
              <a:rPr lang="ko-KR" altLang="en-US" sz="2400" dirty="0" smtClean="0">
                <a:latin typeface="맑은 고딕" pitchFamily="50" charset="-127"/>
              </a:rPr>
              <a:t>옵션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액션과 명령이 파일에 작성되어 있다면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–f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특정한 파일에 저장해두고 이 파일에 입력된 명령을 사용하여 다른 파일을 처리하고자 할 때 사용하는 것이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–f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옵션임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wk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명령이 입력되어 있는 파일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awkcommand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3531" y="13903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a</a:t>
            </a:r>
            <a:r>
              <a:rPr lang="en-US" altLang="ko-KR" sz="1400" b="1" dirty="0" err="1" smtClean="0">
                <a:latin typeface="+mn-ea"/>
                <a:ea typeface="+mn-ea"/>
              </a:rPr>
              <a:t>wk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 txBox="1">
            <a:spLocks/>
          </p:cNvSpPr>
          <p:nvPr/>
        </p:nvSpPr>
        <p:spPr bwMode="auto">
          <a:xfrm>
            <a:off x="629345" y="2094877"/>
            <a:ext cx="6985000" cy="542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wk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–f [</a:t>
            </a: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awk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명령파일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] [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awk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명령을 적용할 텍스트 파일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2" y="3353391"/>
            <a:ext cx="697327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2055</Words>
  <Application>Microsoft Office PowerPoint</Application>
  <PresentationFormat>사용자 지정</PresentationFormat>
  <Paragraphs>360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Helvetica75</vt:lpstr>
      <vt:lpstr>HY견고딕</vt:lpstr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539</cp:revision>
  <cp:lastPrinted>2013-10-01T01:40:38Z</cp:lastPrinted>
  <dcterms:created xsi:type="dcterms:W3CDTF">2010-01-22T01:09:25Z</dcterms:created>
  <dcterms:modified xsi:type="dcterms:W3CDTF">2023-05-31T04:02:21Z</dcterms:modified>
</cp:coreProperties>
</file>