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9" r:id="rId31"/>
    <p:sldId id="299" r:id="rId32"/>
    <p:sldId id="290" r:id="rId33"/>
    <p:sldId id="291" r:id="rId34"/>
    <p:sldId id="292" r:id="rId35"/>
    <p:sldId id="294" r:id="rId36"/>
    <p:sldId id="293" r:id="rId37"/>
    <p:sldId id="296" r:id="rId38"/>
    <p:sldId id="297" r:id="rId39"/>
    <p:sldId id="300" r:id="rId40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6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05" autoAdjust="0"/>
    <p:restoredTop sz="97261" autoAdjust="0"/>
  </p:normalViewPr>
  <p:slideViewPr>
    <p:cSldViewPr>
      <p:cViewPr>
        <p:scale>
          <a:sx n="80" d="100"/>
          <a:sy n="80" d="100"/>
        </p:scale>
        <p:origin x="-66" y="810"/>
      </p:cViewPr>
      <p:guideLst>
        <p:guide orient="horz" pos="2160"/>
        <p:guide pos="3118"/>
        <p:guide pos="66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운영체제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실습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 Ⅵ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프로세스 관리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프로세스 관리 명령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전체 프로세스 목록 출력하기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(BSD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 : ax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시스템에서 실행 중인 모든 프로세스를 출력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599810"/>
            <a:ext cx="69151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5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프로세스 관리 명령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aux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ef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처럼 시스템에서 실행 중인 모든 프로세스에 대한 자세한 정보를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출력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(BSD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510655"/>
            <a:ext cx="69532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2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프로세스 관리 명령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2060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특정 사용자의 프로세스 목록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출력하기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유닉스 옵션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-u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더 상세한 정보를 보고 싶으면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-f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옵션을 함께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유닉스 옵션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 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11289"/>
            <a:ext cx="6953250" cy="2295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5" y="3962054"/>
            <a:ext cx="69151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프로세스 관리 명령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2060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특정 프로세스 정보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출력하기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유닉스 옵션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-p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-p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옵션과 함께 특정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PID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지정하면 해당 프로세스의 정보를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출력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ps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명령을 이용해 특정 프로세스 정보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검색하기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유닉스 옵션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 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ps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명령과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grep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명령을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|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연결하여 특정 프로세스에 대한 정보를 검색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556792"/>
            <a:ext cx="6991350" cy="1314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3992751"/>
            <a:ext cx="6953250" cy="847725"/>
          </a:xfrm>
          <a:prstGeom prst="rect">
            <a:avLst/>
          </a:prstGeom>
        </p:spPr>
      </p:pic>
      <p:sp>
        <p:nvSpPr>
          <p:cNvPr id="8" name="사각형 설명선 7"/>
          <p:cNvSpPr/>
          <p:nvPr/>
        </p:nvSpPr>
        <p:spPr>
          <a:xfrm>
            <a:off x="7758137" y="4128581"/>
            <a:ext cx="1298975" cy="57606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알아야함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621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프로세스 관리 명령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164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pgrep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명령을 이용해 특정 프로세스 정보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검색하기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지정한 패턴과 일치하는 프로세스의 정보를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pgrep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턴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 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-x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패턴과 정확히 일치하는 프로세스의 정보를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-n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패턴을 포함하고 있는 가장 최근 프로세스의 정보를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-u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사용자명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특정 사용자에 대한 모든 프로세스를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-l : PID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와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프로세스 이름을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-t term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특정 단말기와 관련된 프로세스의 정보를 출력함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bash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패턴을 지정하여 검색한 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4778483"/>
            <a:ext cx="69723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프로세스 관리 명령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798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pgrep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의 경우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-l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옵션을 지정해도 단지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PID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와 명령 이름만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출력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6953250" cy="647700"/>
          </a:xfrm>
          <a:prstGeom prst="rect">
            <a:avLst/>
          </a:prstGeom>
        </p:spPr>
      </p:pic>
      <p:sp>
        <p:nvSpPr>
          <p:cNvPr id="14" name="사각형 설명선 13"/>
          <p:cNvSpPr/>
          <p:nvPr/>
        </p:nvSpPr>
        <p:spPr>
          <a:xfrm>
            <a:off x="3221633" y="2708920"/>
            <a:ext cx="1298975" cy="576064"/>
          </a:xfrm>
          <a:prstGeom prst="wedgeRectCallout">
            <a:avLst>
              <a:gd name="adj1" fmla="val -22685"/>
              <a:gd name="adj2" fmla="val -142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시험 </a:t>
            </a:r>
            <a:r>
              <a:rPr lang="ko-KR" altLang="en-US" dirty="0" err="1" smtClean="0"/>
              <a:t>ㄴ</a:t>
            </a:r>
            <a:r>
              <a:rPr lang="ko-KR" altLang="en-US" dirty="0" err="1" smtClean="0"/>
              <a:t>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3670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프로세스 관리 명령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798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시그널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(signal)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프로세스에 무언가 발생했음을 알리는 간단한 메시지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리눅스에서 지원하는 시그널의 목록은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kill -l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명령으로 알 수 있음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939578"/>
            <a:ext cx="69532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프로세스 관리 명령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주로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사용하는 시그널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332357"/>
              </p:ext>
            </p:extLst>
          </p:nvPr>
        </p:nvGraphicFramePr>
        <p:xfrm>
          <a:off x="629345" y="1263571"/>
          <a:ext cx="8928992" cy="2689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50742320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597134392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1270659480"/>
                    </a:ext>
                  </a:extLst>
                </a:gridCol>
              </a:tblGrid>
              <a:tr h="275372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시그널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번호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기본 처리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의미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SIGHUP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종료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터미널과의 연결이 끊어졌을 때 발생함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52763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SIGINT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종료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인터럽트로 사용자가 </a:t>
                      </a:r>
                      <a:r>
                        <a:rPr lang="en-US" altLang="ko-KR" sz="15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Ctrl+c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를 입력하면 발생함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41974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SIGQUIT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3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종료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5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코어덤프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종료 신호로 사용자가 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Ctrl+\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를 입력하면 발생함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543305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SIGKILL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9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종료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이 시그널을 받은 프로세스는 무시할 수 없으며 강제로 종료됨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87614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SIGALRM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14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종료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알람에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의해 발생함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802753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SIGTERM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15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종료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kill 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명령이 보내는 기본 </a:t>
                      </a:r>
                      <a:r>
                        <a:rPr lang="ko-KR" altLang="en-US" sz="15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시그널임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577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6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프로세스 관리 명령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0777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kill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명령을 이용해 프로세스 종료하기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지정한 시그널을 프로세스에 보냄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kill [-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시그널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 PID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시그널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2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인터럽트 시그널을 보냄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9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프로세스를 강제로 종료함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15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프로세스와 관련된 파일을 정리한 후 종료함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종료되지 않은 프로세스가 있을 수 있음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751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프로세스 관리 명령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2060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프로세스 강제로 종료하기	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단순히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kill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명령으로는 종료되지 않는 경우 강제 종료 시그널인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9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번을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보냄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강제종료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예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kill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명령으로 종료되지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않음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강제 종료 시그널인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9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번을 보내 강제로 종료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943100"/>
            <a:ext cx="6953250" cy="1485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45" y="4080795"/>
            <a:ext cx="69913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프로세스의 개념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267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프로세스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현재 시스템에서 실행 중인 프로그램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프로세스의 부모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자식 관계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프로세스는 부모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자식 관계를 가지고 있음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필요에 따라 부모 프로세스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(parent process)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자식 프로세스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(child process)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생성하고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자식 프로세스는 또 다른 자식 프로세스 생성 가능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자식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프로세스는 할 일이 끝나면 부모 프로세스에 결과를 돌려주고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종료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9345" y="3140968"/>
            <a:ext cx="194421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부모 프로세스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9345" y="4365104"/>
            <a:ext cx="194421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자식 프로세스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277417" y="3651957"/>
            <a:ext cx="0" cy="7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997497" y="3645024"/>
            <a:ext cx="0" cy="7131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9345" y="38279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n-ea"/>
                <a:ea typeface="+mn-ea"/>
              </a:rPr>
              <a:t>생성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7497" y="3704889"/>
            <a:ext cx="944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종료 및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복귀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73561" y="3232147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예 </a:t>
            </a:r>
            <a:r>
              <a:rPr lang="en-US" altLang="ko-KR" sz="1600" dirty="0" smtClean="0">
                <a:latin typeface="+mn-ea"/>
                <a:ea typeface="+mn-ea"/>
              </a:rPr>
              <a:t>: </a:t>
            </a:r>
            <a:r>
              <a:rPr lang="ko-KR" altLang="en-US" sz="1600" dirty="0">
                <a:latin typeface="+mn-ea"/>
                <a:ea typeface="+mn-ea"/>
              </a:rPr>
              <a:t>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73561" y="4450849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예 </a:t>
            </a:r>
            <a:r>
              <a:rPr lang="en-US" altLang="ko-KR" sz="1600" dirty="0" smtClean="0">
                <a:latin typeface="+mn-ea"/>
                <a:ea typeface="+mn-ea"/>
              </a:rPr>
              <a:t>: vi, ls </a:t>
            </a:r>
            <a:r>
              <a:rPr lang="ko-KR" altLang="en-US" sz="1600" dirty="0" smtClean="0">
                <a:latin typeface="+mn-ea"/>
                <a:ea typeface="+mn-ea"/>
              </a:rPr>
              <a:t>등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94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프로세스 관리 명령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프로세스 관리 도구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top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현재 실행 중인 프로세스에 대한 정보를 주기적으로 출력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59162"/>
              </p:ext>
            </p:extLst>
          </p:nvPr>
        </p:nvGraphicFramePr>
        <p:xfrm>
          <a:off x="629345" y="1633141"/>
          <a:ext cx="8928992" cy="3615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507423208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97134392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1270659480"/>
                    </a:ext>
                  </a:extLst>
                </a:gridCol>
              </a:tblGrid>
              <a:tr h="275372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항목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항목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의미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PID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프로세스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ID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SHR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프로세스가 사용하는 고유메모리의         크기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52763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USER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사용자 계정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%CPU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퍼센트로 표시한 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CPU 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사용량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41974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PR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우선순위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%MEM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퍼쎈트로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표시한 메모리 사용량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543305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NI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Nice 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TIME+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CPU 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누적 이용 시간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78897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VIRT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프로세스가 사용하는 가상 메모리의 크기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COMMAND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명령 이름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199060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RES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프로세스가 사용하는 메모리의    크기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801262"/>
                  </a:ext>
                </a:extLst>
              </a:tr>
            </a:tbl>
          </a:graphicData>
        </a:graphic>
      </p:graphicFrame>
      <p:sp>
        <p:nvSpPr>
          <p:cNvPr id="4" name="사각형 설명선 3"/>
          <p:cNvSpPr/>
          <p:nvPr/>
        </p:nvSpPr>
        <p:spPr>
          <a:xfrm>
            <a:off x="3794866" y="260648"/>
            <a:ext cx="1298975" cy="57606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알아야함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5058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프로세스 관리 명령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top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명령의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내부 명령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780409"/>
              </p:ext>
            </p:extLst>
          </p:nvPr>
        </p:nvGraphicFramePr>
        <p:xfrm>
          <a:off x="629345" y="1269804"/>
          <a:ext cx="8640960" cy="3451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3507423208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372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내부 명령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Enter,</a:t>
                      </a:r>
                      <a:r>
                        <a:rPr lang="en-US" altLang="ko-KR" sz="15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Space Bar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화면을 즉시 다시 출력함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52763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h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도움말</a:t>
                      </a:r>
                      <a:r>
                        <a:rPr lang="en-US" altLang="ko-KR" sz="15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화면을 출력함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41974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k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프로세스를 종료함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종료할 프로세스의 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PID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를 물어봄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543305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n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출력하는 프로세스의 개수를 바꿈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78897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CPU 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사용량에 따라 정렬하여 출력함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199060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q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top 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명령을 종료함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801262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m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사용하는 메모리의 크기에 따라 정렬하여 출력함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417178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u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사용자에 따라 정렬하여 출력함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31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7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프로세스 관리 명령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top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실행 화면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196752"/>
            <a:ext cx="69723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 err="1" smtClean="0"/>
              <a:t>포그라운드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백그라운드 프로세스와 </a:t>
            </a:r>
            <a:r>
              <a:rPr lang="ko-KR" altLang="en-US" sz="2400" dirty="0" err="1" smtClean="0"/>
              <a:t>작업제어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7192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ko-KR" altLang="en-US" b="1" dirty="0" err="1">
                <a:latin typeface="+mn-ea"/>
                <a:ea typeface="+mn-ea"/>
              </a:rPr>
              <a:t>포그라운드</a:t>
            </a:r>
            <a:r>
              <a:rPr lang="ko-KR" altLang="en-US" b="1" dirty="0">
                <a:latin typeface="+mn-ea"/>
                <a:ea typeface="+mn-ea"/>
              </a:rPr>
              <a:t> 작업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ko-KR" altLang="en-US" b="1" dirty="0" err="1">
                <a:latin typeface="+mn-ea"/>
                <a:ea typeface="+mn-ea"/>
              </a:rPr>
              <a:t>포그라운드</a:t>
            </a:r>
            <a:r>
              <a:rPr lang="ko-KR" altLang="en-US" b="1" dirty="0">
                <a:latin typeface="+mn-ea"/>
                <a:ea typeface="+mn-ea"/>
              </a:rPr>
              <a:t> 프로세스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사용자가 입력한 명령이 실행되어 결과가 출력될 때까지 기다려야 하는 </a:t>
            </a:r>
            <a:r>
              <a:rPr lang="ko-KR" altLang="en-US" b="1" dirty="0" err="1">
                <a:latin typeface="+mn-ea"/>
                <a:ea typeface="+mn-ea"/>
              </a:rPr>
              <a:t>포그라운드</a:t>
            </a:r>
            <a:r>
              <a:rPr lang="ko-KR" altLang="en-US" b="1" dirty="0">
                <a:latin typeface="+mn-ea"/>
                <a:ea typeface="+mn-ea"/>
              </a:rPr>
              <a:t> 방식으로 처리되는 프로세스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n-ea"/>
                <a:ea typeface="+mn-ea"/>
              </a:rPr>
              <a:t>이를 작업 제어에서는 </a:t>
            </a:r>
            <a:r>
              <a:rPr lang="ko-KR" altLang="en-US" b="1" dirty="0" err="1">
                <a:latin typeface="+mn-ea"/>
                <a:ea typeface="+mn-ea"/>
              </a:rPr>
              <a:t>포그라운드</a:t>
            </a:r>
            <a:r>
              <a:rPr lang="ko-KR" altLang="en-US" b="1" dirty="0">
                <a:latin typeface="+mn-ea"/>
                <a:ea typeface="+mn-ea"/>
              </a:rPr>
              <a:t> 작업이라고 </a:t>
            </a:r>
            <a:r>
              <a:rPr lang="ko-KR" altLang="en-US" b="1" dirty="0" smtClean="0">
                <a:latin typeface="+mn-ea"/>
                <a:ea typeface="+mn-ea"/>
              </a:rPr>
              <a:t>함 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en-US" altLang="ko-KR" b="1" dirty="0" err="1" smtClean="0">
                <a:latin typeface="+mn-ea"/>
                <a:ea typeface="+mn-ea"/>
              </a:rPr>
              <a:t>ctrl+C</a:t>
            </a:r>
            <a:r>
              <a:rPr lang="en-US" altLang="ko-KR" b="1" dirty="0" smtClean="0">
                <a:latin typeface="+mn-ea"/>
                <a:ea typeface="+mn-ea"/>
              </a:rPr>
              <a:t> : </a:t>
            </a:r>
            <a:r>
              <a:rPr lang="ko-KR" altLang="en-US" b="1" dirty="0" smtClean="0">
                <a:latin typeface="+mn-ea"/>
                <a:ea typeface="+mn-ea"/>
              </a:rPr>
              <a:t>종료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ko-KR" altLang="en-US" b="1" dirty="0">
              <a:latin typeface="+mn-ea"/>
              <a:ea typeface="+mn-ea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</a:pPr>
            <a:endParaRPr lang="ko-KR" altLang="en-US" b="1" dirty="0">
              <a:latin typeface="+mn-ea"/>
              <a:ea typeface="+mn-ea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+mn-ea"/>
                <a:ea typeface="+mn-ea"/>
              </a:rPr>
              <a:t>백그라운드 작업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n-ea"/>
                <a:ea typeface="+mn-ea"/>
              </a:rPr>
              <a:t>백그라운드 프로세스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명령을 실행하면 명령의 처리가 끝나는 것과 관계없이 곧바로 프롬프트가 출력되어 사용자가 다른 작업을 계속할 수 있음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n-ea"/>
                <a:ea typeface="+mn-ea"/>
              </a:rPr>
              <a:t>작업 제어에서는 백그라운드 작업이라고 함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ko-KR" altLang="en-US" b="1" dirty="0">
              <a:latin typeface="+mn-ea"/>
              <a:ea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ko-KR" altLang="en-US" b="1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272555"/>
            <a:ext cx="6905625" cy="666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4492123"/>
            <a:ext cx="6953250" cy="666750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3437657" y="2357815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437657" y="2632595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45968" y="2204864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err="1" smtClean="0">
                <a:solidFill>
                  <a:srgbClr val="FF0000"/>
                </a:solidFill>
                <a:latin typeface="+mn-ea"/>
                <a:ea typeface="+mn-ea"/>
              </a:rPr>
              <a:t>포그라운드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 작업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43398" y="2488579"/>
            <a:ext cx="35157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leep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명령이 끝날 때까지 기다려야 함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590057" y="4590063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98368" y="4437112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백그라운드 작업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590057" y="4961046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95798" y="4817030"/>
            <a:ext cx="45704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프롬프트가 바로 나와 다른 명령을 실행 할 수 있음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762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 err="1" smtClean="0"/>
              <a:t>포그라운드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백그라운드 프로세스와 </a:t>
            </a:r>
            <a:r>
              <a:rPr lang="ko-KR" altLang="en-US" sz="2400" dirty="0" err="1" smtClean="0"/>
              <a:t>작업제어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3809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+mn-ea"/>
                <a:ea typeface="+mn-ea"/>
              </a:rPr>
              <a:t>작업 제어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n-ea"/>
                <a:ea typeface="+mn-ea"/>
              </a:rPr>
              <a:t>작업 제어는 작업 전환과 작업 일시 중지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작업 종료를 의미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n-ea"/>
                <a:ea typeface="+mn-ea"/>
              </a:rPr>
              <a:t>작업 </a:t>
            </a:r>
            <a:r>
              <a:rPr lang="ko-KR" altLang="en-US" b="1" dirty="0" smtClean="0">
                <a:latin typeface="+mn-ea"/>
                <a:ea typeface="+mn-ea"/>
              </a:rPr>
              <a:t>전환 </a:t>
            </a:r>
            <a:r>
              <a:rPr lang="en-US" altLang="ko-KR" b="1" dirty="0" smtClean="0">
                <a:latin typeface="+mn-ea"/>
                <a:ea typeface="+mn-ea"/>
              </a:rPr>
              <a:t>: </a:t>
            </a:r>
            <a:r>
              <a:rPr lang="ko-KR" altLang="en-US" b="1" dirty="0" err="1">
                <a:latin typeface="+mn-ea"/>
                <a:ea typeface="+mn-ea"/>
              </a:rPr>
              <a:t>포그라운드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작업 → 백그라운드 </a:t>
            </a:r>
            <a:r>
              <a:rPr lang="ko-KR" altLang="en-US" b="1" dirty="0">
                <a:latin typeface="+mn-ea"/>
                <a:ea typeface="+mn-ea"/>
              </a:rPr>
              <a:t>작업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백그라운드 </a:t>
            </a:r>
            <a:r>
              <a:rPr lang="ko-KR" altLang="en-US" b="1" dirty="0" smtClean="0">
                <a:latin typeface="+mn-ea"/>
                <a:ea typeface="+mn-ea"/>
              </a:rPr>
              <a:t>작업 </a:t>
            </a:r>
            <a:r>
              <a:rPr lang="ko-KR" altLang="en-US" b="1" dirty="0">
                <a:latin typeface="+mn-ea"/>
              </a:rPr>
              <a:t>→ </a:t>
            </a:r>
            <a:r>
              <a:rPr lang="ko-KR" altLang="en-US" b="1" dirty="0" err="1" smtClean="0">
                <a:latin typeface="+mn-ea"/>
                <a:ea typeface="+mn-ea"/>
              </a:rPr>
              <a:t>포그라운드</a:t>
            </a:r>
            <a:r>
              <a:rPr lang="ko-KR" altLang="en-US" b="1" dirty="0" smtClean="0">
                <a:latin typeface="+mn-ea"/>
                <a:ea typeface="+mn-ea"/>
              </a:rPr>
              <a:t>  작업으로 </a:t>
            </a:r>
            <a:r>
              <a:rPr lang="ko-KR" altLang="en-US" b="1" dirty="0">
                <a:latin typeface="+mn-ea"/>
                <a:ea typeface="+mn-ea"/>
              </a:rPr>
              <a:t>전환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n-ea"/>
                <a:ea typeface="+mn-ea"/>
              </a:rPr>
              <a:t>작업 일시 </a:t>
            </a:r>
            <a:r>
              <a:rPr lang="ko-KR" altLang="en-US" b="1" dirty="0" smtClean="0">
                <a:latin typeface="+mn-ea"/>
                <a:ea typeface="+mn-ea"/>
              </a:rPr>
              <a:t>중지 </a:t>
            </a:r>
            <a:r>
              <a:rPr lang="en-US" altLang="ko-KR" b="1" dirty="0" smtClean="0">
                <a:latin typeface="+mn-ea"/>
                <a:ea typeface="+mn-ea"/>
              </a:rPr>
              <a:t>:  </a:t>
            </a:r>
            <a:r>
              <a:rPr lang="ko-KR" altLang="en-US" b="1" dirty="0">
                <a:latin typeface="+mn-ea"/>
                <a:ea typeface="+mn-ea"/>
              </a:rPr>
              <a:t>작업을 잠시 중단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n-ea"/>
                <a:ea typeface="+mn-ea"/>
              </a:rPr>
              <a:t>작업 </a:t>
            </a:r>
            <a:r>
              <a:rPr lang="ko-KR" altLang="en-US" b="1" dirty="0" smtClean="0">
                <a:latin typeface="+mn-ea"/>
                <a:ea typeface="+mn-ea"/>
              </a:rPr>
              <a:t>종료 </a:t>
            </a:r>
            <a:r>
              <a:rPr lang="en-US" altLang="ko-KR" b="1" dirty="0" smtClean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프로세스를 종료하는 것처럼 작업을 종료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+mn-ea"/>
                <a:ea typeface="+mn-ea"/>
              </a:rPr>
              <a:t>작업 목록 보기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en-US" altLang="ko-KR" b="1" dirty="0" smtClean="0">
                <a:latin typeface="+mn-ea"/>
                <a:ea typeface="+mn-ea"/>
              </a:rPr>
              <a:t>jobs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+mn-ea"/>
                <a:ea typeface="+mn-ea"/>
              </a:rPr>
              <a:t>백그라운드 작업을 모두 보여줌</a:t>
            </a:r>
            <a:r>
              <a:rPr lang="en-US" altLang="ko-KR" b="1" dirty="0" smtClean="0">
                <a:latin typeface="+mn-ea"/>
                <a:ea typeface="+mn-ea"/>
              </a:rPr>
              <a:t>. </a:t>
            </a:r>
            <a:r>
              <a:rPr lang="ko-KR" altLang="en-US" b="1" dirty="0" smtClean="0">
                <a:latin typeface="+mn-ea"/>
                <a:ea typeface="+mn-ea"/>
              </a:rPr>
              <a:t>특정 작업 번호를 지정하면 해당 작업의 정보만       보여줌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+mn-ea"/>
                <a:ea typeface="+mn-ea"/>
              </a:rPr>
              <a:t>형식 </a:t>
            </a:r>
            <a:r>
              <a:rPr lang="en-US" altLang="ko-KR" b="1" dirty="0" smtClean="0">
                <a:latin typeface="+mn-ea"/>
                <a:ea typeface="+mn-ea"/>
              </a:rPr>
              <a:t>: jobs [%</a:t>
            </a:r>
            <a:r>
              <a:rPr lang="ko-KR" altLang="en-US" b="1" dirty="0" err="1" smtClean="0">
                <a:latin typeface="+mn-ea"/>
                <a:ea typeface="+mn-ea"/>
              </a:rPr>
              <a:t>작업번호</a:t>
            </a:r>
            <a:r>
              <a:rPr lang="en-US" altLang="ko-KR" b="1" dirty="0" smtClean="0">
                <a:latin typeface="+mn-ea"/>
                <a:ea typeface="+mn-ea"/>
              </a:rPr>
              <a:t>]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+mn-ea"/>
                <a:ea typeface="+mn-ea"/>
              </a:rPr>
              <a:t>%</a:t>
            </a:r>
            <a:r>
              <a:rPr lang="ko-KR" altLang="en-US" b="1" dirty="0" smtClean="0">
                <a:latin typeface="+mn-ea"/>
                <a:ea typeface="+mn-ea"/>
              </a:rPr>
              <a:t>작업 번호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+mn-ea"/>
                <a:ea typeface="+mn-ea"/>
              </a:rPr>
              <a:t>%</a:t>
            </a:r>
            <a:r>
              <a:rPr lang="ko-KR" altLang="en-US" b="1" dirty="0" smtClean="0">
                <a:latin typeface="+mn-ea"/>
                <a:ea typeface="+mn-ea"/>
              </a:rPr>
              <a:t>번호 </a:t>
            </a:r>
            <a:r>
              <a:rPr lang="en-US" altLang="ko-KR" b="1" dirty="0" smtClean="0">
                <a:latin typeface="+mn-ea"/>
                <a:ea typeface="+mn-ea"/>
              </a:rPr>
              <a:t>:  </a:t>
            </a:r>
            <a:r>
              <a:rPr lang="ko-KR" altLang="en-US" b="1" dirty="0" smtClean="0">
                <a:latin typeface="+mn-ea"/>
                <a:ea typeface="+mn-ea"/>
              </a:rPr>
              <a:t>해당 번호의 </a:t>
            </a:r>
            <a:r>
              <a:rPr lang="ko-KR" altLang="en-US" b="1" dirty="0" err="1" smtClean="0">
                <a:latin typeface="+mn-ea"/>
                <a:ea typeface="+mn-ea"/>
              </a:rPr>
              <a:t>작업정보를</a:t>
            </a:r>
            <a:r>
              <a:rPr lang="ko-KR" altLang="en-US" b="1" dirty="0" smtClean="0">
                <a:latin typeface="+mn-ea"/>
                <a:ea typeface="+mn-ea"/>
              </a:rPr>
              <a:t> 출력함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+mn-ea"/>
                <a:ea typeface="+mn-ea"/>
              </a:rPr>
              <a:t>%+ </a:t>
            </a:r>
            <a:r>
              <a:rPr lang="ko-KR" altLang="en-US" b="1" dirty="0" smtClean="0">
                <a:latin typeface="+mn-ea"/>
                <a:ea typeface="+mn-ea"/>
              </a:rPr>
              <a:t>또는 </a:t>
            </a:r>
            <a:r>
              <a:rPr lang="en-US" altLang="ko-KR" b="1" dirty="0" smtClean="0">
                <a:latin typeface="+mn-ea"/>
                <a:ea typeface="+mn-ea"/>
              </a:rPr>
              <a:t>%% : </a:t>
            </a:r>
            <a:r>
              <a:rPr lang="ko-KR" altLang="en-US" b="1" dirty="0" smtClean="0">
                <a:latin typeface="+mn-ea"/>
                <a:ea typeface="+mn-ea"/>
              </a:rPr>
              <a:t>작업 순서가 </a:t>
            </a:r>
            <a:r>
              <a:rPr lang="en-US" altLang="ko-KR" b="1" dirty="0" smtClean="0">
                <a:latin typeface="+mn-ea"/>
                <a:ea typeface="+mn-ea"/>
              </a:rPr>
              <a:t>+</a:t>
            </a:r>
            <a:r>
              <a:rPr lang="ko-KR" altLang="en-US" b="1" dirty="0" smtClean="0">
                <a:latin typeface="+mn-ea"/>
                <a:ea typeface="+mn-ea"/>
              </a:rPr>
              <a:t>인 작업 정보를 출력함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+mn-ea"/>
                <a:ea typeface="+mn-ea"/>
              </a:rPr>
              <a:t>%- : </a:t>
            </a:r>
            <a:r>
              <a:rPr lang="ko-KR" altLang="en-US" b="1" dirty="0" smtClean="0">
                <a:latin typeface="+mn-ea"/>
                <a:ea typeface="+mn-ea"/>
              </a:rPr>
              <a:t>작업 순서가 </a:t>
            </a:r>
            <a:r>
              <a:rPr lang="en-US" altLang="ko-KR" b="1" dirty="0" smtClean="0">
                <a:latin typeface="+mn-ea"/>
                <a:ea typeface="+mn-ea"/>
              </a:rPr>
              <a:t>–</a:t>
            </a:r>
            <a:r>
              <a:rPr lang="ko-KR" altLang="en-US" b="1" dirty="0" smtClean="0">
                <a:latin typeface="+mn-ea"/>
                <a:ea typeface="+mn-ea"/>
              </a:rPr>
              <a:t>인 작업 정보를 출력함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316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 err="1" smtClean="0"/>
              <a:t>포그라운드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백그라운드 프로세스와 </a:t>
            </a:r>
            <a:r>
              <a:rPr lang="ko-KR" altLang="en-US" sz="2400" dirty="0" err="1" smtClean="0"/>
              <a:t>작업제어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7338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en-US" altLang="ko-KR" b="1" dirty="0">
                <a:latin typeface="+mn-ea"/>
                <a:ea typeface="+mn-ea"/>
              </a:rPr>
              <a:t>jobs </a:t>
            </a:r>
            <a:r>
              <a:rPr lang="ko-KR" altLang="en-US" b="1" dirty="0">
                <a:latin typeface="+mn-ea"/>
                <a:ea typeface="+mn-ea"/>
              </a:rPr>
              <a:t>명령 </a:t>
            </a:r>
            <a:r>
              <a:rPr lang="ko-KR" altLang="en-US" b="1" dirty="0" smtClean="0">
                <a:latin typeface="+mn-ea"/>
                <a:ea typeface="+mn-ea"/>
              </a:rPr>
              <a:t>예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v"/>
            </a:pP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v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v"/>
            </a:pPr>
            <a:endParaRPr lang="en-US" altLang="ko-KR" b="1" dirty="0" smtClean="0">
              <a:latin typeface="+mn-ea"/>
              <a:ea typeface="+mn-ea"/>
            </a:endParaRPr>
          </a:p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+mn-ea"/>
                <a:ea typeface="+mn-ea"/>
              </a:rPr>
              <a:t>Jobs </a:t>
            </a:r>
            <a:r>
              <a:rPr lang="ko-KR" altLang="en-US" b="1" dirty="0" smtClean="0">
                <a:latin typeface="+mn-ea"/>
                <a:ea typeface="+mn-ea"/>
              </a:rPr>
              <a:t>명령의 출력 정보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858034"/>
              </p:ext>
            </p:extLst>
          </p:nvPr>
        </p:nvGraphicFramePr>
        <p:xfrm>
          <a:off x="629345" y="2528458"/>
          <a:ext cx="8640960" cy="4396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50742320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1270659480"/>
                    </a:ext>
                  </a:extLst>
                </a:gridCol>
              </a:tblGrid>
              <a:tr h="360517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항목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effectLst/>
                          <a:latin typeface="+mn-ea"/>
                          <a:ea typeface="+mn-ea"/>
                        </a:rPr>
                        <a:t>출력 예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의미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600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작업 번호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[1]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작업 번호로서 백그라운드로 실행할 때마다 순차적으로 증가함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([1], [2], [3], ∙∙∙)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52763"/>
                  </a:ext>
                </a:extLst>
              </a:tr>
              <a:tr h="1166580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작업 순서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+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작업 순서를 표시함</a:t>
                      </a:r>
                      <a:endParaRPr lang="en-US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311150" marR="0" lvl="0" indent="-28575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+ : 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가장 최근에 접근한 작업</a:t>
                      </a:r>
                      <a:endParaRPr lang="en-US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311150" marR="0" lvl="0" indent="-28575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- : + 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작업보다 전에 접근한 작업</a:t>
                      </a:r>
                      <a:endParaRPr lang="en-US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311150" marR="0" lvl="0" indent="-28575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공백 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그 외의 작업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41974"/>
                  </a:ext>
                </a:extLst>
              </a:tr>
              <a:tr h="1442070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상태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실행 중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작업 상태를 표시함</a:t>
                      </a:r>
                      <a:endParaRPr lang="en-US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311150" marR="0" lvl="0" indent="-28575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실행 중 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현재 실행 중</a:t>
                      </a:r>
                      <a:endParaRPr lang="en-US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311150" marR="0" lvl="0" indent="-28575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완료 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작업이 정상적으로 종료되었음</a:t>
                      </a:r>
                      <a:endParaRPr lang="en-US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311150" marR="0" lvl="0" indent="-28575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종료됨 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작업이 비정상적으로 종료되었음</a:t>
                      </a:r>
                      <a:endParaRPr lang="en-US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311150" marR="0" lvl="0" indent="-28575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정지됨 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작업이 잠시 중단됨</a:t>
                      </a:r>
                      <a:endParaRPr lang="en-US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543305"/>
                  </a:ext>
                </a:extLst>
              </a:tr>
              <a:tr h="340111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명령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Sleep 100 &amp;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백그라운드로 실행 중인 </a:t>
                      </a:r>
                      <a:r>
                        <a:rPr lang="ko-KR" altLang="en-US" sz="15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명령임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78897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69723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 err="1" smtClean="0"/>
              <a:t>포그라운드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백그라운드 프로세스와 </a:t>
            </a:r>
            <a:r>
              <a:rPr lang="ko-KR" altLang="en-US" sz="2400" dirty="0" err="1" smtClean="0"/>
              <a:t>작업제어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0982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+mn-ea"/>
                <a:ea typeface="+mn-ea"/>
              </a:rPr>
              <a:t>작업 </a:t>
            </a:r>
            <a:r>
              <a:rPr lang="ko-KR" altLang="en-US" b="1" dirty="0" smtClean="0">
                <a:latin typeface="+mn-ea"/>
                <a:ea typeface="+mn-ea"/>
              </a:rPr>
              <a:t>전환하기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+mn-ea"/>
                <a:ea typeface="+mn-ea"/>
              </a:rPr>
              <a:t>작업 전환 명령</a:t>
            </a:r>
            <a:endParaRPr lang="ko-KR" altLang="en-US" b="1" dirty="0">
              <a:latin typeface="+mn-ea"/>
              <a:ea typeface="+mn-ea"/>
            </a:endParaRPr>
          </a:p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v"/>
            </a:pPr>
            <a:endParaRPr lang="ko-KR" altLang="en-US" b="1" dirty="0">
              <a:latin typeface="+mn-ea"/>
              <a:ea typeface="+mn-ea"/>
            </a:endParaRPr>
          </a:p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v"/>
            </a:pPr>
            <a:endParaRPr lang="ko-KR" altLang="en-US" b="1" dirty="0">
              <a:latin typeface="+mn-ea"/>
              <a:ea typeface="+mn-ea"/>
            </a:endParaRPr>
          </a:p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v"/>
            </a:pPr>
            <a:endParaRPr lang="ko-KR" altLang="en-US" b="1" dirty="0">
              <a:latin typeface="+mn-ea"/>
              <a:ea typeface="+mn-ea"/>
            </a:endParaRPr>
          </a:p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v"/>
            </a:pPr>
            <a:endParaRPr lang="ko-KR" altLang="en-US" b="1" dirty="0">
              <a:latin typeface="+mn-ea"/>
              <a:ea typeface="+mn-ea"/>
            </a:endParaRPr>
          </a:p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v"/>
            </a:pPr>
            <a:endParaRPr lang="ko-KR" altLang="en-US" b="1" dirty="0">
              <a:latin typeface="+mn-ea"/>
              <a:ea typeface="+mn-ea"/>
            </a:endParaRPr>
          </a:p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v"/>
            </a:pPr>
            <a:endParaRPr lang="ko-KR" altLang="en-US" b="1" dirty="0">
              <a:latin typeface="+mn-ea"/>
              <a:ea typeface="+mn-ea"/>
            </a:endParaRPr>
          </a:p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+mn-ea"/>
                <a:ea typeface="+mn-ea"/>
              </a:rPr>
              <a:t>작업 전환 예 </a:t>
            </a:r>
            <a:r>
              <a:rPr lang="en-US" altLang="ko-KR" b="1" dirty="0" smtClean="0">
                <a:latin typeface="+mn-ea"/>
                <a:ea typeface="+mn-ea"/>
              </a:rPr>
              <a:t>: </a:t>
            </a:r>
            <a:r>
              <a:rPr lang="ko-KR" altLang="en-US" b="1" dirty="0" err="1">
                <a:latin typeface="+mn-ea"/>
                <a:ea typeface="+mn-ea"/>
              </a:rPr>
              <a:t>포그라운드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→ </a:t>
            </a:r>
            <a:r>
              <a:rPr lang="ko-KR" altLang="en-US" b="1" dirty="0">
                <a:latin typeface="+mn-ea"/>
                <a:ea typeface="+mn-ea"/>
              </a:rPr>
              <a:t>백그라운드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338982"/>
              </p:ext>
            </p:extLst>
          </p:nvPr>
        </p:nvGraphicFramePr>
        <p:xfrm>
          <a:off x="629345" y="1556961"/>
          <a:ext cx="8640960" cy="18198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3507423208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val="1270659480"/>
                    </a:ext>
                  </a:extLst>
                </a:gridCol>
              </a:tblGrid>
              <a:tr h="275372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명령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기능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Ctrl+z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포그라운드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작업을 정지함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[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종료하는 것이 아니라 잠시 중단하는 것임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 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완전 정지는 </a:t>
                      </a:r>
                      <a:r>
                        <a:rPr lang="en-US" altLang="ko-KR" sz="15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Ctrl+C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52763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bg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[%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작업 번호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]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작업 번호가 지시하는 작업을 백그라운드 작업으로 전환함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41974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fg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[%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작업 번호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]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작업 번호가 지시하는 작업을 </a:t>
                      </a:r>
                      <a:r>
                        <a:rPr lang="ko-KR" altLang="en-US" sz="15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포그라운드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작업으로 전환함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543305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3907571"/>
            <a:ext cx="6981825" cy="1685925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3437657" y="4000033"/>
            <a:ext cx="5045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1352" y="3825915"/>
            <a:ext cx="32023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백그라운드 작업이 없음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437657" y="4216057"/>
            <a:ext cx="5045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61352" y="4041939"/>
            <a:ext cx="32023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포그라운드로 작업을 실행함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437657" y="4432081"/>
            <a:ext cx="5045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61352" y="4257963"/>
            <a:ext cx="32023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Ctrl-Z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로 일시 정지함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456048" y="4720113"/>
            <a:ext cx="5045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79743" y="4545995"/>
            <a:ext cx="32023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백그라운드로 작업을 전환함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032112" y="5259302"/>
            <a:ext cx="5045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55807" y="5085184"/>
            <a:ext cx="32023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백그라운드로 실행 중임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340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 err="1" smtClean="0"/>
              <a:t>포그라운드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백그라운드 프로세스와 </a:t>
            </a:r>
            <a:r>
              <a:rPr lang="ko-KR" altLang="en-US" sz="2400" dirty="0" err="1" smtClean="0"/>
              <a:t>작업제어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05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+mn-ea"/>
                <a:ea typeface="+mn-ea"/>
              </a:rPr>
              <a:t>작업 전환 </a:t>
            </a:r>
            <a:r>
              <a:rPr lang="ko-KR" altLang="en-US" b="1" dirty="0">
                <a:latin typeface="+mn-ea"/>
                <a:ea typeface="+mn-ea"/>
              </a:rPr>
              <a:t>예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백그라운드 </a:t>
            </a:r>
            <a:r>
              <a:rPr lang="en-US" altLang="ko-KR" b="1" dirty="0">
                <a:latin typeface="+mn-ea"/>
                <a:ea typeface="+mn-ea"/>
              </a:rPr>
              <a:t>-&gt; </a:t>
            </a:r>
            <a:r>
              <a:rPr lang="ko-KR" altLang="en-US" b="1" dirty="0" err="1">
                <a:latin typeface="+mn-ea"/>
                <a:ea typeface="+mn-ea"/>
              </a:rPr>
              <a:t>포그라운드</a:t>
            </a:r>
            <a:endParaRPr lang="ko-KR" altLang="en-US" b="1" dirty="0">
              <a:latin typeface="+mn-ea"/>
              <a:ea typeface="+mn-ea"/>
            </a:endParaRPr>
          </a:p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v"/>
            </a:pPr>
            <a:endParaRPr lang="ko-KR" altLang="en-US" b="1" dirty="0">
              <a:latin typeface="+mn-ea"/>
              <a:ea typeface="+mn-ea"/>
            </a:endParaRPr>
          </a:p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v"/>
            </a:pPr>
            <a:endParaRPr lang="ko-KR" altLang="en-US" b="1" dirty="0">
              <a:latin typeface="+mn-ea"/>
              <a:ea typeface="+mn-ea"/>
            </a:endParaRPr>
          </a:p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v"/>
            </a:pPr>
            <a:endParaRPr lang="ko-KR" altLang="en-US" b="1" dirty="0">
              <a:latin typeface="+mn-ea"/>
              <a:ea typeface="+mn-ea"/>
            </a:endParaRPr>
          </a:p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v"/>
            </a:pPr>
            <a:endParaRPr lang="ko-KR" altLang="en-US" b="1" dirty="0">
              <a:latin typeface="+mn-ea"/>
              <a:ea typeface="+mn-ea"/>
            </a:endParaRPr>
          </a:p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+mn-ea"/>
                <a:ea typeface="+mn-ea"/>
              </a:rPr>
              <a:t>작업 종료하기 </a:t>
            </a:r>
            <a:r>
              <a:rPr lang="en-US" altLang="ko-KR" b="1" dirty="0">
                <a:latin typeface="+mn-ea"/>
                <a:ea typeface="+mn-ea"/>
              </a:rPr>
              <a:t>:  </a:t>
            </a:r>
            <a:r>
              <a:rPr lang="en-US" altLang="ko-KR" b="1" dirty="0" err="1">
                <a:latin typeface="+mn-ea"/>
                <a:ea typeface="+mn-ea"/>
              </a:rPr>
              <a:t>Ctrl+c</a:t>
            </a:r>
            <a:endParaRPr lang="en-US" altLang="ko-KR" b="1" dirty="0">
              <a:latin typeface="+mn-ea"/>
              <a:ea typeface="+mn-ea"/>
            </a:endParaRPr>
          </a:p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b="1" dirty="0" err="1">
                <a:latin typeface="+mn-ea"/>
                <a:ea typeface="+mn-ea"/>
              </a:rPr>
              <a:t>포그라운드</a:t>
            </a:r>
            <a:r>
              <a:rPr lang="ko-KR" altLang="en-US" b="1" dirty="0">
                <a:latin typeface="+mn-ea"/>
                <a:ea typeface="+mn-ea"/>
              </a:rPr>
              <a:t> 작업은  </a:t>
            </a:r>
            <a:r>
              <a:rPr lang="en-US" altLang="ko-KR" b="1" dirty="0" err="1">
                <a:latin typeface="+mn-ea"/>
                <a:ea typeface="+mn-ea"/>
              </a:rPr>
              <a:t>Ctrl+c</a:t>
            </a:r>
            <a:r>
              <a:rPr lang="ko-KR" altLang="en-US" b="1" dirty="0">
                <a:latin typeface="+mn-ea"/>
                <a:ea typeface="+mn-ea"/>
              </a:rPr>
              <a:t>를 입력하면 대부분 종료</a:t>
            </a:r>
          </a:p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§"/>
            </a:pPr>
            <a:endParaRPr lang="ko-KR" altLang="en-US" b="1" dirty="0">
              <a:latin typeface="+mn-ea"/>
              <a:ea typeface="+mn-ea"/>
            </a:endParaRPr>
          </a:p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§"/>
            </a:pPr>
            <a:endParaRPr lang="ko-KR" altLang="en-US" b="1" dirty="0">
              <a:latin typeface="+mn-ea"/>
              <a:ea typeface="+mn-ea"/>
            </a:endParaRPr>
          </a:p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§"/>
            </a:pPr>
            <a:endParaRPr lang="ko-KR" altLang="en-US" b="1" dirty="0">
              <a:latin typeface="+mn-ea"/>
              <a:ea typeface="+mn-ea"/>
            </a:endParaRPr>
          </a:p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+mn-ea"/>
                <a:ea typeface="+mn-ea"/>
              </a:rPr>
              <a:t>백그라운드 작업은 </a:t>
            </a:r>
            <a:r>
              <a:rPr lang="en-US" altLang="ko-KR" b="1" dirty="0" smtClean="0">
                <a:latin typeface="+mn-ea"/>
                <a:ea typeface="+mn-ea"/>
              </a:rPr>
              <a:t>kill </a:t>
            </a:r>
            <a:r>
              <a:rPr lang="ko-KR" altLang="en-US" b="1" dirty="0" smtClean="0">
                <a:latin typeface="+mn-ea"/>
                <a:ea typeface="+mn-ea"/>
              </a:rPr>
              <a:t>명령으로 강제 종료</a:t>
            </a:r>
            <a:r>
              <a:rPr lang="en-US" altLang="ko-KR" b="1" dirty="0" smtClean="0">
                <a:latin typeface="+mn-ea"/>
                <a:ea typeface="+mn-ea"/>
              </a:rPr>
              <a:t>: PID </a:t>
            </a:r>
            <a:r>
              <a:rPr lang="ko-KR" altLang="en-US" b="1" dirty="0" smtClean="0">
                <a:latin typeface="+mn-ea"/>
                <a:ea typeface="+mn-ea"/>
              </a:rPr>
              <a:t>또는 ‘</a:t>
            </a:r>
            <a:r>
              <a:rPr lang="en-US" altLang="ko-KR" b="1" dirty="0" smtClean="0">
                <a:latin typeface="+mn-ea"/>
                <a:ea typeface="+mn-ea"/>
              </a:rPr>
              <a:t>%</a:t>
            </a:r>
            <a:r>
              <a:rPr lang="ko-KR" altLang="en-US" b="1" dirty="0" smtClean="0">
                <a:latin typeface="+mn-ea"/>
                <a:ea typeface="+mn-ea"/>
              </a:rPr>
              <a:t>작업 번호’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196752"/>
            <a:ext cx="6991350" cy="1076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77" y="3212976"/>
            <a:ext cx="6991350" cy="647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45" y="4576062"/>
            <a:ext cx="6972300" cy="1152525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824965" y="1673883"/>
            <a:ext cx="5045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48660" y="1499765"/>
            <a:ext cx="32023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포그라운드로 전환함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807976" y="1911801"/>
            <a:ext cx="5045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31671" y="1737683"/>
            <a:ext cx="32023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포그라운드로 실행 중임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384040" y="3315086"/>
            <a:ext cx="5045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07735" y="3140968"/>
            <a:ext cx="32023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포그라운드로 실행 중임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372422" y="3531110"/>
            <a:ext cx="5045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96117" y="3356992"/>
            <a:ext cx="32023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강제 종료함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536440" y="4706567"/>
            <a:ext cx="5045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60135" y="4532449"/>
            <a:ext cx="32023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백그라운드로 실행 중임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744080" y="5043278"/>
            <a:ext cx="5045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67775" y="4869160"/>
            <a:ext cx="32023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강제 종료함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896480" y="5403318"/>
            <a:ext cx="5045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20175" y="5229200"/>
            <a:ext cx="32023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종료 메시지가 출력됨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715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 err="1" smtClean="0"/>
              <a:t>포그라운드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백그라운드 프로세스와 </a:t>
            </a:r>
            <a:r>
              <a:rPr lang="ko-KR" altLang="en-US" sz="2400" dirty="0" err="1" smtClean="0"/>
              <a:t>작업제어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6930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latin typeface="+mn-ea"/>
                <a:ea typeface="+mn-ea"/>
              </a:rPr>
              <a:t>로그 아웃 </a:t>
            </a:r>
            <a:r>
              <a:rPr lang="ko-KR" altLang="en-US" b="1" dirty="0">
                <a:latin typeface="+mn-ea"/>
                <a:ea typeface="+mn-ea"/>
              </a:rPr>
              <a:t>후에도 백그라운드 작업 계속 실행하기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en-US" altLang="ko-KR" b="1" dirty="0" err="1">
                <a:latin typeface="+mn-ea"/>
                <a:ea typeface="+mn-ea"/>
              </a:rPr>
              <a:t>nohup</a:t>
            </a:r>
            <a:endParaRPr lang="en-US" altLang="ko-KR" b="1" dirty="0">
              <a:latin typeface="+mn-ea"/>
              <a:ea typeface="+mn-ea"/>
            </a:endParaRPr>
          </a:p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+mn-ea"/>
                <a:ea typeface="+mn-ea"/>
              </a:rPr>
              <a:t>로그 아웃한 </a:t>
            </a:r>
            <a:r>
              <a:rPr lang="ko-KR" altLang="en-US" b="1" dirty="0">
                <a:latin typeface="+mn-ea"/>
                <a:ea typeface="+mn-ea"/>
              </a:rPr>
              <a:t>다음에도 작업이 완료될 때까지 백그라운드 작업을 실행해야 할 경우가 </a:t>
            </a:r>
            <a:r>
              <a:rPr lang="ko-KR" altLang="en-US" b="1" dirty="0" smtClean="0">
                <a:latin typeface="+mn-ea"/>
                <a:ea typeface="+mn-ea"/>
              </a:rPr>
              <a:t>있음</a:t>
            </a:r>
            <a:r>
              <a:rPr lang="en-US" altLang="ko-KR" b="1" dirty="0" smtClean="0">
                <a:latin typeface="+mn-ea"/>
                <a:ea typeface="+mn-ea"/>
              </a:rPr>
              <a:t>. </a:t>
            </a:r>
            <a:r>
              <a:rPr lang="ko-KR" altLang="en-US" b="1" dirty="0">
                <a:latin typeface="+mn-ea"/>
                <a:ea typeface="+mn-ea"/>
              </a:rPr>
              <a:t>이때 </a:t>
            </a:r>
            <a:r>
              <a:rPr lang="en-US" altLang="ko-KR" b="1" dirty="0" err="1">
                <a:latin typeface="+mn-ea"/>
                <a:ea typeface="+mn-ea"/>
              </a:rPr>
              <a:t>nohup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명령을 </a:t>
            </a:r>
            <a:r>
              <a:rPr lang="ko-KR" altLang="en-US" b="1" dirty="0" smtClean="0">
                <a:latin typeface="+mn-ea"/>
                <a:ea typeface="+mn-ea"/>
              </a:rPr>
              <a:t>사용</a:t>
            </a:r>
            <a:endParaRPr lang="ko-KR" altLang="en-US" b="1" dirty="0">
              <a:latin typeface="+mn-ea"/>
              <a:ea typeface="+mn-ea"/>
            </a:endParaRPr>
          </a:p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altLang="ko-KR" b="1" dirty="0" err="1">
                <a:latin typeface="+mn-ea"/>
                <a:ea typeface="+mn-ea"/>
              </a:rPr>
              <a:t>nohup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명령 사용 </a:t>
            </a:r>
            <a:r>
              <a:rPr lang="ko-KR" altLang="en-US" b="1" dirty="0" smtClean="0">
                <a:latin typeface="+mn-ea"/>
                <a:ea typeface="+mn-ea"/>
              </a:rPr>
              <a:t>예</a:t>
            </a:r>
            <a:endParaRPr lang="ko-KR" altLang="en-US" b="1" dirty="0">
              <a:latin typeface="+mn-ea"/>
              <a:ea typeface="+mn-ea"/>
            </a:endParaRPr>
          </a:p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§"/>
            </a:pPr>
            <a:endParaRPr lang="ko-KR" altLang="en-US" b="1" dirty="0">
              <a:latin typeface="+mn-ea"/>
              <a:ea typeface="+mn-ea"/>
            </a:endParaRPr>
          </a:p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§"/>
            </a:pPr>
            <a:endParaRPr lang="ko-KR" altLang="en-US" b="1" dirty="0">
              <a:latin typeface="+mn-ea"/>
              <a:ea typeface="+mn-ea"/>
            </a:endParaRPr>
          </a:p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§"/>
            </a:pPr>
            <a:endParaRPr lang="ko-KR" altLang="en-US" b="1" dirty="0">
              <a:latin typeface="+mn-ea"/>
              <a:ea typeface="+mn-ea"/>
            </a:endParaRPr>
          </a:p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n-ea"/>
                <a:ea typeface="+mn-ea"/>
              </a:rPr>
              <a:t>다시 로그인하여 파일 내용 확인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132856"/>
            <a:ext cx="7000875" cy="742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3573016"/>
            <a:ext cx="6972300" cy="1571625"/>
          </a:xfrm>
          <a:prstGeom prst="rect">
            <a:avLst/>
          </a:prstGeom>
        </p:spPr>
      </p:pic>
      <p:sp>
        <p:nvSpPr>
          <p:cNvPr id="8" name="사각형 설명선 7"/>
          <p:cNvSpPr/>
          <p:nvPr/>
        </p:nvSpPr>
        <p:spPr>
          <a:xfrm>
            <a:off x="8028987" y="2331609"/>
            <a:ext cx="1298975" cy="57606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시험ㄴ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8638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smtClean="0"/>
              <a:t>작업 예약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575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+mn-ea"/>
                <a:ea typeface="+mn-ea"/>
              </a:rPr>
              <a:t>특정한 시간에 작업을 수행하도록 예약할 수 있는 두 가지 방법</a:t>
            </a:r>
          </a:p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n-ea"/>
                <a:ea typeface="+mn-ea"/>
              </a:rPr>
              <a:t>정해진 시간에 한 번만 수행</a:t>
            </a:r>
          </a:p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n-ea"/>
                <a:ea typeface="+mn-ea"/>
              </a:rPr>
              <a:t>정해진 시간에 반복 수행</a:t>
            </a:r>
          </a:p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+mn-ea"/>
                <a:ea typeface="+mn-ea"/>
              </a:rPr>
              <a:t>정해진 시간에 한 번 </a:t>
            </a:r>
            <a:r>
              <a:rPr lang="ko-KR" altLang="en-US" b="1" dirty="0" smtClean="0">
                <a:latin typeface="+mn-ea"/>
                <a:ea typeface="+mn-ea"/>
              </a:rPr>
              <a:t>실행 </a:t>
            </a:r>
            <a:r>
              <a:rPr lang="en-US" altLang="ko-KR" b="1" dirty="0" smtClean="0">
                <a:latin typeface="+mn-ea"/>
                <a:ea typeface="+mn-ea"/>
              </a:rPr>
              <a:t>: at</a:t>
            </a:r>
          </a:p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+mn-ea"/>
                <a:ea typeface="+mn-ea"/>
              </a:rPr>
              <a:t>예약한 명령을 정해진 시간에 실행함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+mn-ea"/>
                <a:ea typeface="+mn-ea"/>
              </a:rPr>
              <a:t>형식 </a:t>
            </a:r>
            <a:r>
              <a:rPr lang="en-US" altLang="ko-KR" b="1" dirty="0" smtClean="0">
                <a:latin typeface="+mn-ea"/>
                <a:ea typeface="+mn-ea"/>
              </a:rPr>
              <a:t>: at [</a:t>
            </a:r>
            <a:r>
              <a:rPr lang="ko-KR" altLang="en-US" b="1" dirty="0" smtClean="0">
                <a:latin typeface="+mn-ea"/>
                <a:ea typeface="+mn-ea"/>
              </a:rPr>
              <a:t>옵션</a:t>
            </a:r>
            <a:r>
              <a:rPr lang="en-US" altLang="ko-KR" b="1" dirty="0" smtClean="0">
                <a:latin typeface="+mn-ea"/>
                <a:ea typeface="+mn-ea"/>
              </a:rPr>
              <a:t>] </a:t>
            </a:r>
            <a:r>
              <a:rPr lang="ko-KR" altLang="en-US" b="1" dirty="0" smtClean="0">
                <a:latin typeface="+mn-ea"/>
                <a:ea typeface="+mn-ea"/>
              </a:rPr>
              <a:t>시간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+mn-ea"/>
                <a:ea typeface="+mn-ea"/>
              </a:rPr>
              <a:t>옵션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00150" lvl="2" indent="-285750"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+mn-ea"/>
                <a:ea typeface="+mn-ea"/>
              </a:rPr>
              <a:t>-l : </a:t>
            </a:r>
            <a:r>
              <a:rPr lang="ko-KR" altLang="en-US" b="1" dirty="0" smtClean="0">
                <a:latin typeface="+mn-ea"/>
                <a:ea typeface="+mn-ea"/>
              </a:rPr>
              <a:t>현재 실행 대기 중인 명령의 전체 목록을 출력함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en-US" altLang="ko-KR" b="1" dirty="0" err="1" smtClean="0">
                <a:latin typeface="+mn-ea"/>
                <a:ea typeface="+mn-ea"/>
              </a:rPr>
              <a:t>atq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명령과 동일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</a:p>
          <a:p>
            <a:pPr marL="1200150" lvl="2" indent="-285750"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+mn-ea"/>
                <a:ea typeface="+mn-ea"/>
              </a:rPr>
              <a:t>-r : </a:t>
            </a:r>
            <a:r>
              <a:rPr lang="ko-KR" altLang="en-US" b="1" dirty="0" smtClean="0">
                <a:latin typeface="+mn-ea"/>
                <a:ea typeface="+mn-ea"/>
              </a:rPr>
              <a:t>작업 번호 </a:t>
            </a:r>
            <a:r>
              <a:rPr lang="en-US" altLang="ko-KR" b="1" dirty="0" smtClean="0">
                <a:latin typeface="+mn-ea"/>
                <a:ea typeface="+mn-ea"/>
              </a:rPr>
              <a:t>: </a:t>
            </a:r>
            <a:r>
              <a:rPr lang="ko-KR" altLang="en-US" b="1" dirty="0" smtClean="0">
                <a:latin typeface="+mn-ea"/>
                <a:ea typeface="+mn-ea"/>
              </a:rPr>
              <a:t>현재 실행 대기 중인 명령 중 해당 작업 번호를 삭제함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en-US" altLang="ko-KR" b="1" dirty="0" err="1" smtClean="0">
                <a:latin typeface="+mn-ea"/>
                <a:ea typeface="+mn-ea"/>
              </a:rPr>
              <a:t>atrm</a:t>
            </a:r>
            <a:r>
              <a:rPr lang="ko-KR" altLang="en-US" b="1" dirty="0" smtClean="0">
                <a:latin typeface="+mn-ea"/>
                <a:ea typeface="+mn-ea"/>
              </a:rPr>
              <a:t>과 동일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</a:p>
          <a:p>
            <a:pPr marL="1200150" lvl="2" indent="-285750"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+mn-ea"/>
                <a:ea typeface="+mn-ea"/>
              </a:rPr>
              <a:t>-m : </a:t>
            </a:r>
            <a:r>
              <a:rPr lang="ko-KR" altLang="en-US" b="1" dirty="0" smtClean="0">
                <a:latin typeface="+mn-ea"/>
                <a:ea typeface="+mn-ea"/>
              </a:rPr>
              <a:t>출력 결과가 없더라도 작업이 완료되면 사용자에게 메일로 알려줌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00150" lvl="2" indent="-285750"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+mn-ea"/>
                <a:ea typeface="+mn-ea"/>
              </a:rPr>
              <a:t>-f : </a:t>
            </a:r>
            <a:r>
              <a:rPr lang="ko-KR" altLang="en-US" b="1" dirty="0" smtClean="0">
                <a:latin typeface="+mn-ea"/>
                <a:ea typeface="+mn-ea"/>
              </a:rPr>
              <a:t>표준 입력 대신 실행할 명령을 파일로 지정함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173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프로세스의 개념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704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프로세스의 번호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각 프로세스는 고유한 번호를 가지고 있는데 이것이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PID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프로세스의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종류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데몬 프로세스</a:t>
            </a: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특정 서비스를 제공하기 위해 존재하며 리눅스 커널에 의해 실행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고아 프로세스</a:t>
            </a: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자식 프로세스가 아직 실행 중인데 부모 프로세스가 먼저 종료된 자식 프로세스는 고아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(orphan)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프로세스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좀비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프로세스</a:t>
            </a: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자식 프로세스가 실행을 종료했는데도 프로세스 테이블 목록에 남아 있는 경우</a:t>
            </a: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좀비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프로세스가 증가하면 프로세스 테이블의 용량이 부족해서 일반 프로세스가 실행되지 않을 수도 있음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543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smtClean="0"/>
              <a:t>작업 예약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en-US" altLang="ko-KR" b="1" dirty="0">
                <a:latin typeface="+mn-ea"/>
                <a:ea typeface="+mn-ea"/>
              </a:rPr>
              <a:t>at </a:t>
            </a:r>
            <a:r>
              <a:rPr lang="ko-KR" altLang="en-US" b="1" dirty="0">
                <a:latin typeface="+mn-ea"/>
                <a:ea typeface="+mn-ea"/>
              </a:rPr>
              <a:t>명령 설치 </a:t>
            </a:r>
            <a:r>
              <a:rPr lang="en-US" altLang="ko-KR" b="1" dirty="0">
                <a:latin typeface="+mn-ea"/>
                <a:ea typeface="+mn-ea"/>
              </a:rPr>
              <a:t>:  </a:t>
            </a:r>
            <a:r>
              <a:rPr lang="en-US" altLang="ko-KR" b="1" dirty="0" err="1">
                <a:latin typeface="+mn-ea"/>
                <a:ea typeface="+mn-ea"/>
              </a:rPr>
              <a:t>sudo</a:t>
            </a:r>
            <a:r>
              <a:rPr lang="en-US" altLang="ko-KR" b="1" dirty="0">
                <a:latin typeface="+mn-ea"/>
                <a:ea typeface="+mn-ea"/>
              </a:rPr>
              <a:t> apt-get install </a:t>
            </a:r>
            <a:r>
              <a:rPr lang="en-US" altLang="ko-KR" b="1" dirty="0" smtClean="0">
                <a:latin typeface="+mn-ea"/>
                <a:ea typeface="+mn-ea"/>
              </a:rPr>
              <a:t>at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6934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0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smtClean="0"/>
              <a:t>작업 예약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en-US" altLang="ko-KR" b="1" dirty="0">
                <a:latin typeface="+mn-ea"/>
                <a:ea typeface="+mn-ea"/>
              </a:rPr>
              <a:t>at </a:t>
            </a:r>
            <a:r>
              <a:rPr lang="ko-KR" altLang="en-US" b="1" dirty="0">
                <a:latin typeface="+mn-ea"/>
                <a:ea typeface="+mn-ea"/>
              </a:rPr>
              <a:t>명령 설치 </a:t>
            </a:r>
            <a:r>
              <a:rPr lang="en-US" altLang="ko-KR" b="1" dirty="0">
                <a:latin typeface="+mn-ea"/>
                <a:ea typeface="+mn-ea"/>
              </a:rPr>
              <a:t>:  </a:t>
            </a:r>
            <a:r>
              <a:rPr lang="en-US" altLang="ko-KR" b="1" dirty="0" err="1" smtClean="0">
                <a:latin typeface="+mn-ea"/>
                <a:ea typeface="+mn-ea"/>
              </a:rPr>
              <a:t>sudo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apt-get install </a:t>
            </a:r>
            <a:r>
              <a:rPr lang="en-US" altLang="ko-KR" b="1" dirty="0" err="1">
                <a:latin typeface="+mn-ea"/>
                <a:ea typeface="+mn-ea"/>
              </a:rPr>
              <a:t>mailutils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24527"/>
            <a:ext cx="4464496" cy="25782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897" y="1244725"/>
            <a:ext cx="3744416" cy="25633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45" y="4196491"/>
            <a:ext cx="3816424" cy="26578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897" y="4201130"/>
            <a:ext cx="3744416" cy="26336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17322" y="908720"/>
            <a:ext cx="23775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u="sng" smtClean="0">
                <a:latin typeface="+mn-ea"/>
                <a:ea typeface="+mn-ea"/>
              </a:rPr>
              <a:t>메일 서버 설정 형식 선택</a:t>
            </a:r>
            <a:endParaRPr lang="ko-KR" altLang="en-US" sz="1500" b="1" u="sng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1393" y="3897923"/>
            <a:ext cx="29546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u="sng" dirty="0" smtClean="0">
                <a:latin typeface="+mn-ea"/>
                <a:ea typeface="+mn-ea"/>
              </a:rPr>
              <a:t>메일 설정의 대략적인 형식 선택</a:t>
            </a:r>
            <a:endParaRPr lang="ko-KR" altLang="en-US" sz="1500" b="1" u="sng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61993" y="3897923"/>
            <a:ext cx="21178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u="sng" smtClean="0">
                <a:latin typeface="+mn-ea"/>
                <a:ea typeface="+mn-ea"/>
              </a:rPr>
              <a:t>시스템 메일 이름 설정</a:t>
            </a:r>
            <a:endParaRPr lang="ko-KR" altLang="en-US" sz="1500" b="1" u="sng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397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smtClean="0"/>
              <a:t>작업 예약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6756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en-US" altLang="ko-KR" b="1" dirty="0">
                <a:latin typeface="+mn-ea"/>
                <a:ea typeface="+mn-ea"/>
              </a:rPr>
              <a:t>at </a:t>
            </a:r>
            <a:r>
              <a:rPr lang="ko-KR" altLang="en-US" b="1" dirty="0">
                <a:latin typeface="+mn-ea"/>
                <a:ea typeface="+mn-ea"/>
              </a:rPr>
              <a:t>명령 설정하기</a:t>
            </a:r>
          </a:p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+mn-ea"/>
                <a:ea typeface="+mn-ea"/>
              </a:rPr>
              <a:t>at </a:t>
            </a:r>
            <a:r>
              <a:rPr lang="ko-KR" altLang="en-US" b="1" dirty="0">
                <a:latin typeface="+mn-ea"/>
                <a:ea typeface="+mn-ea"/>
              </a:rPr>
              <a:t>명령을 사용하여 정해진 시간에 명령을 실행하도록 예약하려면  </a:t>
            </a:r>
            <a:r>
              <a:rPr lang="en-US" altLang="ko-KR" b="1" dirty="0">
                <a:latin typeface="+mn-ea"/>
                <a:ea typeface="+mn-ea"/>
              </a:rPr>
              <a:t>at </a:t>
            </a:r>
            <a:r>
              <a:rPr lang="ko-KR" altLang="en-US" b="1" dirty="0">
                <a:latin typeface="+mn-ea"/>
                <a:ea typeface="+mn-ea"/>
              </a:rPr>
              <a:t>명령 뒤에 시간을 명시</a:t>
            </a:r>
          </a:p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§"/>
            </a:pPr>
            <a:endParaRPr lang="ko-KR" altLang="en-US" b="1" dirty="0">
              <a:latin typeface="+mn-ea"/>
              <a:ea typeface="+mn-ea"/>
            </a:endParaRPr>
          </a:p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§"/>
            </a:pPr>
            <a:endParaRPr lang="ko-KR" altLang="en-US" b="1" dirty="0">
              <a:latin typeface="+mn-ea"/>
              <a:ea typeface="+mn-ea"/>
            </a:endParaRPr>
          </a:p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§"/>
            </a:pPr>
            <a:endParaRPr lang="ko-KR" altLang="en-US" b="1" dirty="0">
              <a:latin typeface="+mn-ea"/>
              <a:ea typeface="+mn-ea"/>
            </a:endParaRPr>
          </a:p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n-ea"/>
                <a:ea typeface="+mn-ea"/>
              </a:rPr>
              <a:t>시간을 지정하는 형식</a:t>
            </a:r>
          </a:p>
          <a:p>
            <a:pPr marL="1200150" lvl="2" indent="-285750"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+mn-ea"/>
                <a:ea typeface="+mn-ea"/>
              </a:rPr>
              <a:t>at 4pm + 3 days : </a:t>
            </a:r>
            <a:r>
              <a:rPr lang="ko-KR" altLang="en-US" b="1" dirty="0">
                <a:latin typeface="+mn-ea"/>
                <a:ea typeface="+mn-ea"/>
              </a:rPr>
              <a:t>지금부터 </a:t>
            </a:r>
            <a:r>
              <a:rPr lang="en-US" altLang="ko-KR" b="1" dirty="0">
                <a:latin typeface="+mn-ea"/>
                <a:ea typeface="+mn-ea"/>
              </a:rPr>
              <a:t>3</a:t>
            </a:r>
            <a:r>
              <a:rPr lang="ko-KR" altLang="en-US" b="1" dirty="0">
                <a:latin typeface="+mn-ea"/>
                <a:ea typeface="+mn-ea"/>
              </a:rPr>
              <a:t>일 후 오후 </a:t>
            </a:r>
            <a:r>
              <a:rPr lang="en-US" altLang="ko-KR" b="1" dirty="0">
                <a:latin typeface="+mn-ea"/>
                <a:ea typeface="+mn-ea"/>
              </a:rPr>
              <a:t>4</a:t>
            </a:r>
            <a:r>
              <a:rPr lang="ko-KR" altLang="en-US" b="1" dirty="0">
                <a:latin typeface="+mn-ea"/>
                <a:ea typeface="+mn-ea"/>
              </a:rPr>
              <a:t>시에 작업을 </a:t>
            </a:r>
            <a:r>
              <a:rPr lang="ko-KR" altLang="en-US" b="1" dirty="0" smtClean="0">
                <a:latin typeface="+mn-ea"/>
                <a:ea typeface="+mn-ea"/>
              </a:rPr>
              <a:t>수행함</a:t>
            </a:r>
            <a:endParaRPr lang="en-US" altLang="ko-KR" b="1" dirty="0">
              <a:latin typeface="+mn-ea"/>
              <a:ea typeface="+mn-ea"/>
            </a:endParaRPr>
          </a:p>
          <a:p>
            <a:pPr marL="1200150" lvl="2" indent="-285750"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+mn-ea"/>
                <a:ea typeface="+mn-ea"/>
              </a:rPr>
              <a:t>at 10am Jul 31 : 7</a:t>
            </a:r>
            <a:r>
              <a:rPr lang="ko-KR" altLang="en-US" b="1" dirty="0">
                <a:latin typeface="+mn-ea"/>
                <a:ea typeface="+mn-ea"/>
              </a:rPr>
              <a:t>월 </a:t>
            </a:r>
            <a:r>
              <a:rPr lang="en-US" altLang="ko-KR" b="1" dirty="0">
                <a:latin typeface="+mn-ea"/>
                <a:ea typeface="+mn-ea"/>
              </a:rPr>
              <a:t>31</a:t>
            </a:r>
            <a:r>
              <a:rPr lang="ko-KR" altLang="en-US" b="1" dirty="0">
                <a:latin typeface="+mn-ea"/>
                <a:ea typeface="+mn-ea"/>
              </a:rPr>
              <a:t>일 오전 </a:t>
            </a:r>
            <a:r>
              <a:rPr lang="en-US" altLang="ko-KR" b="1" dirty="0">
                <a:latin typeface="+mn-ea"/>
                <a:ea typeface="+mn-ea"/>
              </a:rPr>
              <a:t>10</a:t>
            </a:r>
            <a:r>
              <a:rPr lang="ko-KR" altLang="en-US" b="1" dirty="0">
                <a:latin typeface="+mn-ea"/>
                <a:ea typeface="+mn-ea"/>
              </a:rPr>
              <a:t>시에 작업을 </a:t>
            </a:r>
            <a:r>
              <a:rPr lang="ko-KR" altLang="en-US" b="1" dirty="0" smtClean="0">
                <a:latin typeface="+mn-ea"/>
                <a:ea typeface="+mn-ea"/>
              </a:rPr>
              <a:t>수행함</a:t>
            </a:r>
            <a:endParaRPr lang="en-US" altLang="ko-KR" b="1" dirty="0">
              <a:latin typeface="+mn-ea"/>
              <a:ea typeface="+mn-ea"/>
            </a:endParaRPr>
          </a:p>
          <a:p>
            <a:pPr marL="1200150" lvl="2" indent="-285750"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+mn-ea"/>
                <a:ea typeface="+mn-ea"/>
              </a:rPr>
              <a:t>at 1am tomorrow : </a:t>
            </a:r>
            <a:r>
              <a:rPr lang="ko-KR" altLang="en-US" b="1" dirty="0">
                <a:latin typeface="+mn-ea"/>
                <a:ea typeface="+mn-ea"/>
              </a:rPr>
              <a:t>내일 오전 </a:t>
            </a:r>
            <a:r>
              <a:rPr lang="en-US" altLang="ko-KR" b="1" dirty="0">
                <a:latin typeface="+mn-ea"/>
                <a:ea typeface="+mn-ea"/>
              </a:rPr>
              <a:t>1</a:t>
            </a:r>
            <a:r>
              <a:rPr lang="ko-KR" altLang="en-US" b="1" dirty="0">
                <a:latin typeface="+mn-ea"/>
                <a:ea typeface="+mn-ea"/>
              </a:rPr>
              <a:t>시에 작업을 </a:t>
            </a:r>
            <a:r>
              <a:rPr lang="ko-KR" altLang="en-US" b="1" dirty="0" smtClean="0">
                <a:latin typeface="+mn-ea"/>
                <a:ea typeface="+mn-ea"/>
              </a:rPr>
              <a:t>수행함</a:t>
            </a:r>
            <a:endParaRPr lang="en-US" altLang="ko-KR" b="1" dirty="0">
              <a:latin typeface="+mn-ea"/>
              <a:ea typeface="+mn-ea"/>
            </a:endParaRPr>
          </a:p>
          <a:p>
            <a:pPr marL="1200150" lvl="2" indent="-285750"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+mn-ea"/>
                <a:ea typeface="+mn-ea"/>
              </a:rPr>
              <a:t>at 10:00am today : </a:t>
            </a:r>
            <a:r>
              <a:rPr lang="ko-KR" altLang="en-US" b="1" dirty="0">
                <a:latin typeface="+mn-ea"/>
                <a:ea typeface="+mn-ea"/>
              </a:rPr>
              <a:t>오늘 오전 </a:t>
            </a:r>
            <a:r>
              <a:rPr lang="en-US" altLang="ko-KR" b="1" dirty="0">
                <a:latin typeface="+mn-ea"/>
                <a:ea typeface="+mn-ea"/>
              </a:rPr>
              <a:t>10</a:t>
            </a:r>
            <a:r>
              <a:rPr lang="ko-KR" altLang="en-US" b="1" dirty="0">
                <a:latin typeface="+mn-ea"/>
                <a:ea typeface="+mn-ea"/>
              </a:rPr>
              <a:t>시에 작업을 </a:t>
            </a:r>
            <a:r>
              <a:rPr lang="ko-KR" altLang="en-US" b="1" dirty="0" smtClean="0">
                <a:latin typeface="+mn-ea"/>
                <a:ea typeface="+mn-ea"/>
              </a:rPr>
              <a:t>수행함</a:t>
            </a:r>
            <a:endParaRPr lang="en-US" altLang="ko-KR" b="1" dirty="0">
              <a:latin typeface="+mn-ea"/>
              <a:ea typeface="+mn-ea"/>
            </a:endParaRPr>
          </a:p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+mn-ea"/>
                <a:ea typeface="+mn-ea"/>
              </a:rPr>
              <a:t>at</a:t>
            </a:r>
            <a:r>
              <a:rPr lang="ko-KR" altLang="en-US" b="1" dirty="0">
                <a:latin typeface="+mn-ea"/>
                <a:ea typeface="+mn-ea"/>
              </a:rPr>
              <a:t>로 실행할 명령은 기본적으로 표준 입력으로 </a:t>
            </a:r>
            <a:r>
              <a:rPr lang="ko-KR" altLang="en-US" b="1" dirty="0" smtClean="0">
                <a:latin typeface="+mn-ea"/>
                <a:ea typeface="+mn-ea"/>
              </a:rPr>
              <a:t>지정 </a:t>
            </a:r>
            <a:r>
              <a:rPr lang="en-US" altLang="ko-KR" b="1" dirty="0" smtClean="0">
                <a:latin typeface="+mn-ea"/>
                <a:ea typeface="+mn-ea"/>
              </a:rPr>
              <a:t>:  </a:t>
            </a:r>
            <a:r>
              <a:rPr lang="ko-KR" altLang="en-US" b="1" dirty="0">
                <a:latin typeface="+mn-ea"/>
                <a:ea typeface="+mn-ea"/>
              </a:rPr>
              <a:t>명령의 입력을 마치려면  </a:t>
            </a:r>
            <a:r>
              <a:rPr lang="en-US" altLang="ko-KR" b="1" dirty="0" err="1">
                <a:latin typeface="+mn-ea"/>
                <a:ea typeface="+mn-ea"/>
              </a:rPr>
              <a:t>ctrl+d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입력</a:t>
            </a:r>
          </a:p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v"/>
            </a:pP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772816"/>
            <a:ext cx="6981825" cy="704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5091451"/>
            <a:ext cx="7000875" cy="11620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104120" y="5224169"/>
            <a:ext cx="5045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27815" y="5050051"/>
            <a:ext cx="32023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solidFill>
                  <a:srgbClr val="FF0000"/>
                </a:solidFill>
                <a:latin typeface="+mn-ea"/>
                <a:ea typeface="+mn-ea"/>
              </a:rPr>
              <a:t>시간을 지정함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104120" y="5547334"/>
            <a:ext cx="5045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27815" y="5373216"/>
            <a:ext cx="32023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실행할 명령을 지정함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104120" y="5763358"/>
            <a:ext cx="5045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27815" y="5589240"/>
            <a:ext cx="32023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Ctrl-d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로 종료함 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104120" y="5979382"/>
            <a:ext cx="5045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27815" y="5805264"/>
            <a:ext cx="32023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작업 예약을 완료함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909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smtClean="0"/>
              <a:t>작업 예약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104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en-US" altLang="ko-KR" b="1" dirty="0">
                <a:latin typeface="+mn-ea"/>
                <a:ea typeface="+mn-ea"/>
              </a:rPr>
              <a:t>at </a:t>
            </a:r>
            <a:r>
              <a:rPr lang="ko-KR" altLang="en-US" b="1" dirty="0">
                <a:latin typeface="+mn-ea"/>
                <a:ea typeface="+mn-ea"/>
              </a:rPr>
              <a:t>작업 파일 확인하기</a:t>
            </a:r>
          </a:p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+mn-ea"/>
                <a:ea typeface="+mn-ea"/>
              </a:rPr>
              <a:t>daemon </a:t>
            </a:r>
            <a:r>
              <a:rPr lang="ko-KR" altLang="en-US" b="1" dirty="0">
                <a:latin typeface="+mn-ea"/>
                <a:ea typeface="+mn-ea"/>
              </a:rPr>
              <a:t>그룹의 사용자는 </a:t>
            </a:r>
            <a:r>
              <a:rPr lang="en-US" altLang="ko-KR" b="1" dirty="0">
                <a:latin typeface="+mn-ea"/>
                <a:ea typeface="+mn-ea"/>
              </a:rPr>
              <a:t>/</a:t>
            </a:r>
            <a:r>
              <a:rPr lang="en-US" altLang="ko-KR" b="1" dirty="0" err="1">
                <a:latin typeface="+mn-ea"/>
                <a:ea typeface="+mn-ea"/>
              </a:rPr>
              <a:t>var</a:t>
            </a:r>
            <a:r>
              <a:rPr lang="en-US" altLang="ko-KR" b="1" dirty="0">
                <a:latin typeface="+mn-ea"/>
                <a:ea typeface="+mn-ea"/>
              </a:rPr>
              <a:t>/spool/</a:t>
            </a:r>
            <a:r>
              <a:rPr lang="en-US" altLang="ko-KR" b="1" dirty="0" err="1">
                <a:latin typeface="+mn-ea"/>
                <a:ea typeface="+mn-ea"/>
              </a:rPr>
              <a:t>cron</a:t>
            </a:r>
            <a:r>
              <a:rPr lang="en-US" altLang="ko-KR" b="1" dirty="0">
                <a:latin typeface="+mn-ea"/>
                <a:ea typeface="+mn-ea"/>
              </a:rPr>
              <a:t>/</a:t>
            </a:r>
            <a:r>
              <a:rPr lang="en-US" altLang="ko-KR" b="1" dirty="0" err="1">
                <a:latin typeface="+mn-ea"/>
                <a:ea typeface="+mn-ea"/>
              </a:rPr>
              <a:t>atjobs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디렉터리 내용 확인 </a:t>
            </a:r>
            <a:r>
              <a:rPr lang="ko-KR" altLang="en-US" b="1" dirty="0" smtClean="0">
                <a:latin typeface="+mn-ea"/>
                <a:ea typeface="+mn-ea"/>
              </a:rPr>
              <a:t>가능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529857"/>
            <a:ext cx="69818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9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smtClean="0"/>
              <a:t>작업 예약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164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en-US" altLang="ko-KR" b="1" dirty="0">
                <a:latin typeface="+mn-ea"/>
                <a:ea typeface="+mn-ea"/>
              </a:rPr>
              <a:t>at </a:t>
            </a:r>
            <a:r>
              <a:rPr lang="ko-KR" altLang="en-US" b="1" dirty="0">
                <a:latin typeface="+mn-ea"/>
                <a:ea typeface="+mn-ea"/>
              </a:rPr>
              <a:t>작업 목록 확인하기 </a:t>
            </a:r>
            <a:r>
              <a:rPr lang="en-US" altLang="ko-KR" b="1" dirty="0">
                <a:latin typeface="+mn-ea"/>
                <a:ea typeface="+mn-ea"/>
              </a:rPr>
              <a:t>: -l </a:t>
            </a:r>
            <a:r>
              <a:rPr lang="ko-KR" altLang="en-US" b="1" dirty="0">
                <a:latin typeface="+mn-ea"/>
                <a:ea typeface="+mn-ea"/>
              </a:rPr>
              <a:t>옵션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en-US" altLang="ko-KR" b="1" dirty="0" err="1">
                <a:latin typeface="+mn-ea"/>
                <a:ea typeface="+mn-ea"/>
              </a:rPr>
              <a:t>atq</a:t>
            </a:r>
            <a:endParaRPr lang="en-US" altLang="ko-KR" b="1" dirty="0">
              <a:latin typeface="+mn-ea"/>
              <a:ea typeface="+mn-ea"/>
            </a:endParaRPr>
          </a:p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+mn-ea"/>
                <a:ea typeface="+mn-ea"/>
              </a:rPr>
              <a:t>at </a:t>
            </a:r>
            <a:r>
              <a:rPr lang="ko-KR" altLang="en-US" b="1" dirty="0">
                <a:latin typeface="+mn-ea"/>
                <a:ea typeface="+mn-ea"/>
              </a:rPr>
              <a:t>명령으로 설정된 작업의 목록은 </a:t>
            </a:r>
            <a:r>
              <a:rPr lang="en-US" altLang="ko-KR" b="1" dirty="0">
                <a:latin typeface="+mn-ea"/>
                <a:ea typeface="+mn-ea"/>
              </a:rPr>
              <a:t>-l </a:t>
            </a:r>
            <a:r>
              <a:rPr lang="ko-KR" altLang="en-US" b="1" dirty="0">
                <a:latin typeface="+mn-ea"/>
                <a:ea typeface="+mn-ea"/>
              </a:rPr>
              <a:t>옵션으로 확인</a:t>
            </a:r>
          </a:p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v"/>
            </a:pPr>
            <a:endParaRPr lang="ko-KR" altLang="en-US" b="1" dirty="0">
              <a:latin typeface="+mn-ea"/>
              <a:ea typeface="+mn-ea"/>
            </a:endParaRPr>
          </a:p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v"/>
            </a:pPr>
            <a:endParaRPr lang="ko-KR" altLang="en-US" b="1" dirty="0">
              <a:latin typeface="+mn-ea"/>
              <a:ea typeface="+mn-ea"/>
            </a:endParaRPr>
          </a:p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v"/>
            </a:pPr>
            <a:endParaRPr lang="ko-KR" altLang="en-US" b="1" dirty="0">
              <a:latin typeface="+mn-ea"/>
              <a:ea typeface="+mn-ea"/>
            </a:endParaRPr>
          </a:p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altLang="ko-KR" b="1" dirty="0" err="1">
                <a:latin typeface="+mn-ea"/>
                <a:ea typeface="+mn-ea"/>
              </a:rPr>
              <a:t>atq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명령으로도 확인 </a:t>
            </a:r>
            <a:r>
              <a:rPr lang="ko-KR" altLang="en-US" b="1" dirty="0" smtClean="0">
                <a:latin typeface="+mn-ea"/>
                <a:ea typeface="+mn-ea"/>
              </a:rPr>
              <a:t>가능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00150" lvl="2" indent="-285750"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  <a:ea typeface="+mn-ea"/>
              </a:rPr>
              <a:t>현재 사용자의 등록된 작업 목록을 보여줌</a:t>
            </a:r>
            <a:r>
              <a:rPr lang="en-US" altLang="ko-KR" b="1" dirty="0" smtClean="0">
                <a:latin typeface="+mn-ea"/>
                <a:ea typeface="+mn-ea"/>
              </a:rPr>
              <a:t>. </a:t>
            </a:r>
            <a:r>
              <a:rPr lang="ko-KR" altLang="en-US" b="1" dirty="0" smtClean="0">
                <a:latin typeface="+mn-ea"/>
                <a:ea typeface="+mn-ea"/>
              </a:rPr>
              <a:t>슈퍼 유저일 경우 모든 사용자의      작업 목록을 보여줌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00150" lvl="2" indent="-285750"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  <a:ea typeface="+mn-ea"/>
              </a:rPr>
              <a:t>형식 </a:t>
            </a:r>
            <a:r>
              <a:rPr lang="en-US" altLang="ko-KR" b="1" dirty="0" smtClean="0">
                <a:latin typeface="+mn-ea"/>
                <a:ea typeface="+mn-ea"/>
              </a:rPr>
              <a:t>: </a:t>
            </a:r>
            <a:r>
              <a:rPr lang="en-US" altLang="ko-KR" b="1" dirty="0" err="1" smtClean="0">
                <a:latin typeface="+mn-ea"/>
                <a:ea typeface="+mn-ea"/>
              </a:rPr>
              <a:t>atq</a:t>
            </a:r>
            <a:endParaRPr lang="ko-KR" altLang="en-US" b="1" dirty="0">
              <a:latin typeface="+mn-ea"/>
              <a:ea typeface="+mn-ea"/>
            </a:endParaRPr>
          </a:p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v"/>
            </a:pPr>
            <a:endParaRPr lang="ko-KR" altLang="en-US" b="1" dirty="0">
              <a:latin typeface="+mn-ea"/>
              <a:ea typeface="+mn-ea"/>
            </a:endParaRPr>
          </a:p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v"/>
            </a:pP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484784"/>
            <a:ext cx="6981825" cy="666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4" y="3786651"/>
            <a:ext cx="69818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smtClean="0"/>
              <a:t>작업 예약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58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altLang="ko-KR" b="1" dirty="0">
                <a:latin typeface="+mn-ea"/>
                <a:ea typeface="+mn-ea"/>
              </a:rPr>
              <a:t>at </a:t>
            </a:r>
            <a:r>
              <a:rPr lang="ko-KR" altLang="en-US" b="1" dirty="0">
                <a:latin typeface="+mn-ea"/>
                <a:ea typeface="+mn-ea"/>
              </a:rPr>
              <a:t>작업 삭제하기 </a:t>
            </a:r>
            <a:r>
              <a:rPr lang="en-US" altLang="ko-KR" b="1" dirty="0">
                <a:latin typeface="+mn-ea"/>
                <a:ea typeface="+mn-ea"/>
              </a:rPr>
              <a:t>: -d </a:t>
            </a:r>
            <a:r>
              <a:rPr lang="ko-KR" altLang="en-US" b="1" dirty="0">
                <a:latin typeface="+mn-ea"/>
                <a:ea typeface="+mn-ea"/>
              </a:rPr>
              <a:t>옵션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en-US" altLang="ko-KR" b="1" dirty="0" err="1">
                <a:latin typeface="+mn-ea"/>
                <a:ea typeface="+mn-ea"/>
              </a:rPr>
              <a:t>atrm</a:t>
            </a:r>
            <a:endParaRPr lang="en-US" altLang="ko-KR" b="1" dirty="0">
              <a:latin typeface="+mn-ea"/>
              <a:ea typeface="+mn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+mn-ea"/>
                <a:ea typeface="+mn-ea"/>
              </a:rPr>
              <a:t>at </a:t>
            </a:r>
            <a:r>
              <a:rPr lang="ko-KR" altLang="en-US" b="1" dirty="0">
                <a:latin typeface="+mn-ea"/>
                <a:ea typeface="+mn-ea"/>
              </a:rPr>
              <a:t>명령으로 설정한 작업이 실행되기 전에 삭제하려면 </a:t>
            </a:r>
            <a:r>
              <a:rPr lang="en-US" altLang="ko-KR" b="1" dirty="0">
                <a:latin typeface="+mn-ea"/>
                <a:ea typeface="+mn-ea"/>
              </a:rPr>
              <a:t>-d </a:t>
            </a:r>
            <a:r>
              <a:rPr lang="ko-KR" altLang="en-US" b="1" dirty="0">
                <a:latin typeface="+mn-ea"/>
                <a:ea typeface="+mn-ea"/>
              </a:rPr>
              <a:t>옵션을 사용하고 삭제할 작업 번호를 </a:t>
            </a:r>
            <a:r>
              <a:rPr lang="ko-KR" altLang="en-US" b="1" dirty="0" smtClean="0">
                <a:latin typeface="+mn-ea"/>
                <a:ea typeface="+mn-ea"/>
              </a:rPr>
              <a:t>지정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b="1" dirty="0" err="1">
                <a:latin typeface="+mn-ea"/>
                <a:ea typeface="+mn-ea"/>
              </a:rPr>
              <a:t>a</a:t>
            </a:r>
            <a:r>
              <a:rPr lang="en-US" altLang="ko-KR" b="1" dirty="0" err="1" smtClean="0">
                <a:latin typeface="+mn-ea"/>
                <a:ea typeface="+mn-ea"/>
              </a:rPr>
              <a:t>trm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  <a:ea typeface="+mn-ea"/>
              </a:rPr>
              <a:t>지정된 작업 번호의 작업을 삭제함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  <a:ea typeface="+mn-ea"/>
              </a:rPr>
              <a:t>형식 </a:t>
            </a:r>
            <a:r>
              <a:rPr lang="en-US" altLang="ko-KR" b="1" dirty="0" smtClean="0">
                <a:latin typeface="+mn-ea"/>
                <a:ea typeface="+mn-ea"/>
              </a:rPr>
              <a:t>: </a:t>
            </a:r>
            <a:r>
              <a:rPr lang="en-US" altLang="ko-KR" b="1" dirty="0" err="1" smtClean="0">
                <a:latin typeface="+mn-ea"/>
                <a:ea typeface="+mn-ea"/>
              </a:rPr>
              <a:t>atrm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작업 번호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+mn-ea"/>
                <a:ea typeface="+mn-ea"/>
              </a:rPr>
              <a:t>작업 예약</a:t>
            </a:r>
          </a:p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v"/>
            </a:pPr>
            <a:endParaRPr lang="ko-KR" altLang="en-US" b="1" dirty="0">
              <a:latin typeface="+mn-ea"/>
              <a:ea typeface="+mn-ea"/>
            </a:endParaRPr>
          </a:p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v"/>
            </a:pPr>
            <a:endParaRPr lang="ko-KR" altLang="en-US" b="1" dirty="0">
              <a:latin typeface="+mn-ea"/>
              <a:ea typeface="+mn-ea"/>
            </a:endParaRPr>
          </a:p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v"/>
            </a:pP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3475620"/>
            <a:ext cx="69342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9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smtClean="0"/>
              <a:t>작업 예약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6725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+mn-ea"/>
                <a:ea typeface="+mn-ea"/>
              </a:rPr>
              <a:t>at </a:t>
            </a:r>
            <a:r>
              <a:rPr lang="ko-KR" altLang="en-US" b="1" dirty="0">
                <a:latin typeface="+mn-ea"/>
                <a:ea typeface="+mn-ea"/>
              </a:rPr>
              <a:t>명령으로 설정한 작업이 실행되기 전에 삭제하려면 </a:t>
            </a:r>
            <a:r>
              <a:rPr lang="en-US" altLang="ko-KR" b="1" dirty="0">
                <a:latin typeface="+mn-ea"/>
                <a:ea typeface="+mn-ea"/>
              </a:rPr>
              <a:t>-d </a:t>
            </a:r>
            <a:r>
              <a:rPr lang="ko-KR" altLang="en-US" b="1" dirty="0">
                <a:latin typeface="+mn-ea"/>
                <a:ea typeface="+mn-ea"/>
              </a:rPr>
              <a:t>옵션을 사용하고 </a:t>
            </a:r>
            <a:r>
              <a:rPr lang="ko-KR" altLang="en-US" b="1" dirty="0" smtClean="0">
                <a:latin typeface="+mn-ea"/>
                <a:ea typeface="+mn-ea"/>
              </a:rPr>
              <a:t>삭제할  </a:t>
            </a:r>
            <a:r>
              <a:rPr lang="ko-KR" altLang="en-US" b="1" dirty="0">
                <a:latin typeface="+mn-ea"/>
                <a:ea typeface="+mn-ea"/>
              </a:rPr>
              <a:t>작업 번호를 지정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n-ea"/>
                <a:ea typeface="+mn-ea"/>
              </a:rPr>
              <a:t>설정된 작업 </a:t>
            </a:r>
            <a:r>
              <a:rPr lang="ko-KR" altLang="en-US" b="1" dirty="0" smtClean="0">
                <a:latin typeface="+mn-ea"/>
                <a:ea typeface="+mn-ea"/>
              </a:rPr>
              <a:t>확인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ko-KR" altLang="en-US" b="1" dirty="0">
              <a:latin typeface="+mn-ea"/>
              <a:ea typeface="+mn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ko-KR" altLang="en-US" b="1" dirty="0">
              <a:latin typeface="+mn-ea"/>
              <a:ea typeface="+mn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ko-KR" altLang="en-US" b="1" dirty="0">
              <a:latin typeface="+mn-ea"/>
              <a:ea typeface="+mn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n-ea"/>
                <a:ea typeface="+mn-ea"/>
              </a:rPr>
              <a:t>작업 </a:t>
            </a:r>
            <a:r>
              <a:rPr lang="ko-KR" altLang="en-US" b="1" dirty="0" smtClean="0">
                <a:latin typeface="+mn-ea"/>
                <a:ea typeface="+mn-ea"/>
              </a:rPr>
              <a:t>삭제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844824"/>
            <a:ext cx="6934200" cy="847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3501008"/>
            <a:ext cx="69342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smtClean="0"/>
              <a:t>작업 예약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2322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+mn-ea"/>
                <a:ea typeface="+mn-ea"/>
              </a:rPr>
              <a:t>정해진 시간에 반복 </a:t>
            </a:r>
            <a:r>
              <a:rPr lang="ko-KR" altLang="en-US" b="1" dirty="0" smtClean="0">
                <a:latin typeface="+mn-ea"/>
                <a:ea typeface="+mn-ea"/>
              </a:rPr>
              <a:t>실행 </a:t>
            </a:r>
            <a:r>
              <a:rPr lang="en-US" altLang="ko-KR" b="1" dirty="0" smtClean="0">
                <a:latin typeface="+mn-ea"/>
                <a:ea typeface="+mn-ea"/>
              </a:rPr>
              <a:t>: </a:t>
            </a:r>
            <a:r>
              <a:rPr lang="en-US" altLang="ko-KR" b="1" dirty="0" err="1" smtClean="0">
                <a:latin typeface="+mn-ea"/>
                <a:ea typeface="+mn-ea"/>
              </a:rPr>
              <a:t>crontab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+mn-ea"/>
                <a:ea typeface="+mn-ea"/>
              </a:rPr>
              <a:t>사용자의 </a:t>
            </a:r>
            <a:r>
              <a:rPr lang="en-US" altLang="ko-KR" b="1" dirty="0" err="1" smtClean="0">
                <a:latin typeface="+mn-ea"/>
                <a:ea typeface="+mn-ea"/>
              </a:rPr>
              <a:t>crontab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파일을 관리함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+mn-ea"/>
                <a:ea typeface="+mn-ea"/>
              </a:rPr>
              <a:t>형식 </a:t>
            </a:r>
            <a:r>
              <a:rPr lang="en-US" altLang="ko-KR" b="1" dirty="0" smtClean="0">
                <a:latin typeface="+mn-ea"/>
                <a:ea typeface="+mn-ea"/>
              </a:rPr>
              <a:t>: </a:t>
            </a:r>
            <a:r>
              <a:rPr lang="en-US" altLang="ko-KR" b="1" dirty="0" err="1" smtClean="0">
                <a:latin typeface="+mn-ea"/>
                <a:ea typeface="+mn-ea"/>
              </a:rPr>
              <a:t>crontab</a:t>
            </a:r>
            <a:r>
              <a:rPr lang="en-US" altLang="ko-KR" b="1" dirty="0" smtClean="0">
                <a:latin typeface="+mn-ea"/>
                <a:ea typeface="+mn-ea"/>
              </a:rPr>
              <a:t> [-u </a:t>
            </a:r>
            <a:r>
              <a:rPr lang="ko-KR" altLang="en-US" b="1" dirty="0" smtClean="0">
                <a:latin typeface="+mn-ea"/>
                <a:ea typeface="+mn-ea"/>
              </a:rPr>
              <a:t>사용자 </a:t>
            </a:r>
            <a:r>
              <a:rPr lang="en-US" altLang="ko-KR" b="1" dirty="0" smtClean="0">
                <a:latin typeface="+mn-ea"/>
                <a:ea typeface="+mn-ea"/>
              </a:rPr>
              <a:t>ID] [</a:t>
            </a:r>
            <a:r>
              <a:rPr lang="ko-KR" altLang="en-US" b="1" dirty="0" smtClean="0">
                <a:latin typeface="+mn-ea"/>
                <a:ea typeface="+mn-ea"/>
              </a:rPr>
              <a:t>옵션</a:t>
            </a:r>
            <a:r>
              <a:rPr lang="en-US" altLang="ko-KR" b="1" dirty="0" smtClean="0">
                <a:latin typeface="+mn-ea"/>
                <a:ea typeface="+mn-ea"/>
              </a:rPr>
              <a:t>] [</a:t>
            </a:r>
            <a:r>
              <a:rPr lang="ko-KR" altLang="en-US" b="1" dirty="0" smtClean="0">
                <a:latin typeface="+mn-ea"/>
                <a:ea typeface="+mn-ea"/>
              </a:rPr>
              <a:t>파일</a:t>
            </a:r>
            <a:r>
              <a:rPr lang="en-US" altLang="ko-KR" b="1" dirty="0" smtClean="0">
                <a:latin typeface="+mn-ea"/>
                <a:ea typeface="+mn-ea"/>
              </a:rPr>
              <a:t>]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+mn-ea"/>
                <a:ea typeface="+mn-ea"/>
              </a:rPr>
              <a:t>옵션 </a:t>
            </a:r>
            <a:endParaRPr lang="en-US" altLang="ko-KR" b="1" dirty="0">
              <a:latin typeface="+mn-ea"/>
              <a:ea typeface="+mn-ea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+mn-ea"/>
                <a:ea typeface="+mn-ea"/>
              </a:rPr>
              <a:t>-e : </a:t>
            </a:r>
            <a:r>
              <a:rPr lang="ko-KR" altLang="en-US" b="1" dirty="0" smtClean="0">
                <a:latin typeface="+mn-ea"/>
                <a:ea typeface="+mn-ea"/>
              </a:rPr>
              <a:t>사용자의 </a:t>
            </a:r>
            <a:r>
              <a:rPr lang="en-US" altLang="ko-KR" b="1" dirty="0" err="1" smtClean="0">
                <a:latin typeface="+mn-ea"/>
                <a:ea typeface="+mn-ea"/>
              </a:rPr>
              <a:t>crontab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파일을 편집함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+mn-ea"/>
                <a:ea typeface="+mn-ea"/>
              </a:rPr>
              <a:t>-l : </a:t>
            </a:r>
            <a:r>
              <a:rPr lang="en-US" altLang="ko-KR" b="1" dirty="0" err="1" smtClean="0">
                <a:latin typeface="+mn-ea"/>
                <a:ea typeface="+mn-ea"/>
              </a:rPr>
              <a:t>crontab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파일의 목록을 출력함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+mn-ea"/>
                <a:ea typeface="+mn-ea"/>
              </a:rPr>
              <a:t>-r : </a:t>
            </a:r>
            <a:r>
              <a:rPr lang="en-US" altLang="ko-KR" b="1" dirty="0" err="1" smtClean="0">
                <a:latin typeface="+mn-ea"/>
                <a:ea typeface="+mn-ea"/>
              </a:rPr>
              <a:t>crontab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파일을 삭제함</a:t>
            </a:r>
            <a:endParaRPr lang="ko-KR" altLang="en-US" b="1" dirty="0">
              <a:latin typeface="+mn-ea"/>
              <a:ea typeface="+mn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b="1" dirty="0" err="1">
                <a:latin typeface="+mn-ea"/>
                <a:ea typeface="+mn-ea"/>
              </a:rPr>
              <a:t>crontab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파일 </a:t>
            </a:r>
            <a:r>
              <a:rPr lang="ko-KR" altLang="en-US" b="1" dirty="0" smtClean="0">
                <a:latin typeface="+mn-ea"/>
                <a:ea typeface="+mn-ea"/>
              </a:rPr>
              <a:t>형식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en-US" altLang="ko-KR" b="1" dirty="0">
              <a:latin typeface="+mn-ea"/>
              <a:ea typeface="+mn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en-US" altLang="ko-KR" b="1" dirty="0" smtClean="0">
              <a:latin typeface="+mn-ea"/>
              <a:ea typeface="+mn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en-US" altLang="ko-KR" b="1" dirty="0">
              <a:latin typeface="+mn-ea"/>
              <a:ea typeface="+mn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en-US" altLang="ko-KR" b="1" dirty="0" smtClean="0">
              <a:latin typeface="+mn-ea"/>
              <a:ea typeface="+mn-ea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  <a:ea typeface="+mn-ea"/>
              </a:rPr>
              <a:t>요일 </a:t>
            </a:r>
            <a:r>
              <a:rPr lang="en-US" altLang="ko-KR" b="1" dirty="0" smtClean="0">
                <a:latin typeface="+mn-ea"/>
                <a:ea typeface="+mn-ea"/>
              </a:rPr>
              <a:t>: 0(</a:t>
            </a:r>
            <a:r>
              <a:rPr lang="ko-KR" altLang="en-US" b="1" dirty="0" smtClean="0">
                <a:latin typeface="+mn-ea"/>
                <a:ea typeface="+mn-ea"/>
              </a:rPr>
              <a:t>일요일</a:t>
            </a:r>
            <a:r>
              <a:rPr lang="en-US" altLang="ko-KR" b="1" dirty="0" smtClean="0">
                <a:latin typeface="+mn-ea"/>
                <a:ea typeface="+mn-ea"/>
              </a:rPr>
              <a:t>) ~ 6(</a:t>
            </a:r>
            <a:r>
              <a:rPr lang="ko-KR" altLang="en-US" b="1" dirty="0" smtClean="0">
                <a:latin typeface="+mn-ea"/>
                <a:ea typeface="+mn-ea"/>
              </a:rPr>
              <a:t>토요일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68144"/>
              </p:ext>
            </p:extLst>
          </p:nvPr>
        </p:nvGraphicFramePr>
        <p:xfrm>
          <a:off x="629345" y="3990209"/>
          <a:ext cx="8640960" cy="403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27065948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2555909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3542147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76332535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20338759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203512899"/>
                    </a:ext>
                  </a:extLst>
                </a:gridCol>
              </a:tblGrid>
              <a:tr h="275372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분</a:t>
                      </a:r>
                      <a:r>
                        <a:rPr lang="en-US" altLang="ko-KR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(0~59)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시</a:t>
                      </a:r>
                      <a:r>
                        <a:rPr lang="en-US" altLang="ko-KR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(0~23)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일</a:t>
                      </a:r>
                      <a:r>
                        <a:rPr lang="en-US" altLang="ko-KR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(1~31)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월</a:t>
                      </a:r>
                      <a:r>
                        <a:rPr lang="en-US" altLang="ko-KR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(1~12)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요일</a:t>
                      </a:r>
                      <a:r>
                        <a:rPr lang="en-US" altLang="ko-KR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(0~6)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작업 내용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29345" y="4725144"/>
            <a:ext cx="5617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30    23    1    *    *   bin/ls –l ~user1 &gt; ~ user1/</a:t>
            </a:r>
            <a:r>
              <a:rPr lang="en-US" altLang="ko-KR" sz="1600" dirty="0" err="1" smtClean="0">
                <a:latin typeface="+mn-ea"/>
                <a:ea typeface="+mn-ea"/>
              </a:rPr>
              <a:t>cron.out</a:t>
            </a:r>
            <a:endParaRPr lang="ko-KR" altLang="en-US" sz="1600" dirty="0">
              <a:latin typeface="+mn-ea"/>
              <a:ea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00708" y="5085184"/>
            <a:ext cx="2886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9783" y="5085184"/>
            <a:ext cx="2886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637457" y="5085184"/>
            <a:ext cx="2886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68860" y="5085184"/>
            <a:ext cx="2886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428900" y="5085184"/>
            <a:ext cx="2886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789585" y="5085184"/>
            <a:ext cx="33151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9345" y="517867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n-ea"/>
                <a:ea typeface="+mn-ea"/>
              </a:rPr>
              <a:t>분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6843" y="517867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+mn-ea"/>
                <a:ea typeface="+mn-ea"/>
              </a:rPr>
              <a:t>시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75395" y="517707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+mn-ea"/>
                <a:ea typeface="+mn-ea"/>
              </a:rPr>
              <a:t>일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39695" y="517867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n-ea"/>
                <a:ea typeface="+mn-ea"/>
              </a:rPr>
              <a:t>월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85529" y="517867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+mn-ea"/>
                <a:ea typeface="+mn-ea"/>
              </a:rPr>
              <a:t>요일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85729" y="5183696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n-ea"/>
                <a:ea typeface="+mn-ea"/>
              </a:rPr>
              <a:t>작업 내용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93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smtClean="0"/>
              <a:t>작업 예약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614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en-US" altLang="ko-KR" b="1" dirty="0" err="1">
                <a:latin typeface="+mn-ea"/>
                <a:ea typeface="+mn-ea"/>
              </a:rPr>
              <a:t>crontab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파일 생성하고 편집하기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en-US" altLang="ko-KR" b="1" dirty="0" err="1">
                <a:latin typeface="+mn-ea"/>
                <a:ea typeface="+mn-ea"/>
              </a:rPr>
              <a:t>crontab</a:t>
            </a:r>
            <a:r>
              <a:rPr lang="en-US" altLang="ko-KR" b="1" dirty="0">
                <a:latin typeface="+mn-ea"/>
                <a:ea typeface="+mn-ea"/>
              </a:rPr>
              <a:t> –e</a:t>
            </a:r>
          </a:p>
          <a:p>
            <a:pPr marL="742950" lvl="1" indent="-285750">
              <a:spcBef>
                <a:spcPts val="1500"/>
              </a:spcBef>
              <a:buFont typeface="Wingdings" panose="05000000000000000000" pitchFamily="2" charset="2"/>
              <a:buChar char="§"/>
            </a:pPr>
            <a:r>
              <a:rPr lang="en-US" altLang="ko-KR" b="1" dirty="0" err="1">
                <a:latin typeface="+mn-ea"/>
                <a:ea typeface="+mn-ea"/>
              </a:rPr>
              <a:t>crontab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편집기는 기본적으로 </a:t>
            </a:r>
            <a:r>
              <a:rPr lang="en-US" altLang="ko-KR" b="1" dirty="0" smtClean="0">
                <a:latin typeface="+mn-ea"/>
                <a:ea typeface="+mn-ea"/>
              </a:rPr>
              <a:t>EDITOR </a:t>
            </a:r>
            <a:r>
              <a:rPr lang="ko-KR" altLang="en-US" b="1" dirty="0">
                <a:latin typeface="+mn-ea"/>
                <a:ea typeface="+mn-ea"/>
              </a:rPr>
              <a:t>환경 변수에 지정된 편집기를 </a:t>
            </a:r>
            <a:r>
              <a:rPr lang="ko-KR" altLang="en-US" b="1" dirty="0" smtClean="0">
                <a:latin typeface="+mn-ea"/>
                <a:ea typeface="+mn-ea"/>
              </a:rPr>
              <a:t>사용</a:t>
            </a:r>
            <a:endParaRPr lang="ko-KR" altLang="en-US" b="1" dirty="0">
              <a:latin typeface="+mn-ea"/>
              <a:ea typeface="+mn-ea"/>
            </a:endParaRPr>
          </a:p>
          <a:p>
            <a:pPr marL="742950" lvl="1" indent="-285750">
              <a:spcBef>
                <a:spcPts val="1500"/>
              </a:spcBef>
              <a:buFont typeface="Wingdings" panose="05000000000000000000" pitchFamily="2" charset="2"/>
              <a:buChar char="§"/>
            </a:pPr>
            <a:endParaRPr lang="ko-KR" altLang="en-US" b="1" dirty="0">
              <a:latin typeface="+mn-ea"/>
              <a:ea typeface="+mn-ea"/>
            </a:endParaRPr>
          </a:p>
          <a:p>
            <a:pPr marL="742950" lvl="1" indent="-285750">
              <a:spcBef>
                <a:spcPts val="1500"/>
              </a:spcBef>
              <a:buFont typeface="Wingdings" panose="05000000000000000000" pitchFamily="2" charset="2"/>
              <a:buChar char="§"/>
            </a:pPr>
            <a:r>
              <a:rPr lang="en-US" altLang="ko-KR" b="1" dirty="0" err="1">
                <a:latin typeface="+mn-ea"/>
                <a:ea typeface="+mn-ea"/>
              </a:rPr>
              <a:t>crontab</a:t>
            </a:r>
            <a:r>
              <a:rPr lang="en-US" altLang="ko-KR" b="1" dirty="0">
                <a:latin typeface="+mn-ea"/>
                <a:ea typeface="+mn-ea"/>
              </a:rPr>
              <a:t> -e </a:t>
            </a:r>
            <a:r>
              <a:rPr lang="ko-KR" altLang="en-US" b="1" dirty="0">
                <a:latin typeface="+mn-ea"/>
                <a:ea typeface="+mn-ea"/>
              </a:rPr>
              <a:t>명령으로 편집한 파일을 저장하면 자동적으로 </a:t>
            </a:r>
            <a:r>
              <a:rPr lang="en-US" altLang="ko-KR" b="1" dirty="0">
                <a:latin typeface="+mn-ea"/>
                <a:ea typeface="+mn-ea"/>
              </a:rPr>
              <a:t>/</a:t>
            </a:r>
            <a:r>
              <a:rPr lang="en-US" altLang="ko-KR" b="1" dirty="0" err="1">
                <a:latin typeface="+mn-ea"/>
                <a:ea typeface="+mn-ea"/>
              </a:rPr>
              <a:t>var</a:t>
            </a:r>
            <a:r>
              <a:rPr lang="en-US" altLang="ko-KR" b="1" dirty="0">
                <a:latin typeface="+mn-ea"/>
                <a:ea typeface="+mn-ea"/>
              </a:rPr>
              <a:t>/spool/</a:t>
            </a:r>
            <a:r>
              <a:rPr lang="en-US" altLang="ko-KR" b="1" dirty="0" err="1">
                <a:latin typeface="+mn-ea"/>
                <a:ea typeface="+mn-ea"/>
              </a:rPr>
              <a:t>cron</a:t>
            </a:r>
            <a:r>
              <a:rPr lang="en-US" altLang="ko-KR" b="1" dirty="0">
                <a:latin typeface="+mn-ea"/>
                <a:ea typeface="+mn-ea"/>
              </a:rPr>
              <a:t>/</a:t>
            </a:r>
            <a:r>
              <a:rPr lang="en-US" altLang="ko-KR" b="1" dirty="0" err="1">
                <a:latin typeface="+mn-ea"/>
                <a:ea typeface="+mn-ea"/>
              </a:rPr>
              <a:t>crontabs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디렉터리에 사용자 이름으로 </a:t>
            </a:r>
            <a:r>
              <a:rPr lang="ko-KR" altLang="en-US" b="1" dirty="0" smtClean="0">
                <a:latin typeface="+mn-ea"/>
                <a:ea typeface="+mn-ea"/>
              </a:rPr>
              <a:t>생성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1" indent="-285750">
              <a:spcBef>
                <a:spcPts val="1500"/>
              </a:spcBef>
              <a:buFont typeface="Wingdings" panose="05000000000000000000" pitchFamily="2" charset="2"/>
              <a:buChar char="§"/>
            </a:pPr>
            <a:endParaRPr lang="en-US" altLang="ko-KR" b="1" dirty="0" smtClean="0">
              <a:latin typeface="+mn-ea"/>
              <a:ea typeface="+mn-ea"/>
            </a:endParaRPr>
          </a:p>
          <a:p>
            <a:pPr marL="742950" lvl="1" indent="-285750">
              <a:spcBef>
                <a:spcPts val="1500"/>
              </a:spcBef>
              <a:buFont typeface="Wingdings" panose="05000000000000000000" pitchFamily="2" charset="2"/>
              <a:buChar char="§"/>
            </a:pPr>
            <a:endParaRPr lang="ko-KR" altLang="en-US" b="1" dirty="0">
              <a:latin typeface="+mn-ea"/>
              <a:ea typeface="+mn-ea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</a:pPr>
            <a:endParaRPr lang="ko-KR" altLang="en-US" b="1" dirty="0">
              <a:latin typeface="+mn-ea"/>
              <a:ea typeface="+mn-ea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</a:pP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</a:pPr>
            <a:endParaRPr lang="ko-KR" altLang="en-US" b="1" dirty="0">
              <a:latin typeface="+mn-ea"/>
              <a:ea typeface="+mn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619843"/>
            <a:ext cx="7029450" cy="476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5" y="2895007"/>
            <a:ext cx="6934200" cy="266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95" y="3202470"/>
            <a:ext cx="6934200" cy="400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95" y="3643486"/>
            <a:ext cx="69342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7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smtClean="0"/>
              <a:t>작업 예약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90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altLang="ko-KR" b="1" dirty="0" err="1" smtClean="0">
                <a:latin typeface="+mn-ea"/>
                <a:ea typeface="+mn-ea"/>
              </a:rPr>
              <a:t>crontab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파일 내용 확인하기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en-US" altLang="ko-KR" b="1" dirty="0" err="1">
                <a:latin typeface="+mn-ea"/>
                <a:ea typeface="+mn-ea"/>
              </a:rPr>
              <a:t>crontab</a:t>
            </a:r>
            <a:r>
              <a:rPr lang="en-US" altLang="ko-KR" b="1" dirty="0">
                <a:latin typeface="+mn-ea"/>
                <a:ea typeface="+mn-ea"/>
              </a:rPr>
              <a:t> –</a:t>
            </a:r>
            <a:r>
              <a:rPr lang="en-US" altLang="ko-KR" b="1" dirty="0" smtClean="0">
                <a:latin typeface="+mn-ea"/>
                <a:ea typeface="+mn-ea"/>
              </a:rPr>
              <a:t>l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</a:pP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altLang="ko-KR" b="1" dirty="0" err="1">
                <a:latin typeface="+mn-ea"/>
                <a:ea typeface="+mn-ea"/>
              </a:rPr>
              <a:t>crontab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파일 삭제하기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en-US" altLang="ko-KR" b="1" dirty="0" err="1">
                <a:latin typeface="+mn-ea"/>
                <a:ea typeface="+mn-ea"/>
              </a:rPr>
              <a:t>crontab</a:t>
            </a:r>
            <a:r>
              <a:rPr lang="en-US" altLang="ko-KR" b="1" dirty="0">
                <a:latin typeface="+mn-ea"/>
                <a:ea typeface="+mn-ea"/>
              </a:rPr>
              <a:t> -r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196752"/>
            <a:ext cx="6953250" cy="6762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2420888"/>
            <a:ext cx="69723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프로세스 관리 명령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9144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프로세스 목록 보기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현재 실행 중인 프로세스의 목록을 보는 명령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ps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유닉스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묶어서 사용할 수 있고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붙임표로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시작함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예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-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ef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</a:p>
          <a:p>
            <a:pPr marL="1628775" lvl="3" indent="-352425" latinLnBrk="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-e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시스템에서 실행 중인 모든 프로세스의 정보를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628775" lvl="3" indent="-352425" latinLnBrk="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-f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프로세스의 자세한 정보를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628775" lvl="3" indent="-352425" latinLnBrk="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-u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uid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특정 사용자에 대한 모든 프로세스 정보를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628775" lvl="3" indent="-352425" latinLnBrk="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-p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pid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pid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지정한 특정 프로세스의 정보를 출력함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BSD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묶어서 사용할 수 있고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붙임표로 시작하지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않음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예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aux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</a:p>
          <a:p>
            <a:pPr marL="1628775" lvl="3" indent="-352425" latinLnBrk="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터미널에서 실행한 프로세스의 정보를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628775" lvl="3" indent="-352425" latinLnBrk="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프로세스 소유자 이름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CPU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사용량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메모리 사용량 등 상세 정보를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628775" lvl="3" indent="-352425" latinLnBrk="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x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시스템에서 실행 중인 모든 프로세스의 정보를 출력함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GNU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붙임표 두 개로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시작함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예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--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pid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</a:p>
          <a:p>
            <a:pPr marL="1562100" lvl="3" indent="-285750" latinLnBrk="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--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pid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PID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목록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목록으로 지정한 특정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PID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정보를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7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프로세스 관리 명령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0777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현재 단말기의 프로세스 목록 출력하기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ps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ps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명령을 옵션 없이 사용하면 현재 셸이나 터미널에서 실행한 사용자 프로세스에 대한 정보를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출력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프로세스의 상세 정보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출력하기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유닉스 옵션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-f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프로세스의 상세한 정보를 출력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 PPID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와 터미널 번호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시작 시간 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02463"/>
              </p:ext>
            </p:extLst>
          </p:nvPr>
        </p:nvGraphicFramePr>
        <p:xfrm>
          <a:off x="629345" y="4941168"/>
          <a:ext cx="8928992" cy="1927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507423208"/>
                    </a:ext>
                  </a:extLst>
                </a:gridCol>
                <a:gridCol w="3348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597134392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1270659480"/>
                    </a:ext>
                  </a:extLst>
                </a:gridCol>
              </a:tblGrid>
              <a:tr h="228991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항목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항목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의미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9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UID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프로세스를 실행한 사용자 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ID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STIME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프로세스의 시작 날짜나 시간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52763"/>
                  </a:ext>
                </a:extLst>
              </a:tr>
              <a:tr h="216029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PID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프로세스 번호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TTY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프로세스가 실행된 터미널의 종류와</a:t>
                      </a:r>
                      <a:r>
                        <a:rPr lang="ko-KR" altLang="en-US" sz="15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번호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41974"/>
                  </a:ext>
                </a:extLst>
              </a:tr>
              <a:tr h="216029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PPID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부모 프로세스 번호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TIME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프로세스의 실행 시간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543305"/>
                  </a:ext>
                </a:extLst>
              </a:tr>
              <a:tr h="216029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C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CPU 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사용량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(% 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CMD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실행되고 있는 프로그램 이름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명령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07347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7" y="1785344"/>
            <a:ext cx="7010400" cy="10191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3807546"/>
            <a:ext cx="70294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프로세스 관리 명령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2060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터미널에서 실행한 프로세스의 정보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출력하기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(BSD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a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터미널에서 실행한 프로세스의 정보를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출력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STAT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 사용되는 문자의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의미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08347"/>
              </p:ext>
            </p:extLst>
          </p:nvPr>
        </p:nvGraphicFramePr>
        <p:xfrm>
          <a:off x="629345" y="3902404"/>
          <a:ext cx="6552728" cy="31005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4776">
                  <a:extLst>
                    <a:ext uri="{9D8B030D-6E8A-4147-A177-3AD203B41FA5}">
                      <a16:colId xmlns:a16="http://schemas.microsoft.com/office/drawing/2014/main" val="3507423208"/>
                    </a:ext>
                  </a:extLst>
                </a:gridCol>
                <a:gridCol w="3693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97134392"/>
                    </a:ext>
                  </a:extLst>
                </a:gridCol>
              </a:tblGrid>
              <a:tr h="331818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문자</a:t>
                      </a:r>
                      <a:endParaRPr lang="ko-KR" sz="14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00" spc="-25" dirty="0" smtClean="0"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sz="14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비고</a:t>
                      </a:r>
                      <a:endParaRPr lang="ko-KR" sz="14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391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R</a:t>
                      </a:r>
                      <a:endParaRPr lang="ko-KR" sz="13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실행 중</a:t>
                      </a:r>
                      <a:endParaRPr lang="ko-KR" sz="13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endParaRPr lang="ko-KR" sz="13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52763"/>
                  </a:ext>
                </a:extLst>
              </a:tr>
              <a:tr h="295391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S</a:t>
                      </a:r>
                      <a:endParaRPr lang="ko-KR" sz="13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인터럽트가 가능한 대기 상태</a:t>
                      </a:r>
                      <a:endParaRPr lang="ko-KR" sz="13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endParaRPr lang="ko-KR" sz="13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41974"/>
                  </a:ext>
                </a:extLst>
              </a:tr>
              <a:tr h="295391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</a:t>
                      </a:r>
                      <a:endParaRPr lang="ko-KR" sz="13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작업 제어에 의해 정지된 상태</a:t>
                      </a:r>
                      <a:endParaRPr lang="ko-KR" sz="13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endParaRPr lang="ko-KR" sz="13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543305"/>
                  </a:ext>
                </a:extLst>
              </a:tr>
              <a:tr h="295391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Z</a:t>
                      </a:r>
                      <a:endParaRPr lang="ko-KR" sz="13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좀비 프로세스</a:t>
                      </a:r>
                      <a:endParaRPr lang="ko-KR" sz="13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endParaRPr lang="ko-KR" sz="13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07347"/>
                  </a:ext>
                </a:extLst>
              </a:tr>
              <a:tr h="295391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STIME</a:t>
                      </a:r>
                      <a:endParaRPr lang="ko-KR" sz="13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프로세스의 시작 날짜나 시간</a:t>
                      </a:r>
                      <a:endParaRPr lang="ko-KR" sz="13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endParaRPr lang="ko-KR" sz="13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21855"/>
                  </a:ext>
                </a:extLst>
              </a:tr>
              <a:tr h="295391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s</a:t>
                      </a:r>
                      <a:endParaRPr lang="ko-KR" sz="13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세션 리더 프로세스</a:t>
                      </a:r>
                      <a:endParaRPr lang="ko-KR" sz="13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BSD </a:t>
                      </a:r>
                      <a:r>
                        <a:rPr lang="ko-KR" altLang="en-US" sz="13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형식</a:t>
                      </a:r>
                      <a:endParaRPr lang="ko-KR" sz="13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175380"/>
                  </a:ext>
                </a:extLst>
              </a:tr>
              <a:tr h="295391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+</a:t>
                      </a:r>
                      <a:endParaRPr lang="ko-KR" sz="13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포그라운드</a:t>
                      </a:r>
                      <a:r>
                        <a:rPr lang="ko-KR" altLang="en-US" sz="13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프로세스 그룹</a:t>
                      </a:r>
                      <a:endParaRPr lang="ko-KR" sz="13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345319"/>
                  </a:ext>
                </a:extLst>
              </a:tr>
              <a:tr h="295391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l</a:t>
                      </a:r>
                      <a:endParaRPr lang="ko-KR" sz="13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멀티스레드</a:t>
                      </a:r>
                      <a:endParaRPr lang="ko-KR" sz="13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020358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530620"/>
            <a:ext cx="69532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프로세스 관리 명령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터미널에서 실행한 프로세스의 상세 정보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출력하기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(BSD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a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옵션과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 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옵션과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옵션을 함께 사용하면 터미널에서 실행한 프로세스의 상세 정보를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출력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CPU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와 메모리 사용량 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43093"/>
              </p:ext>
            </p:extLst>
          </p:nvPr>
        </p:nvGraphicFramePr>
        <p:xfrm>
          <a:off x="629345" y="4496133"/>
          <a:ext cx="8928992" cy="1546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507423208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597134392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1270659480"/>
                    </a:ext>
                  </a:extLst>
                </a:gridCol>
              </a:tblGrid>
              <a:tr h="275372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항목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항목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의미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USER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사용자 계정 이름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VSZ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l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사용 중인 가상 메모리의 크기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(KB)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52763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%CPU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퍼센트로 표시한 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CPU </a:t>
                      </a: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사용량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RSS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사용중인 물리적 메모리의 크기</a:t>
                      </a: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(KB)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41974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%MEM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퍼센트로 표시한 물리적 메모리 사용량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START</a:t>
                      </a:r>
                      <a:endParaRPr lang="ko-KR" sz="15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프로세스 시작 시간</a:t>
                      </a:r>
                      <a:endParaRPr lang="ko-KR" altLang="ko-KR" sz="15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5433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876552"/>
            <a:ext cx="69342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프로세스 관리 명령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798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전체 프로세스 목록 출력하기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유닉스 옵션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 : -e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-e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옵션은 시스템에서 실행 중인 모든 프로세스를 출력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TTY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의 값이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?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인 것은 대부분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데몬으로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시스템이 실행한 프로세스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988840"/>
            <a:ext cx="69151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프로세스 관리 명령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전체 프로세스 목록 출력하기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유닉스 옵션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 : -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ef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ef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 사용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전체 프로세스의 더 자세한 정보 출력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2686" y="139032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프로세스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628800"/>
            <a:ext cx="6934200" cy="2876550"/>
          </a:xfrm>
          <a:prstGeom prst="rect">
            <a:avLst/>
          </a:prstGeom>
        </p:spPr>
      </p:pic>
      <p:sp>
        <p:nvSpPr>
          <p:cNvPr id="7" name="사각형 설명선 6"/>
          <p:cNvSpPr/>
          <p:nvPr/>
        </p:nvSpPr>
        <p:spPr>
          <a:xfrm>
            <a:off x="6673711" y="645308"/>
            <a:ext cx="1298975" cy="57606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알아야함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2299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17745</TotalTime>
  <Words>2262</Words>
  <Application>Microsoft Office PowerPoint</Application>
  <PresentationFormat>사용자 지정</PresentationFormat>
  <Paragraphs>553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Helvetica75</vt:lpstr>
      <vt:lpstr>HY견고딕</vt:lpstr>
      <vt:lpstr>굴림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data23</cp:lastModifiedBy>
  <cp:revision>569</cp:revision>
  <cp:lastPrinted>2013-10-01T01:40:38Z</cp:lastPrinted>
  <dcterms:created xsi:type="dcterms:W3CDTF">2010-01-22T01:09:25Z</dcterms:created>
  <dcterms:modified xsi:type="dcterms:W3CDTF">2023-05-08T05:43:25Z</dcterms:modified>
</cp:coreProperties>
</file>