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7" r:id="rId3"/>
    <p:sldId id="267" r:id="rId4"/>
    <p:sldId id="268" r:id="rId5"/>
    <p:sldId id="279" r:id="rId6"/>
    <p:sldId id="271" r:id="rId7"/>
    <p:sldId id="272" r:id="rId8"/>
    <p:sldId id="280" r:id="rId9"/>
    <p:sldId id="281" r:id="rId10"/>
    <p:sldId id="291" r:id="rId11"/>
    <p:sldId id="282" r:id="rId12"/>
    <p:sldId id="278" r:id="rId13"/>
    <p:sldId id="283" r:id="rId14"/>
    <p:sldId id="286" r:id="rId15"/>
    <p:sldId id="285" r:id="rId16"/>
    <p:sldId id="287" r:id="rId17"/>
    <p:sldId id="292" r:id="rId18"/>
    <p:sldId id="289" r:id="rId19"/>
    <p:sldId id="288" r:id="rId20"/>
    <p:sldId id="293" r:id="rId21"/>
  </p:sldIdLst>
  <p:sldSz cx="18288000" cy="10287000"/>
  <p:notesSz cx="6858000" cy="9144000"/>
  <p:embeddedFontLst>
    <p:embeddedFont>
      <p:font typeface="Libre Baskerville" panose="02000000000000000000" pitchFamily="2" charset="0"/>
      <p:regular r:id="rId22"/>
      <p:bold r:id="rId23"/>
      <p:italic r:id="rId24"/>
    </p:embeddedFont>
    <p:embeddedFont>
      <p:font typeface="Libre Baskerville Bold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86434" autoAdjust="0"/>
  </p:normalViewPr>
  <p:slideViewPr>
    <p:cSldViewPr>
      <p:cViewPr>
        <p:scale>
          <a:sx n="33" d="100"/>
          <a:sy n="33" d="100"/>
        </p:scale>
        <p:origin x="16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licit.com/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scimagojr.com/journalrank.php" TargetMode="External"/><Relationship Id="rId4" Type="http://schemas.openxmlformats.org/officeDocument/2006/relationships/hyperlink" Target="https://www.sci-hub.r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no.hse.ru/library/sourc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43200" y="3314700"/>
            <a:ext cx="13689577" cy="3195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  <a:spcBef>
                <a:spcPct val="0"/>
              </a:spcBef>
            </a:pPr>
            <a:r>
              <a:rPr lang="en-US" sz="9200" b="1" dirty="0" err="1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Лицей</a:t>
            </a:r>
            <a:r>
              <a:rPr lang="en-US" sz="9200" b="1" dirty="0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  <a:r>
              <a:rPr lang="en-US" sz="9200" b="1" dirty="0" err="1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Анализа</a:t>
            </a:r>
            <a:r>
              <a:rPr lang="en-US" sz="9200" b="1" dirty="0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Данных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95600" y="6510012"/>
            <a:ext cx="13119358" cy="40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ru-RU" sz="2399" spc="263" dirty="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НАУЧНЫЙ ПОДХОД В ВЫЧИСЛИТЕЛЬНЫХ (И НЕ ТОЛЬКО) НАУКАХ</a:t>
            </a:r>
            <a:endParaRPr lang="en-US" sz="2399" spc="263" dirty="0">
              <a:solidFill>
                <a:srgbClr val="06131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393E79-02CD-6F1A-F06F-73392327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30BCE-DC13-03B9-8E4E-C5C25002C2A5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Примеры (из социальных наук)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E8DC5-A3D1-9E99-167C-CE9EAF5E5836}"/>
              </a:ext>
            </a:extLst>
          </p:cNvPr>
          <p:cNvSpPr txBox="1"/>
          <p:nvPr/>
        </p:nvSpPr>
        <p:spPr>
          <a:xfrm>
            <a:off x="990600" y="2045121"/>
            <a:ext cx="1729740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Как личностные особенности лидеров влияют на</a:t>
            </a:r>
          </a:p>
          <a:p>
            <a:r>
              <a:rPr lang="ru-RU" sz="4400" dirty="0"/>
              <a:t>конфликты между странами?</a:t>
            </a:r>
          </a:p>
          <a:p>
            <a:endParaRPr lang="ru-RU" sz="4400" dirty="0"/>
          </a:p>
          <a:p>
            <a:r>
              <a:rPr lang="ru-RU" sz="4400" dirty="0"/>
              <a:t>Влияет ли расовая принадлежность подозреваемого на</a:t>
            </a:r>
          </a:p>
          <a:p>
            <a:r>
              <a:rPr lang="ru-RU" sz="4400" dirty="0"/>
              <a:t>вероятность обвинительного приговора в суде?</a:t>
            </a:r>
          </a:p>
          <a:p>
            <a:endParaRPr lang="ru-RU" sz="4400" dirty="0"/>
          </a:p>
          <a:p>
            <a:r>
              <a:rPr lang="ru-RU" sz="4400" dirty="0"/>
              <a:t>Как разные типы стимулирования учеников влияют на</a:t>
            </a:r>
          </a:p>
          <a:p>
            <a:r>
              <a:rPr lang="ru-RU" sz="4400" dirty="0"/>
              <a:t>образовательные результаты?</a:t>
            </a:r>
          </a:p>
          <a:p>
            <a:endParaRPr lang="ru-RU" sz="4400" dirty="0"/>
          </a:p>
          <a:p>
            <a:r>
              <a:rPr lang="ru-RU" sz="4400" dirty="0"/>
              <a:t>Как экономическое неравенство связано с</a:t>
            </a:r>
          </a:p>
          <a:p>
            <a:r>
              <a:rPr lang="ru-RU" sz="4400" dirty="0"/>
              <a:t>политическими транзитами*? (*</a:t>
            </a:r>
            <a:r>
              <a:rPr lang="ru-RU" sz="2800" dirty="0"/>
              <a:t>переходом государств от авторитаризма к демократическим режимам</a:t>
            </a:r>
            <a:r>
              <a:rPr lang="ru-RU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504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3C6B2-088E-DE9F-0008-39BE34B3B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614A40-2A5A-7E3A-5143-AA8AC3EEB10B}"/>
              </a:ext>
            </a:extLst>
          </p:cNvPr>
          <p:cNvSpPr txBox="1"/>
          <p:nvPr/>
        </p:nvSpPr>
        <p:spPr>
          <a:xfrm>
            <a:off x="4572000" y="714762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>
                <a:solidFill>
                  <a:srgbClr val="00B050"/>
                </a:solidFill>
              </a:rPr>
              <a:t>Критерии Качественной Формулировки Проблемы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543B2-30D6-837C-B7AF-C55252EC43A1}"/>
              </a:ext>
            </a:extLst>
          </p:cNvPr>
          <p:cNvSpPr txBox="1"/>
          <p:nvPr/>
        </p:nvSpPr>
        <p:spPr>
          <a:xfrm>
            <a:off x="1295400" y="3467100"/>
            <a:ext cx="14782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• В формулировке всегда должно быть указание на </a:t>
            </a:r>
          </a:p>
          <a:p>
            <a:r>
              <a:rPr lang="ru-RU" sz="4400" dirty="0"/>
              <a:t>взаимосвязь между переменными. </a:t>
            </a:r>
          </a:p>
          <a:p>
            <a:endParaRPr lang="ru-RU" sz="4400" dirty="0"/>
          </a:p>
          <a:p>
            <a:r>
              <a:rPr lang="ru-RU" sz="4400" dirty="0"/>
              <a:t>• Сформулируйте вопрос, как в примерах выше. </a:t>
            </a:r>
          </a:p>
          <a:p>
            <a:endParaRPr lang="ru-RU" sz="4400" dirty="0"/>
          </a:p>
          <a:p>
            <a:r>
              <a:rPr lang="ru-RU" sz="4400" dirty="0"/>
              <a:t>• Возможность эмпирической проверки.</a:t>
            </a:r>
          </a:p>
        </p:txBody>
      </p:sp>
    </p:spTree>
    <p:extLst>
      <p:ext uri="{BB962C8B-B14F-4D97-AF65-F5344CB8AC3E}">
        <p14:creationId xmlns:p14="http://schemas.microsoft.com/office/powerpoint/2010/main" val="2265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1749B-6F38-F620-F56E-B78B3C98C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6706D-1280-32EA-83CD-D8F2DA64592C}"/>
              </a:ext>
            </a:extLst>
          </p:cNvPr>
          <p:cNvSpPr txBox="1"/>
          <p:nvPr/>
        </p:nvSpPr>
        <p:spPr>
          <a:xfrm>
            <a:off x="4572000" y="714762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Цель исследования</a:t>
            </a:r>
          </a:p>
          <a:p>
            <a:endParaRPr lang="ru-RU" sz="4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BC57E-3011-D8E5-3CF3-0E2A5B8EFE25}"/>
              </a:ext>
            </a:extLst>
          </p:cNvPr>
          <p:cNvSpPr txBox="1"/>
          <p:nvPr/>
        </p:nvSpPr>
        <p:spPr>
          <a:xfrm>
            <a:off x="1371600" y="2628900"/>
            <a:ext cx="147828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• Цель исследования - ожидаемый результат</a:t>
            </a:r>
          </a:p>
          <a:p>
            <a:r>
              <a:rPr lang="ru-RU" sz="4400" dirty="0"/>
              <a:t>исследовательского проекта, информация,</a:t>
            </a:r>
          </a:p>
          <a:p>
            <a:r>
              <a:rPr lang="ru-RU" sz="4400" dirty="0"/>
              <a:t>которую требуется получить после проведения</a:t>
            </a:r>
          </a:p>
          <a:p>
            <a:r>
              <a:rPr lang="ru-RU" sz="4400" dirty="0"/>
              <a:t>исследования.</a:t>
            </a:r>
          </a:p>
          <a:p>
            <a:endParaRPr lang="ru-RU" sz="4400" dirty="0"/>
          </a:p>
          <a:p>
            <a:r>
              <a:rPr lang="ru-RU" sz="4400" i="1" dirty="0"/>
              <a:t>выявить...; установить...; обосновать...;</a:t>
            </a:r>
          </a:p>
          <a:p>
            <a:r>
              <a:rPr lang="ru-RU" sz="4400" i="1" dirty="0"/>
              <a:t>уточнить...; классифицировать... определить...,</a:t>
            </a:r>
          </a:p>
          <a:p>
            <a:r>
              <a:rPr lang="ru-RU" sz="4400" i="1" dirty="0"/>
              <a:t>проанализировать..., описать..., разработать...</a:t>
            </a:r>
          </a:p>
        </p:txBody>
      </p:sp>
    </p:spTree>
    <p:extLst>
      <p:ext uri="{BB962C8B-B14F-4D97-AF65-F5344CB8AC3E}">
        <p14:creationId xmlns:p14="http://schemas.microsoft.com/office/powerpoint/2010/main" val="259992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D8741-72F9-0428-9453-D28B0FEE7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979D9-56E3-68AE-1336-5B8BD87007D3}"/>
              </a:ext>
            </a:extLst>
          </p:cNvPr>
          <p:cNvSpPr txBox="1"/>
          <p:nvPr/>
        </p:nvSpPr>
        <p:spPr>
          <a:xfrm>
            <a:off x="4572000" y="714762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Задачи исследования</a:t>
            </a:r>
          </a:p>
          <a:p>
            <a:endParaRPr lang="ru-RU" sz="4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4129D-043A-BDE1-BC34-105D45B6E293}"/>
              </a:ext>
            </a:extLst>
          </p:cNvPr>
          <p:cNvSpPr txBox="1"/>
          <p:nvPr/>
        </p:nvSpPr>
        <p:spPr>
          <a:xfrm>
            <a:off x="1219200" y="1946379"/>
            <a:ext cx="147828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• Формулируются как утверждение того, что необходимо узнать, чтобы цель была достигнута. Содержат вопросы, на которые должен быть получен ответ для реализации цели,</a:t>
            </a:r>
          </a:p>
          <a:p>
            <a:r>
              <a:rPr lang="ru-RU" sz="4400" dirty="0"/>
              <a:t>конкретизируют, уточняют, дробят цель.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133346-7ED8-B784-1E4B-36834F46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991100"/>
            <a:ext cx="8274417" cy="50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1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D143D7-6D9E-1918-694F-426DFCF93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ADD076-A915-7F9B-96A9-A306F66C5721}"/>
              </a:ext>
            </a:extLst>
          </p:cNvPr>
          <p:cNvSpPr txBox="1"/>
          <p:nvPr/>
        </p:nvSpPr>
        <p:spPr>
          <a:xfrm>
            <a:off x="4572000" y="714762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>
                <a:solidFill>
                  <a:srgbClr val="00B050"/>
                </a:solidFill>
              </a:rPr>
              <a:t>Гипотезы</a:t>
            </a:r>
          </a:p>
          <a:p>
            <a:endParaRPr lang="ru-RU" sz="4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384C5-B7D3-460D-8D90-101798C0E0EC}"/>
              </a:ext>
            </a:extLst>
          </p:cNvPr>
          <p:cNvSpPr txBox="1"/>
          <p:nvPr/>
        </p:nvSpPr>
        <p:spPr>
          <a:xfrm>
            <a:off x="1219200" y="1946379"/>
            <a:ext cx="147828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• Гипотезы являются эмпирически проверяемыми </a:t>
            </a:r>
          </a:p>
          <a:p>
            <a:r>
              <a:rPr lang="ru-RU" sz="4400" dirty="0"/>
              <a:t>утверждениями о связи между переменными. </a:t>
            </a:r>
          </a:p>
          <a:p>
            <a:endParaRPr lang="ru-RU" sz="4400" dirty="0"/>
          </a:p>
          <a:p>
            <a:r>
              <a:rPr lang="ru-RU" sz="4400" dirty="0"/>
              <a:t>• Гипотезы не возникают “из воздуха” – за ними обычно </a:t>
            </a:r>
          </a:p>
          <a:p>
            <a:r>
              <a:rPr lang="ru-RU" sz="4400" dirty="0"/>
              <a:t>стоят серьёзные теоретические конструкции. </a:t>
            </a:r>
          </a:p>
          <a:p>
            <a:endParaRPr lang="ru-RU" sz="4400" dirty="0"/>
          </a:p>
          <a:p>
            <a:r>
              <a:rPr lang="ru-RU" sz="4400" dirty="0"/>
              <a:t>• Принципиальное отличие гипотезы от проблемы – в </a:t>
            </a:r>
          </a:p>
          <a:p>
            <a:r>
              <a:rPr lang="ru-RU" sz="4400" dirty="0"/>
              <a:t>гипотезах есть указание на </a:t>
            </a:r>
            <a:r>
              <a:rPr lang="ru-RU" sz="4400" b="1" dirty="0">
                <a:solidFill>
                  <a:srgbClr val="00B050"/>
                </a:solidFill>
              </a:rPr>
              <a:t>направление</a:t>
            </a:r>
            <a:r>
              <a:rPr lang="ru-RU" sz="4400" b="1" dirty="0"/>
              <a:t> </a:t>
            </a:r>
            <a:r>
              <a:rPr lang="ru-RU" sz="4400" dirty="0"/>
              <a:t>связи, в то </a:t>
            </a:r>
          </a:p>
          <a:p>
            <a:r>
              <a:rPr lang="ru-RU" sz="4400" dirty="0"/>
              <a:t>время как в проблеме есть только указание на </a:t>
            </a:r>
          </a:p>
          <a:p>
            <a:r>
              <a:rPr lang="ru-RU" sz="4400" b="1" dirty="0"/>
              <a:t>возможное наличие </a:t>
            </a:r>
            <a:r>
              <a:rPr lang="ru-RU" sz="4400" dirty="0"/>
              <a:t>связи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1138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47DC0-592B-A7D1-72BA-7677A450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5826A2-30FA-57F6-49D2-2B3682B8D0B8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>
                <a:solidFill>
                  <a:srgbClr val="00B050"/>
                </a:solidFill>
              </a:rPr>
              <a:t>Критерии Хорошей Гипотезы</a:t>
            </a:r>
            <a:r>
              <a:rPr lang="en-GB" sz="4400" b="1" i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91E0B-1554-2A23-9B2C-4EA931C42465}"/>
              </a:ext>
            </a:extLst>
          </p:cNvPr>
          <p:cNvSpPr txBox="1"/>
          <p:nvPr/>
        </p:nvSpPr>
        <p:spPr>
          <a:xfrm>
            <a:off x="1143000" y="2727454"/>
            <a:ext cx="147828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• Указание на направление связи между переменными.</a:t>
            </a:r>
          </a:p>
          <a:p>
            <a:r>
              <a:rPr lang="ru-RU" sz="4400" dirty="0"/>
              <a:t> </a:t>
            </a:r>
          </a:p>
          <a:p>
            <a:r>
              <a:rPr lang="ru-RU" sz="4400" dirty="0"/>
              <a:t>• Явные эмпирически проверяемые следствия. </a:t>
            </a:r>
          </a:p>
          <a:p>
            <a:endParaRPr lang="ru-RU" sz="4400" dirty="0"/>
          </a:p>
          <a:p>
            <a:r>
              <a:rPr lang="ru-RU" sz="4400" dirty="0"/>
              <a:t>• Использование </a:t>
            </a:r>
            <a:r>
              <a:rPr lang="ru-RU" sz="4400" b="1" dirty="0"/>
              <a:t>дескриптивного (“увеличивает”, </a:t>
            </a:r>
          </a:p>
          <a:p>
            <a:r>
              <a:rPr lang="ru-RU" sz="4400" b="1" dirty="0"/>
              <a:t>“уменьшает”)</a:t>
            </a:r>
            <a:r>
              <a:rPr lang="ru-RU" sz="4400" dirty="0"/>
              <a:t> вместо нормативного (“улучшает”, </a:t>
            </a:r>
          </a:p>
          <a:p>
            <a:r>
              <a:rPr lang="ru-RU" sz="4400" dirty="0"/>
              <a:t>“ухудшает”) языка.</a:t>
            </a:r>
          </a:p>
        </p:txBody>
      </p:sp>
    </p:spTree>
    <p:extLst>
      <p:ext uri="{BB962C8B-B14F-4D97-AF65-F5344CB8AC3E}">
        <p14:creationId xmlns:p14="http://schemas.microsoft.com/office/powerpoint/2010/main" val="412642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B7205-A8B3-B61A-228F-97BFE65F7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FC095-30FD-716B-BB78-19FDD9775977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Примеры Гипотез (из </a:t>
            </a:r>
            <a:r>
              <a:rPr lang="en-ZA" sz="4400" b="1" i="1" dirty="0"/>
              <a:t>DANO</a:t>
            </a:r>
            <a:r>
              <a:rPr lang="ru-RU" sz="4400" b="1" i="1" dirty="0"/>
              <a:t>)</a:t>
            </a:r>
            <a:r>
              <a:rPr lang="en-GB" sz="4400" b="1" i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1F56F-64C3-D834-3BEF-0E92B6FBF3A3}"/>
              </a:ext>
            </a:extLst>
          </p:cNvPr>
          <p:cNvSpPr txBox="1"/>
          <p:nvPr/>
        </p:nvSpPr>
        <p:spPr>
          <a:xfrm>
            <a:off x="1219200" y="2400300"/>
            <a:ext cx="147828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accent4">
                    <a:lumMod val="50000"/>
                  </a:schemeClr>
                </a:solidFill>
              </a:rPr>
              <a:t>Участники, бегавшие в составе пары типа взрослый с ребенком, имеют в среднем </a:t>
            </a:r>
            <a:r>
              <a:rPr lang="ru-RU" sz="4400" b="1" dirty="0">
                <a:solidFill>
                  <a:schemeClr val="accent4">
                    <a:lumMod val="50000"/>
                  </a:schemeClr>
                </a:solidFill>
              </a:rPr>
              <a:t>большую</a:t>
            </a:r>
            <a:r>
              <a:rPr lang="ru-RU" sz="4400" dirty="0">
                <a:solidFill>
                  <a:schemeClr val="accent4">
                    <a:lumMod val="50000"/>
                  </a:schemeClr>
                </a:solidFill>
              </a:rPr>
              <a:t> регулярность, чем остальные.</a:t>
            </a:r>
          </a:p>
          <a:p>
            <a:endParaRPr lang="ru-RU" sz="4400" dirty="0"/>
          </a:p>
          <a:p>
            <a:r>
              <a:rPr lang="ru-RU" sz="4400" dirty="0">
                <a:solidFill>
                  <a:schemeClr val="accent5">
                    <a:lumMod val="50000"/>
                  </a:schemeClr>
                </a:solidFill>
              </a:rPr>
              <a:t>Пользователи, более активные на платформе “Пульс”, в среднем имеют </a:t>
            </a:r>
            <a:r>
              <a:rPr lang="ru-RU" sz="4400" b="1" dirty="0">
                <a:solidFill>
                  <a:schemeClr val="accent5">
                    <a:lumMod val="50000"/>
                  </a:schemeClr>
                </a:solidFill>
              </a:rPr>
              <a:t>меньшую</a:t>
            </a:r>
            <a:r>
              <a:rPr lang="ru-RU" sz="4400" dirty="0">
                <a:solidFill>
                  <a:schemeClr val="accent5">
                    <a:lumMod val="50000"/>
                  </a:schemeClr>
                </a:solidFill>
              </a:rPr>
              <a:t> доходность, чем менее активные</a:t>
            </a:r>
            <a:r>
              <a:rPr lang="ru-RU" sz="4400" dirty="0"/>
              <a:t>.</a:t>
            </a:r>
          </a:p>
          <a:p>
            <a:endParaRPr lang="ru-RU" sz="4400" dirty="0"/>
          </a:p>
          <a:p>
            <a:r>
              <a:rPr lang="ru-RU" sz="4400" dirty="0">
                <a:solidFill>
                  <a:schemeClr val="accent6">
                    <a:lumMod val="50000"/>
                  </a:schemeClr>
                </a:solidFill>
              </a:rPr>
              <a:t>Активность использования человеком карт банка </a:t>
            </a:r>
            <a:r>
              <a:rPr lang="ru-RU" sz="4400" b="1" dirty="0">
                <a:solidFill>
                  <a:schemeClr val="accent6">
                    <a:lumMod val="50000"/>
                  </a:schemeClr>
                </a:solidFill>
              </a:rPr>
              <a:t>положительно влияет </a:t>
            </a:r>
            <a:r>
              <a:rPr lang="ru-RU" sz="4400" dirty="0">
                <a:solidFill>
                  <a:schemeClr val="accent6">
                    <a:lumMod val="50000"/>
                  </a:schemeClr>
                </a:solidFill>
              </a:rPr>
              <a:t>на конверсию во второй заказ. </a:t>
            </a:r>
          </a:p>
        </p:txBody>
      </p:sp>
    </p:spTree>
    <p:extLst>
      <p:ext uri="{BB962C8B-B14F-4D97-AF65-F5344CB8AC3E}">
        <p14:creationId xmlns:p14="http://schemas.microsoft.com/office/powerpoint/2010/main" val="214915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722A3-E45D-88FE-6C36-530211A64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AB59F8-AEDD-019F-4968-A66D20C84295}"/>
              </a:ext>
            </a:extLst>
          </p:cNvPr>
          <p:cNvSpPr txBox="1"/>
          <p:nvPr/>
        </p:nvSpPr>
        <p:spPr>
          <a:xfrm>
            <a:off x="4572000" y="714762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Примеры Гипотез (из социальных наук)</a:t>
            </a:r>
            <a:r>
              <a:rPr lang="en-GB" sz="4400" b="1" i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30E1F-8501-F853-FC94-125E0DE0AF52}"/>
              </a:ext>
            </a:extLst>
          </p:cNvPr>
          <p:cNvSpPr txBox="1"/>
          <p:nvPr/>
        </p:nvSpPr>
        <p:spPr>
          <a:xfrm>
            <a:off x="1219200" y="2400300"/>
            <a:ext cx="1478280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sz="4400" dirty="0"/>
              <a:t>Неравенство влияет на переход от недемократических </a:t>
            </a:r>
          </a:p>
          <a:p>
            <a:r>
              <a:rPr lang="ru-RU" sz="4400" dirty="0"/>
              <a:t>к демократическим режимам в </a:t>
            </a:r>
            <a:r>
              <a:rPr lang="ru-RU" sz="4400" b="1" dirty="0"/>
              <a:t>форме параболы с ветвями вниз</a:t>
            </a:r>
            <a:r>
              <a:rPr lang="ru-RU" sz="4400" dirty="0"/>
              <a:t>.</a:t>
            </a:r>
            <a:endParaRPr lang="ru-RU" sz="4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sz="4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sz="4400" dirty="0"/>
              <a:t>Количество участвующих повстанческих группировок* (*вооружённые отряды гражданского населения, противостоящие властям) </a:t>
            </a:r>
            <a:r>
              <a:rPr lang="ru-RU" sz="4400" b="1" dirty="0"/>
              <a:t>увеличивает</a:t>
            </a:r>
            <a:r>
              <a:rPr lang="ru-RU" sz="4400" dirty="0"/>
              <a:t> ожидаемую продолжительность гражданских войн.</a:t>
            </a:r>
            <a:endParaRPr lang="ru-RU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1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98501-DB88-AE0F-C0F3-36932B0B2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41D230-8C06-6499-2B92-7EDFD9F9E97E}"/>
              </a:ext>
            </a:extLst>
          </p:cNvPr>
          <p:cNvSpPr txBox="1"/>
          <p:nvPr/>
        </p:nvSpPr>
        <p:spPr>
          <a:xfrm>
            <a:off x="6019800" y="7239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i="1" dirty="0">
                <a:solidFill>
                  <a:srgbClr val="00B050"/>
                </a:solidFill>
              </a:rPr>
              <a:t>Какой алгоритм?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319EA-DF5A-A1A7-8FBA-BB6CA69421C4}"/>
              </a:ext>
            </a:extLst>
          </p:cNvPr>
          <p:cNvSpPr txBox="1"/>
          <p:nvPr/>
        </p:nvSpPr>
        <p:spPr>
          <a:xfrm>
            <a:off x="1392382" y="1825344"/>
            <a:ext cx="13792200" cy="7748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sz="4200" dirty="0"/>
              <a:t>Выбираем тему.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Анализ литературы.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Сформулируем актуальность, исследовательский вопрос, цель, задачи, гипотезы. 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Сбор данных. Либо парсинг, либо готовая база данных.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Обработка данных.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Анализ данных. 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Дописываем текст/плакат и радуемся.</a:t>
            </a:r>
          </a:p>
        </p:txBody>
      </p:sp>
    </p:spTree>
    <p:extLst>
      <p:ext uri="{BB962C8B-B14F-4D97-AF65-F5344CB8AC3E}">
        <p14:creationId xmlns:p14="http://schemas.microsoft.com/office/powerpoint/2010/main" val="248982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B6259C-75DC-0F9A-4748-B71F60C1C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547657-5F5E-9243-82E2-2637BEF5C073}"/>
              </a:ext>
            </a:extLst>
          </p:cNvPr>
          <p:cNvSpPr txBox="1"/>
          <p:nvPr/>
        </p:nvSpPr>
        <p:spPr>
          <a:xfrm>
            <a:off x="4572000" y="714762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>
                <a:solidFill>
                  <a:srgbClr val="00B050"/>
                </a:solidFill>
              </a:rPr>
              <a:t>Где брать литературу для анализа?</a:t>
            </a:r>
            <a:endParaRPr lang="en-GB" sz="4400" b="1" i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CA011-E008-0536-4D52-9F37BC0FC987}"/>
              </a:ext>
            </a:extLst>
          </p:cNvPr>
          <p:cNvSpPr txBox="1"/>
          <p:nvPr/>
        </p:nvSpPr>
        <p:spPr>
          <a:xfrm>
            <a:off x="1219200" y="2164776"/>
            <a:ext cx="13639800" cy="9171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4400" dirty="0">
                <a:hlinkClick r:id="rId2"/>
              </a:rPr>
              <a:t>https://scholar.google.com/</a:t>
            </a:r>
            <a:endParaRPr lang="ru-RU" sz="4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sz="4400" dirty="0">
                <a:hlinkClick r:id="rId3"/>
              </a:rPr>
              <a:t>https://elicit.com/</a:t>
            </a:r>
            <a:endParaRPr lang="en-GB" sz="4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sz="4400" dirty="0">
                <a:hlinkClick r:id="rId4"/>
              </a:rPr>
              <a:t>https://www.sci-hub.ru/</a:t>
            </a:r>
            <a:endParaRPr lang="ru-RU" sz="4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4400" dirty="0"/>
              <a:t> (Проверка качества статей) </a:t>
            </a:r>
            <a:r>
              <a:rPr lang="en-GB" sz="4400" dirty="0">
                <a:hlinkClick r:id="rId5"/>
              </a:rPr>
              <a:t>https://www.scimagojr.com/journalrank.php</a:t>
            </a:r>
            <a:endParaRPr lang="ru-RU" sz="4400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GB" sz="4400" dirty="0"/>
          </a:p>
          <a:p>
            <a:endParaRPr lang="ru-RU" sz="4400" dirty="0"/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1DA9B-B934-EA4F-4E71-40538101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2161312"/>
            <a:ext cx="5389563" cy="67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1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E9F07B-26B5-817B-0F82-A2BDF134D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CD45FF5-08B9-FAEC-59DD-73AE853441C6}"/>
              </a:ext>
            </a:extLst>
          </p:cNvPr>
          <p:cNvSpPr txBox="1"/>
          <p:nvPr/>
        </p:nvSpPr>
        <p:spPr>
          <a:xfrm>
            <a:off x="5181600" y="806049"/>
            <a:ext cx="13689577" cy="154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  <a:spcBef>
                <a:spcPct val="0"/>
              </a:spcBef>
            </a:pPr>
            <a:r>
              <a:rPr lang="ru-RU" sz="9200" b="1" dirty="0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Знакомство!</a:t>
            </a:r>
            <a:endParaRPr lang="en-US" sz="9200" b="1" dirty="0">
              <a:solidFill>
                <a:srgbClr val="061313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9D6E28-F350-0C52-77A1-9ABFBF32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497969"/>
            <a:ext cx="4464193" cy="71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2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6507D-83D2-A443-00DB-E1260102C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3B58A-29C5-62E1-9F13-97DAF1320387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>
                <a:solidFill>
                  <a:srgbClr val="00B050"/>
                </a:solidFill>
              </a:rPr>
              <a:t>Где брать данные для анализа?</a:t>
            </a:r>
            <a:endParaRPr lang="en-GB" sz="4400" b="1" i="1" dirty="0">
              <a:solidFill>
                <a:srgbClr val="00B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E511BA-EF31-D061-699C-B8A15240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015" y="2628900"/>
            <a:ext cx="8360411" cy="662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B416D0-4C24-459E-B8C2-0C6C6632FEB0}"/>
              </a:ext>
            </a:extLst>
          </p:cNvPr>
          <p:cNvSpPr txBox="1"/>
          <p:nvPr/>
        </p:nvSpPr>
        <p:spPr>
          <a:xfrm>
            <a:off x="1143000" y="2842887"/>
            <a:ext cx="7239001" cy="8586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>
                <a:hlinkClick r:id="rId3"/>
              </a:rPr>
              <a:t>Национальная олимпиада по анализу данных для школьников 9–11 классов – Национальный исследовательский университет «Высшая школа экономики»</a:t>
            </a:r>
            <a:r>
              <a:rPr lang="en-GB" sz="3600" dirty="0"/>
              <a:t> (</a:t>
            </a:r>
            <a:r>
              <a:rPr lang="ru-RU" sz="3600" dirty="0"/>
              <a:t>сайт с источниками данных, </a:t>
            </a:r>
            <a:r>
              <a:rPr lang="ru-RU" sz="3600" dirty="0" err="1"/>
              <a:t>особнно</a:t>
            </a:r>
            <a:r>
              <a:rPr lang="ru-RU" sz="3600" dirty="0"/>
              <a:t> рекомендую </a:t>
            </a:r>
            <a:r>
              <a:rPr lang="en-ZA" sz="3600" dirty="0"/>
              <a:t>Kaggle</a:t>
            </a:r>
            <a:r>
              <a:rPr lang="en-GB" sz="3600" dirty="0"/>
              <a:t>)</a:t>
            </a:r>
          </a:p>
          <a:p>
            <a:pPr marL="342900" indent="-342900">
              <a:buAutoNum type="arabicPeriod"/>
            </a:pPr>
            <a:r>
              <a:rPr lang="ru-RU" sz="3600" dirty="0"/>
              <a:t>ЦИАН, </a:t>
            </a:r>
            <a:r>
              <a:rPr lang="ru-RU" sz="3600" dirty="0" err="1"/>
              <a:t>ozon</a:t>
            </a:r>
            <a:endParaRPr lang="en-GB" sz="3600" dirty="0"/>
          </a:p>
          <a:p>
            <a:pPr marL="342900" indent="-342900">
              <a:buAutoNum type="arabicPeriod"/>
            </a:pPr>
            <a:r>
              <a:rPr lang="ru-RU" sz="3600" dirty="0"/>
              <a:t>Экономические данные. Муниципальная статистика</a:t>
            </a:r>
            <a:endParaRPr lang="en-GB" sz="3600" dirty="0"/>
          </a:p>
          <a:p>
            <a:pPr marL="342900" indent="-342900">
              <a:buAutoNum type="arabicPeriod"/>
            </a:pPr>
            <a:r>
              <a:rPr lang="ru-RU" sz="3600" dirty="0"/>
              <a:t>Геоданные: храмы, протесты, пожары</a:t>
            </a:r>
          </a:p>
          <a:p>
            <a:endParaRPr lang="en-GB" sz="3600" dirty="0"/>
          </a:p>
          <a:p>
            <a:endParaRPr lang="en-GB" sz="2800" dirty="0"/>
          </a:p>
          <a:p>
            <a:endParaRPr lang="en-GB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197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AC79C-2E32-F7D8-615B-6E70F6007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77B26-DB23-3C1F-45A2-9305E500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33280"/>
            <a:ext cx="9601200" cy="96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6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93306D-A736-7F7E-1266-071D123F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BB2E8-647C-E71B-4526-16CE535FE2DE}"/>
              </a:ext>
            </a:extLst>
          </p:cNvPr>
          <p:cNvSpPr txBox="1"/>
          <p:nvPr/>
        </p:nvSpPr>
        <p:spPr>
          <a:xfrm>
            <a:off x="6019800" y="7239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i="1" dirty="0">
                <a:solidFill>
                  <a:srgbClr val="00B050"/>
                </a:solidFill>
              </a:rPr>
              <a:t>Какой алгоритм?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34CD4-C904-CD3A-538F-1A71761392B8}"/>
              </a:ext>
            </a:extLst>
          </p:cNvPr>
          <p:cNvSpPr txBox="1"/>
          <p:nvPr/>
        </p:nvSpPr>
        <p:spPr>
          <a:xfrm>
            <a:off x="1392382" y="1825344"/>
            <a:ext cx="13792200" cy="7748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sz="4200" dirty="0"/>
              <a:t>Выбираем тему.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Анализ литературы.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Сформулируем актуальность, исследовательский вопрос, цель, задачи, гипотезы. 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Сбор данных. Либо парсинг, либо готовая база данных.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Обработка данных.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Анализ данных. </a:t>
            </a:r>
          </a:p>
          <a:p>
            <a:pPr fontAlgn="base">
              <a:lnSpc>
                <a:spcPct val="150000"/>
              </a:lnSpc>
            </a:pPr>
            <a:r>
              <a:rPr lang="ru-RU" sz="4200" dirty="0"/>
              <a:t>Дописываем текст/плакат и радуемся.</a:t>
            </a:r>
          </a:p>
        </p:txBody>
      </p:sp>
    </p:spTree>
    <p:extLst>
      <p:ext uri="{BB962C8B-B14F-4D97-AF65-F5344CB8AC3E}">
        <p14:creationId xmlns:p14="http://schemas.microsoft.com/office/powerpoint/2010/main" val="376470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3D333-12C1-F3A0-7BB3-B9B91D2B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311B22-B945-69F9-F39F-04DB7E57010E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>
                <a:solidFill>
                  <a:srgbClr val="000000"/>
                </a:solidFill>
                <a:effectLst/>
                <a:latin typeface="SFSS1000"/>
              </a:rPr>
              <a:t>Научный Подход </a:t>
            </a:r>
            <a:r>
              <a:rPr lang="ru-RU" sz="4400" b="1" i="1" dirty="0" err="1">
                <a:solidFill>
                  <a:srgbClr val="000000"/>
                </a:solidFill>
                <a:effectLst/>
                <a:latin typeface="SFSS1000"/>
              </a:rPr>
              <a:t>vs</a:t>
            </a:r>
            <a:r>
              <a:rPr lang="ru-RU" sz="4400" b="1" i="1" dirty="0">
                <a:solidFill>
                  <a:srgbClr val="000000"/>
                </a:solidFill>
                <a:effectLst/>
                <a:latin typeface="SFSS1000"/>
              </a:rPr>
              <a:t>. Здравый Смысл</a:t>
            </a:r>
            <a:endParaRPr lang="ru-RU" sz="4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6A08B-7EAF-0269-E2CA-C6A4CFC13E9E}"/>
              </a:ext>
            </a:extLst>
          </p:cNvPr>
          <p:cNvSpPr txBox="1"/>
          <p:nvPr/>
        </p:nvSpPr>
        <p:spPr>
          <a:xfrm>
            <a:off x="1066800" y="2031712"/>
            <a:ext cx="16916400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4400" dirty="0">
                <a:latin typeface="SFSS1200"/>
              </a:rPr>
              <a:t>• </a:t>
            </a:r>
            <a:r>
              <a:rPr lang="ru-RU" sz="4400" dirty="0">
                <a:effectLst/>
                <a:latin typeface="SFSS1200"/>
              </a:rPr>
              <a:t>Наука, в наиболее общем смысле, ставит целью </a:t>
            </a:r>
            <a:endParaRPr lang="ru-RU" sz="4400" dirty="0"/>
          </a:p>
          <a:p>
            <a:pPr>
              <a:buNone/>
            </a:pPr>
            <a:r>
              <a:rPr lang="ru-RU" sz="4400" dirty="0">
                <a:effectLst/>
                <a:latin typeface="SFSS1200"/>
              </a:rPr>
              <a:t>получение знаний об окружающем нас мире. </a:t>
            </a:r>
          </a:p>
          <a:p>
            <a:pPr>
              <a:buNone/>
            </a:pPr>
            <a:endParaRPr lang="ru-RU" sz="4400" dirty="0"/>
          </a:p>
          <a:p>
            <a:pPr>
              <a:buNone/>
            </a:pPr>
            <a:r>
              <a:rPr lang="ru-RU" sz="4400" dirty="0">
                <a:effectLst/>
                <a:latin typeface="SFSS1200"/>
              </a:rPr>
              <a:t>• Наука – лишь один из способов получения подобных </a:t>
            </a:r>
            <a:endParaRPr lang="ru-RU" sz="4400" dirty="0"/>
          </a:p>
          <a:p>
            <a:pPr>
              <a:buNone/>
            </a:pPr>
            <a:r>
              <a:rPr lang="ru-RU" sz="4400" dirty="0">
                <a:effectLst/>
                <a:latin typeface="SFSS1200"/>
              </a:rPr>
              <a:t>знаний. </a:t>
            </a:r>
          </a:p>
          <a:p>
            <a:pPr>
              <a:buNone/>
            </a:pPr>
            <a:endParaRPr lang="ru-RU" sz="4400" dirty="0"/>
          </a:p>
          <a:p>
            <a:pPr>
              <a:buNone/>
            </a:pPr>
            <a:r>
              <a:rPr lang="ru-RU" sz="4400" dirty="0">
                <a:effectLst/>
                <a:latin typeface="SFSS1200"/>
              </a:rPr>
              <a:t>• Другие способы – игра, метод проб и ошибок, здравый </a:t>
            </a:r>
            <a:endParaRPr lang="ru-RU" sz="4400" dirty="0"/>
          </a:p>
          <a:p>
            <a:pPr>
              <a:buNone/>
            </a:pPr>
            <a:r>
              <a:rPr lang="ru-RU" sz="4400" dirty="0">
                <a:effectLst/>
                <a:latin typeface="SFSS1200"/>
              </a:rPr>
              <a:t>смысл (часто основанный на опыте). </a:t>
            </a:r>
          </a:p>
          <a:p>
            <a:pPr>
              <a:buNone/>
            </a:pPr>
            <a:endParaRPr lang="ru-RU" sz="4400" dirty="0"/>
          </a:p>
          <a:p>
            <a:pPr>
              <a:buNone/>
            </a:pPr>
            <a:r>
              <a:rPr lang="ru-RU" sz="4400" dirty="0">
                <a:effectLst/>
                <a:latin typeface="SFSS1200"/>
              </a:rPr>
              <a:t>• В чём заключаются отличительные особенности </a:t>
            </a:r>
            <a:endParaRPr lang="ru-RU" sz="4400" dirty="0"/>
          </a:p>
          <a:p>
            <a:pPr>
              <a:buNone/>
            </a:pPr>
            <a:r>
              <a:rPr lang="ru-RU" sz="4400" dirty="0">
                <a:effectLst/>
                <a:latin typeface="SFSS1200"/>
              </a:rPr>
              <a:t>научного подхода?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4562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A4965-A61D-0100-7956-16FB639B2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12EAAD-0104-4154-7448-8B8D74EA249F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/>
              <a:t>Принципы Научного Подхода</a:t>
            </a:r>
            <a:endParaRPr lang="ru-RU" sz="4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03BA9-AA39-BD5B-6294-46CE21AAFB9A}"/>
              </a:ext>
            </a:extLst>
          </p:cNvPr>
          <p:cNvSpPr txBox="1"/>
          <p:nvPr/>
        </p:nvSpPr>
        <p:spPr>
          <a:xfrm>
            <a:off x="1219200" y="1714500"/>
            <a:ext cx="1478280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• Научные исследования опираются на системные</a:t>
            </a:r>
          </a:p>
          <a:p>
            <a:r>
              <a:rPr lang="ru-RU" sz="4400" dirty="0"/>
              <a:t>теории, описывающие те или иные аспекты</a:t>
            </a:r>
          </a:p>
          <a:p>
            <a:r>
              <a:rPr lang="ru-RU" sz="4400" dirty="0"/>
              <a:t>окружающего мира.</a:t>
            </a:r>
          </a:p>
          <a:p>
            <a:endParaRPr lang="ru-RU" sz="4400" dirty="0"/>
          </a:p>
          <a:p>
            <a:r>
              <a:rPr lang="ru-RU" sz="4400" dirty="0"/>
              <a:t>• Научные исследования подвергают теории тщательной</a:t>
            </a:r>
          </a:p>
          <a:p>
            <a:r>
              <a:rPr lang="ru-RU" sz="4400" dirty="0"/>
              <a:t>эмпирической проверке.</a:t>
            </a:r>
          </a:p>
          <a:p>
            <a:endParaRPr lang="ru-RU" sz="4400" dirty="0"/>
          </a:p>
          <a:p>
            <a:r>
              <a:rPr lang="ru-RU" sz="4400" dirty="0"/>
              <a:t>• Цель научных исследований – в выявлении</a:t>
            </a:r>
          </a:p>
          <a:p>
            <a:r>
              <a:rPr lang="ru-RU" sz="4400" dirty="0"/>
              <a:t>взаимосвязей между переменными.</a:t>
            </a:r>
          </a:p>
          <a:p>
            <a:endParaRPr lang="ru-RU" sz="4400" dirty="0"/>
          </a:p>
          <a:p>
            <a:r>
              <a:rPr lang="ru-RU" sz="4400" dirty="0"/>
              <a:t>• Эмпирическая тестируемость выдвигаемых</a:t>
            </a:r>
          </a:p>
          <a:p>
            <a:r>
              <a:rPr lang="ru-RU" sz="4400" dirty="0"/>
              <a:t>предположений (критерий фальсификации).</a:t>
            </a:r>
          </a:p>
        </p:txBody>
      </p:sp>
    </p:spTree>
    <p:extLst>
      <p:ext uri="{BB962C8B-B14F-4D97-AF65-F5344CB8AC3E}">
        <p14:creationId xmlns:p14="http://schemas.microsoft.com/office/powerpoint/2010/main" val="186631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3E248-FC9F-3AF9-2436-DD9520511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01536-1F53-879E-73D2-4EC531BFC42C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/>
              <a:t>Критерий Фальсификаци</a:t>
            </a:r>
            <a:endParaRPr lang="ru-RU" sz="4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0F6B0-AA9C-9967-0658-E232E109357C}"/>
              </a:ext>
            </a:extLst>
          </p:cNvPr>
          <p:cNvSpPr txBox="1"/>
          <p:nvPr/>
        </p:nvSpPr>
        <p:spPr>
          <a:xfrm>
            <a:off x="1143000" y="1638300"/>
            <a:ext cx="1478280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• </a:t>
            </a:r>
            <a:r>
              <a:rPr lang="ru-RU" sz="4400" dirty="0" err="1"/>
              <a:t>Фальсифицируемость</a:t>
            </a:r>
            <a:r>
              <a:rPr lang="ru-RU" sz="4400" dirty="0"/>
              <a:t> выдвигаемых предположений</a:t>
            </a:r>
          </a:p>
          <a:p>
            <a:r>
              <a:rPr lang="ru-RU" sz="4400" dirty="0"/>
              <a:t>означает </a:t>
            </a:r>
            <a:r>
              <a:rPr lang="ru-RU" sz="4400" dirty="0" err="1"/>
              <a:t>принципальную</a:t>
            </a:r>
            <a:r>
              <a:rPr lang="ru-RU" sz="4400" dirty="0"/>
              <a:t> возможность их</a:t>
            </a:r>
          </a:p>
          <a:p>
            <a:r>
              <a:rPr lang="ru-RU" sz="4400" dirty="0"/>
              <a:t>эмпирического опровержения.</a:t>
            </a:r>
          </a:p>
          <a:p>
            <a:endParaRPr lang="ru-RU" sz="4400" dirty="0"/>
          </a:p>
          <a:p>
            <a:r>
              <a:rPr lang="ru-RU" sz="4400" dirty="0"/>
              <a:t>• Все 2 примера описывают утверждения, которые </a:t>
            </a:r>
          </a:p>
          <a:p>
            <a:r>
              <a:rPr lang="ru-RU" sz="4400" dirty="0"/>
              <a:t>можно эмпирически опровергнуть.</a:t>
            </a:r>
          </a:p>
          <a:p>
            <a:endParaRPr lang="ru-RU" sz="4400" dirty="0"/>
          </a:p>
          <a:p>
            <a:r>
              <a:rPr lang="ru-RU" sz="4400" b="1" dirty="0"/>
              <a:t>Пример 1</a:t>
            </a:r>
            <a:r>
              <a:rPr lang="ru-RU" sz="4400" dirty="0"/>
              <a:t>. Люди с более высоким уровнем </a:t>
            </a:r>
          </a:p>
          <a:p>
            <a:r>
              <a:rPr lang="ru-RU" sz="4400" dirty="0"/>
              <a:t>образования и дохода чаще приходят на выборы.</a:t>
            </a:r>
          </a:p>
          <a:p>
            <a:endParaRPr lang="ru-RU" sz="4400" dirty="0"/>
          </a:p>
          <a:p>
            <a:r>
              <a:rPr lang="ru-RU" sz="4400" b="1" dirty="0"/>
              <a:t>Пример 2</a:t>
            </a:r>
            <a:r>
              <a:rPr lang="ru-RU" sz="4400" dirty="0"/>
              <a:t>. Земля – единственная планета с разумной </a:t>
            </a:r>
          </a:p>
          <a:p>
            <a:r>
              <a:rPr lang="ru-RU" sz="4400" dirty="0"/>
              <a:t>формой жизни. </a:t>
            </a:r>
          </a:p>
        </p:txBody>
      </p:sp>
    </p:spTree>
    <p:extLst>
      <p:ext uri="{BB962C8B-B14F-4D97-AF65-F5344CB8AC3E}">
        <p14:creationId xmlns:p14="http://schemas.microsoft.com/office/powerpoint/2010/main" val="193668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2AA52-816D-E335-DCA7-FA0A6FFB1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15DC5E-7153-808F-3C73-0F411931C688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>
                <a:solidFill>
                  <a:srgbClr val="00B050"/>
                </a:solidFill>
              </a:rPr>
              <a:t>Проблема Исследования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00024-3955-9900-E404-68D0907246D6}"/>
              </a:ext>
            </a:extLst>
          </p:cNvPr>
          <p:cNvSpPr txBox="1"/>
          <p:nvPr/>
        </p:nvSpPr>
        <p:spPr>
          <a:xfrm>
            <a:off x="1143000" y="1915715"/>
            <a:ext cx="1478280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• Любое исследование начинается с постановки научной </a:t>
            </a:r>
          </a:p>
          <a:p>
            <a:r>
              <a:rPr lang="ru-RU" sz="4400" dirty="0"/>
              <a:t>проблемы; другим названием также является </a:t>
            </a:r>
          </a:p>
          <a:p>
            <a:r>
              <a:rPr lang="ru-RU" sz="4400" b="1" dirty="0">
                <a:solidFill>
                  <a:srgbClr val="00B050"/>
                </a:solidFill>
              </a:rPr>
              <a:t>исследовательский вопрос</a:t>
            </a:r>
            <a:r>
              <a:rPr lang="ru-RU" sz="4400" dirty="0"/>
              <a:t>. </a:t>
            </a:r>
          </a:p>
          <a:p>
            <a:r>
              <a:rPr lang="ru-RU" sz="4400" dirty="0"/>
              <a:t>• Формулировка проблемы для прикладных проектов </a:t>
            </a:r>
          </a:p>
          <a:p>
            <a:r>
              <a:rPr lang="ru-RU" sz="4400" dirty="0"/>
              <a:t>имеет свою специфику; например, проблемой может </a:t>
            </a:r>
          </a:p>
          <a:p>
            <a:r>
              <a:rPr lang="ru-RU" sz="4400" dirty="0"/>
              <a:t>быть отсутствие системы навигации для </a:t>
            </a:r>
          </a:p>
          <a:p>
            <a:r>
              <a:rPr lang="ru-RU" sz="4400" dirty="0"/>
              <a:t>маломобильных граждан (а целью – создание такой </a:t>
            </a:r>
          </a:p>
          <a:p>
            <a:r>
              <a:rPr lang="ru-RU" sz="4400" dirty="0"/>
              <a:t>системы). </a:t>
            </a:r>
          </a:p>
          <a:p>
            <a:r>
              <a:rPr lang="ru-RU" sz="4400" dirty="0"/>
              <a:t>• Единого рецепта формулировки научной проблемы </a:t>
            </a:r>
          </a:p>
          <a:p>
            <a:r>
              <a:rPr lang="ru-RU" sz="4400" dirty="0"/>
              <a:t>нет, но есть общие гайдлайны, которыми можно </a:t>
            </a:r>
          </a:p>
          <a:p>
            <a:r>
              <a:rPr lang="ru-RU" sz="4400" dirty="0"/>
              <a:t>руководствоваться.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0446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D6F265-ACAA-FC3E-FADC-A817593C7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8799B8-2CBA-E562-C6A1-8B9BB3B112D6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Примеры (из </a:t>
            </a:r>
            <a:r>
              <a:rPr lang="en-ZA" sz="4400" b="1" i="1" dirty="0"/>
              <a:t>DANO</a:t>
            </a:r>
            <a:r>
              <a:rPr lang="ru-RU" sz="4400" b="1" i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E85E8-4BE8-09DF-733F-643FCE80626E}"/>
              </a:ext>
            </a:extLst>
          </p:cNvPr>
          <p:cNvSpPr txBox="1"/>
          <p:nvPr/>
        </p:nvSpPr>
        <p:spPr>
          <a:xfrm>
            <a:off x="990600" y="1866900"/>
            <a:ext cx="17297400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accent4">
                    <a:lumMod val="50000"/>
                  </a:schemeClr>
                </a:solidFill>
              </a:rPr>
              <a:t>Что может влиять на регулярность посещения забегов человеком?</a:t>
            </a:r>
          </a:p>
          <a:p>
            <a:r>
              <a:rPr lang="ru-RU" sz="4400" dirty="0">
                <a:solidFill>
                  <a:schemeClr val="accent4">
                    <a:lumMod val="50000"/>
                  </a:schemeClr>
                </a:solidFill>
              </a:rPr>
              <a:t>Участники какой из выделенных групп имеют наивысшую регулярность посещения забегов «5 верст»? </a:t>
            </a:r>
            <a:r>
              <a:rPr lang="ru-RU" sz="4400" i="1" dirty="0">
                <a:solidFill>
                  <a:schemeClr val="accent4">
                    <a:lumMod val="50000"/>
                  </a:schemeClr>
                </a:solidFill>
              </a:rPr>
              <a:t>(более точный</a:t>
            </a:r>
            <a:r>
              <a:rPr lang="en-ZA" sz="4400" i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4400" i="1" dirty="0">
                <a:solidFill>
                  <a:schemeClr val="accent4">
                    <a:lumMod val="50000"/>
                  </a:schemeClr>
                </a:solidFill>
              </a:rPr>
              <a:t>вариант)</a:t>
            </a:r>
          </a:p>
          <a:p>
            <a:endParaRPr lang="ru-RU" sz="4400" dirty="0"/>
          </a:p>
          <a:p>
            <a:r>
              <a:rPr lang="ru-RU" sz="4400" dirty="0">
                <a:solidFill>
                  <a:schemeClr val="accent5">
                    <a:lumMod val="50000"/>
                  </a:schemeClr>
                </a:solidFill>
              </a:rPr>
              <a:t>Что влияет на инвестора? (</a:t>
            </a:r>
            <a:r>
              <a:rPr lang="ru-RU" sz="4400" i="1" dirty="0">
                <a:solidFill>
                  <a:schemeClr val="accent5">
                    <a:lumMod val="50000"/>
                  </a:schemeClr>
                </a:solidFill>
              </a:rPr>
              <a:t>насколько хорошая?</a:t>
            </a:r>
            <a:r>
              <a:rPr lang="ru-RU" sz="4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ZA" sz="4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ZA" sz="4400" dirty="0"/>
          </a:p>
          <a:p>
            <a:r>
              <a:rPr lang="ru-RU" sz="4400" dirty="0">
                <a:solidFill>
                  <a:schemeClr val="accent6">
                    <a:lumMod val="50000"/>
                  </a:schemeClr>
                </a:solidFill>
              </a:rPr>
              <a:t>Как активность влияет на то, сделает ли</a:t>
            </a:r>
            <a:r>
              <a:rPr lang="en-ZA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4400" dirty="0">
                <a:solidFill>
                  <a:schemeClr val="accent6">
                    <a:lumMod val="50000"/>
                  </a:schemeClr>
                </a:solidFill>
              </a:rPr>
              <a:t>человек второй заказ после первого?</a:t>
            </a:r>
          </a:p>
          <a:p>
            <a:endParaRPr lang="ru-RU" sz="4400" dirty="0"/>
          </a:p>
          <a:p>
            <a:r>
              <a:rPr lang="ru-RU" sz="4400" dirty="0"/>
              <a:t>•В качестве проблемы, таким образом, обычно выступает вопрос:</a:t>
            </a:r>
          </a:p>
          <a:p>
            <a:r>
              <a:rPr lang="ru-RU" sz="4400" dirty="0"/>
              <a:t>   Как связаны две (или более) переменные?</a:t>
            </a:r>
          </a:p>
        </p:txBody>
      </p:sp>
    </p:spTree>
    <p:extLst>
      <p:ext uri="{BB962C8B-B14F-4D97-AF65-F5344CB8AC3E}">
        <p14:creationId xmlns:p14="http://schemas.microsoft.com/office/powerpoint/2010/main" val="250221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859</Words>
  <Application>Microsoft Office PowerPoint</Application>
  <PresentationFormat>Произвольный</PresentationFormat>
  <Paragraphs>155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Libre Baskerville</vt:lpstr>
      <vt:lpstr>SFSS1000</vt:lpstr>
      <vt:lpstr>Arial</vt:lpstr>
      <vt:lpstr>Calibri</vt:lpstr>
      <vt:lpstr>SFSS1200</vt:lpstr>
      <vt:lpstr>Libre Baskerville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научный подход в вычислительных науках</dc:title>
  <cp:lastModifiedBy>Софья Резепова</cp:lastModifiedBy>
  <cp:revision>4</cp:revision>
  <dcterms:created xsi:type="dcterms:W3CDTF">2006-08-16T00:00:00Z</dcterms:created>
  <dcterms:modified xsi:type="dcterms:W3CDTF">2025-09-29T15:08:58Z</dcterms:modified>
  <dc:identifier>DAG0RNlglPc</dc:identifier>
</cp:coreProperties>
</file>