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99" r:id="rId3"/>
    <p:sldId id="300" r:id="rId4"/>
    <p:sldId id="272" r:id="rId5"/>
    <p:sldId id="310" r:id="rId6"/>
    <p:sldId id="305" r:id="rId7"/>
    <p:sldId id="306" r:id="rId8"/>
    <p:sldId id="311" r:id="rId9"/>
    <p:sldId id="304" r:id="rId10"/>
    <p:sldId id="302" r:id="rId11"/>
    <p:sldId id="307" r:id="rId12"/>
    <p:sldId id="308" r:id="rId13"/>
    <p:sldId id="295" r:id="rId14"/>
    <p:sldId id="309" r:id="rId15"/>
    <p:sldId id="296" r:id="rId16"/>
    <p:sldId id="298" r:id="rId17"/>
    <p:sldId id="303" r:id="rId18"/>
    <p:sldId id="297" r:id="rId19"/>
  </p:sldIdLst>
  <p:sldSz cx="18288000" cy="10287000"/>
  <p:notesSz cx="6858000" cy="9144000"/>
  <p:embeddedFontLst>
    <p:embeddedFont>
      <p:font typeface="Libre Baskerville" panose="02000000000000000000" pitchFamily="2" charset="0"/>
      <p:regular r:id="rId20"/>
      <p:bold r:id="rId21"/>
      <p:italic r:id="rId22"/>
    </p:embeddedFont>
    <p:embeddedFont>
      <p:font typeface="Libre Baskerville Bold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86434" autoAdjust="0"/>
  </p:normalViewPr>
  <p:slideViewPr>
    <p:cSldViewPr>
      <p:cViewPr>
        <p:scale>
          <a:sx n="37" d="100"/>
          <a:sy n="37" d="100"/>
        </p:scale>
        <p:origin x="13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gitbranching.js.org/?locale=ru_R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r.ru/statistics/bank_sector/mortgage/Indicator_mortgage/0325/" TargetMode="External"/><Relationship Id="rId2" Type="http://schemas.openxmlformats.org/officeDocument/2006/relationships/hyperlink" Target="https://www.cbr.ru/statistics/bank_sector/int_rat/0525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3200" y="3314700"/>
            <a:ext cx="13689577" cy="3195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  <a:spcBef>
                <a:spcPct val="0"/>
              </a:spcBef>
            </a:pPr>
            <a:r>
              <a:rPr lang="en-US" sz="9200" b="1" dirty="0" err="1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Лицей</a:t>
            </a:r>
            <a:r>
              <a:rPr lang="en-US" sz="9200" b="1" dirty="0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</a:t>
            </a:r>
            <a:r>
              <a:rPr lang="en-US" sz="9200" b="1" dirty="0" err="1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Анализа</a:t>
            </a:r>
            <a:r>
              <a:rPr lang="en-US" sz="9200" b="1" dirty="0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Данных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95600" y="6510012"/>
            <a:ext cx="13119358" cy="405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ru-RU" sz="2399" spc="263" dirty="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ПЕРЕМЕННЫЕ. ОПЕРАЦИОНАЛИЗАЦИЯ. ШКАЛЫ</a:t>
            </a:r>
            <a:endParaRPr lang="en-US" sz="2399" spc="263" dirty="0">
              <a:solidFill>
                <a:srgbClr val="06131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39C6E-854F-E612-786D-7DB06340A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238DB-342C-CCF9-DFEF-FA85BC371E8D}"/>
              </a:ext>
            </a:extLst>
          </p:cNvPr>
          <p:cNvSpPr txBox="1"/>
          <p:nvPr/>
        </p:nvSpPr>
        <p:spPr>
          <a:xfrm>
            <a:off x="4572000" y="714762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Зависимая </a:t>
            </a:r>
            <a:r>
              <a:rPr lang="en-GB" sz="4400" b="1" i="1" dirty="0"/>
              <a:t>vs </a:t>
            </a:r>
            <a:r>
              <a:rPr lang="ru-RU" sz="4400" b="1" i="1" dirty="0"/>
              <a:t>независимая переменная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0F8AA-A645-1E02-4520-BD05C3D06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93" y="3238500"/>
            <a:ext cx="17221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Зависимая (Y)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 то, что объясняем/прогнозируем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Независимые (X, признаки/факторы)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 то, чем объясняем 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4400" dirty="0"/>
              <a:t>Зависимость ≠ причинность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EEC791-E5A1-8F62-D33B-5379E581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353300"/>
            <a:ext cx="15913297" cy="10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7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F7B63-1A5B-03BC-B8EB-C2FB44D3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EAF93-5DC2-B5DF-5419-A9647DF5F164}"/>
              </a:ext>
            </a:extLst>
          </p:cNvPr>
          <p:cNvSpPr txBox="1"/>
          <p:nvPr/>
        </p:nvSpPr>
        <p:spPr>
          <a:xfrm>
            <a:off x="4572000" y="714762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Какие еще бывают переменные?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BC9D48-33BA-7916-EBC4-58303172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95500"/>
            <a:ext cx="10134600" cy="684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9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2BC4C-4B41-0BBE-E2A3-166C4CE6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7E9A7D-A7F3-3C1F-8A29-4BC9725E76C5}"/>
              </a:ext>
            </a:extLst>
          </p:cNvPr>
          <p:cNvSpPr txBox="1"/>
          <p:nvPr/>
        </p:nvSpPr>
        <p:spPr>
          <a:xfrm>
            <a:off x="4572000" y="714762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Какие еще бывают переменные?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DCDDBF-3746-7B09-4290-312AD470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25" y="2324100"/>
            <a:ext cx="10937950" cy="664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8E706-46CE-7EFC-8C8B-218958852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6FAA52-4DF7-5BDB-A603-C3862FA66D88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/>
              <a:t>Типы Операционных Определений</a:t>
            </a:r>
            <a:endParaRPr lang="ru-RU" sz="44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AB5EE-7604-D42D-664D-EF7707051B91}"/>
              </a:ext>
            </a:extLst>
          </p:cNvPr>
          <p:cNvSpPr txBox="1"/>
          <p:nvPr/>
        </p:nvSpPr>
        <p:spPr>
          <a:xfrm>
            <a:off x="1143000" y="2388900"/>
            <a:ext cx="147828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Измеряемое определение – </a:t>
            </a:r>
            <a:r>
              <a:rPr lang="ru-RU" sz="4400" b="1" dirty="0"/>
              <a:t>описывает, как будет</a:t>
            </a:r>
          </a:p>
          <a:p>
            <a:r>
              <a:rPr lang="ru-RU" sz="4400" b="1" dirty="0"/>
              <a:t>измеряться конкретная переменная</a:t>
            </a:r>
            <a:r>
              <a:rPr lang="ru-RU" sz="4400" dirty="0"/>
              <a:t>; </a:t>
            </a:r>
          </a:p>
          <a:p>
            <a:r>
              <a:rPr lang="ru-RU" sz="4400" dirty="0"/>
              <a:t>пример – отношение к трудовым мигрантам можно измерять вопросом </a:t>
            </a:r>
          </a:p>
          <a:p>
            <a:r>
              <a:rPr lang="ru-RU" sz="4400" dirty="0"/>
              <a:t>“Как бы Вы отнеслись к факту соседства с Вами семьи мигрантов? Оцените Ваше отношение по</a:t>
            </a:r>
          </a:p>
          <a:p>
            <a:r>
              <a:rPr lang="ru-RU" sz="4400" dirty="0"/>
              <a:t>5 балльной шкале, где 1 – определённо отрицательно,</a:t>
            </a:r>
          </a:p>
          <a:p>
            <a:r>
              <a:rPr lang="ru-RU" sz="4400" dirty="0"/>
              <a:t>5 – определённо положительно”</a:t>
            </a:r>
          </a:p>
        </p:txBody>
      </p:sp>
    </p:spTree>
    <p:extLst>
      <p:ext uri="{BB962C8B-B14F-4D97-AF65-F5344CB8AC3E}">
        <p14:creationId xmlns:p14="http://schemas.microsoft.com/office/powerpoint/2010/main" val="262652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1952B-7A38-E7D4-4029-4D53C64B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1FA7E3-E5B2-FF14-EB2E-4DC90F2F0DB1}"/>
              </a:ext>
            </a:extLst>
          </p:cNvPr>
          <p:cNvSpPr txBox="1"/>
          <p:nvPr/>
        </p:nvSpPr>
        <p:spPr>
          <a:xfrm>
            <a:off x="4572000" y="0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Примеры операционных определений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D6E90-5626-59F0-4DF3-B273FBDA3E5F}"/>
              </a:ext>
            </a:extLst>
          </p:cNvPr>
          <p:cNvSpPr txBox="1"/>
          <p:nvPr/>
        </p:nvSpPr>
        <p:spPr>
          <a:xfrm>
            <a:off x="495300" y="1112341"/>
            <a:ext cx="17297400" cy="877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• Лидерство - частота инициатив (сколько раз предлагал план), число выполненных задач, избрание на роль капитана/старосты</a:t>
            </a:r>
          </a:p>
          <a:p>
            <a:endParaRPr lang="ru-RU" sz="4000" dirty="0"/>
          </a:p>
          <a:p>
            <a:r>
              <a:rPr lang="ru-RU" sz="4000" dirty="0"/>
              <a:t>• Популярность - количество подписчиков, запросов в поисковике по определенной теме, число лайков/упоминаний/приглашений</a:t>
            </a:r>
          </a:p>
          <a:p>
            <a:endParaRPr lang="ru-RU" sz="4000" dirty="0"/>
          </a:p>
          <a:p>
            <a:r>
              <a:rPr lang="ru-RU" sz="4000" dirty="0"/>
              <a:t>• Экономическое неравенство - </a:t>
            </a:r>
            <a:r>
              <a:rPr lang="ru-RU" sz="4000" b="1" dirty="0"/>
              <a:t> </a:t>
            </a:r>
            <a:r>
              <a:rPr lang="ru-RU" sz="4000" dirty="0"/>
              <a:t>коэффициент Джини по доходам домохозяйств</a:t>
            </a:r>
          </a:p>
          <a:p>
            <a:endParaRPr lang="ru-RU" sz="4000" dirty="0"/>
          </a:p>
          <a:p>
            <a:r>
              <a:rPr lang="ru-RU" sz="4000" dirty="0"/>
              <a:t>• Политическая идеология - шкала: «левые (за активное вмешательство государства)—правые (за рыночную экономику)» (экономическая ось) или «либеральные (за личную свободу)—консервативные (за традиционные ценности)» (социально – культурная ось)</a:t>
            </a:r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447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80A4F-D0FC-46B7-0866-E6F64A931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4DA52-D1D5-5C9C-C33A-E76323317E07}"/>
              </a:ext>
            </a:extLst>
          </p:cNvPr>
          <p:cNvSpPr txBox="1"/>
          <p:nvPr/>
        </p:nvSpPr>
        <p:spPr>
          <a:xfrm>
            <a:off x="4572000" y="714762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Примеры операционных определений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DB0B22-2FA9-6683-7D88-A2377367453F}"/>
              </a:ext>
            </a:extLst>
          </p:cNvPr>
          <p:cNvSpPr txBox="1"/>
          <p:nvPr/>
        </p:nvSpPr>
        <p:spPr>
          <a:xfrm>
            <a:off x="1158815" y="3086100"/>
            <a:ext cx="14782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• Протестный потенциал</a:t>
            </a:r>
          </a:p>
          <a:p>
            <a:endParaRPr lang="ru-RU" sz="4400" dirty="0"/>
          </a:p>
          <a:p>
            <a:r>
              <a:rPr lang="ru-RU" sz="4400" dirty="0"/>
              <a:t>• Политическое влияние</a:t>
            </a:r>
          </a:p>
          <a:p>
            <a:endParaRPr lang="ru-RU" sz="4400" dirty="0"/>
          </a:p>
          <a:p>
            <a:r>
              <a:rPr lang="ru-RU" sz="4400" dirty="0"/>
              <a:t>• Уровень бедности</a:t>
            </a:r>
          </a:p>
          <a:p>
            <a:endParaRPr lang="ru-RU" sz="4400" dirty="0"/>
          </a:p>
          <a:p>
            <a:r>
              <a:rPr lang="ru-RU" sz="4400" dirty="0"/>
              <a:t>• Инфляция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307731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95440E-6F84-8753-1BF1-4B8FA53FC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B811B2-491F-7D5E-0EF8-342EA421A80D}"/>
              </a:ext>
            </a:extLst>
          </p:cNvPr>
          <p:cNvSpPr txBox="1"/>
          <p:nvPr/>
        </p:nvSpPr>
        <p:spPr>
          <a:xfrm>
            <a:off x="4572000" y="714762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Типы шкал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1B01D-0F0C-2446-0832-F22D07706C55}"/>
              </a:ext>
            </a:extLst>
          </p:cNvPr>
          <p:cNvSpPr txBox="1"/>
          <p:nvPr/>
        </p:nvSpPr>
        <p:spPr>
          <a:xfrm>
            <a:off x="13487400" y="1830688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интервальная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B0FCF-EAB0-3B2B-6F0C-919F26E9ADAA}"/>
              </a:ext>
            </a:extLst>
          </p:cNvPr>
          <p:cNvSpPr txBox="1"/>
          <p:nvPr/>
        </p:nvSpPr>
        <p:spPr>
          <a:xfrm>
            <a:off x="1066800" y="1830689"/>
            <a:ext cx="304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номинальная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6B979-456B-72D8-287E-7551FE9B43CD}"/>
              </a:ext>
            </a:extLst>
          </p:cNvPr>
          <p:cNvSpPr txBox="1"/>
          <p:nvPr/>
        </p:nvSpPr>
        <p:spPr>
          <a:xfrm>
            <a:off x="5881255" y="1711790"/>
            <a:ext cx="586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ординальная (порядковая)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1A285-A530-C84C-01C3-8B66D8D3879D}"/>
              </a:ext>
            </a:extLst>
          </p:cNvPr>
          <p:cNvSpPr txBox="1"/>
          <p:nvPr/>
        </p:nvSpPr>
        <p:spPr>
          <a:xfrm>
            <a:off x="1476374" y="3016597"/>
            <a:ext cx="619125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Состоит из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названий, имен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или категорий для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классификации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объектов, явлений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по некоторому</a:t>
            </a:r>
          </a:p>
          <a:p>
            <a:pPr marL="0" marR="0">
              <a:buNone/>
            </a:pPr>
            <a:r>
              <a:rPr lang="ru-RU" sz="2800" dirty="0">
                <a:latin typeface="Calibri" panose="020F0502020204030204" pitchFamily="34" charset="0"/>
              </a:rPr>
              <a:t>п</a:t>
            </a:r>
            <a:r>
              <a:rPr lang="ru-RU" sz="2800" dirty="0">
                <a:effectLst/>
                <a:latin typeface="Calibri" panose="020F0502020204030204" pitchFamily="34" charset="0"/>
              </a:rPr>
              <a:t>ризнаку.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Результаты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измерений не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могут быть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упорядочены и с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ними не могут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производиться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арифметические</a:t>
            </a:r>
          </a:p>
          <a:p>
            <a:pPr marL="0" marR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операции.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15E74-135D-2893-D079-5250159FD1AD}"/>
              </a:ext>
            </a:extLst>
          </p:cNvPr>
          <p:cNvSpPr txBox="1"/>
          <p:nvPr/>
        </p:nvSpPr>
        <p:spPr>
          <a:xfrm>
            <a:off x="7086600" y="3232040"/>
            <a:ext cx="4953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Означает, что числа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присваиваются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объектам, с целью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обозначить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относительные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позиции объектов,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но не величину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различий между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ними.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Указывает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направление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степени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выраженности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Признака.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6ED88-7EDE-A4D9-853C-1376998F9AD7}"/>
              </a:ext>
            </a:extLst>
          </p:cNvPr>
          <p:cNvSpPr txBox="1"/>
          <p:nvPr/>
        </p:nvSpPr>
        <p:spPr>
          <a:xfrm>
            <a:off x="13480473" y="3593047"/>
            <a:ext cx="3048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Позволяет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находить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разницу между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двумя</a:t>
            </a:r>
          </a:p>
          <a:p>
            <a:pPr marL="0" marR="0" rtl="0">
              <a:buNone/>
            </a:pPr>
            <a:r>
              <a:rPr lang="ru-RU" sz="2800" dirty="0">
                <a:latin typeface="Calibri" panose="020F0502020204030204" pitchFamily="34" charset="0"/>
              </a:rPr>
              <a:t>в</a:t>
            </a:r>
            <a:r>
              <a:rPr lang="ru-RU" sz="2800" dirty="0">
                <a:effectLst/>
                <a:latin typeface="Calibri" panose="020F0502020204030204" pitchFamily="34" charset="0"/>
              </a:rPr>
              <a:t>еличинами.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Позволяет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указать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количественное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значение</a:t>
            </a:r>
          </a:p>
          <a:p>
            <a:pPr marL="0" marR="0" rtl="0">
              <a:buNone/>
            </a:pPr>
            <a:r>
              <a:rPr lang="ru-RU" sz="2800" dirty="0">
                <a:effectLst/>
                <a:latin typeface="Calibri" panose="020F0502020204030204" pitchFamily="34" charset="0"/>
              </a:rPr>
              <a:t>измеряемого</a:t>
            </a:r>
          </a:p>
          <a:p>
            <a:pPr marL="0" marR="0" rtl="0">
              <a:buNone/>
            </a:pPr>
            <a:r>
              <a:rPr lang="ru-RU" sz="2800" dirty="0">
                <a:latin typeface="Calibri" panose="020F0502020204030204" pitchFamily="34" charset="0"/>
              </a:rPr>
              <a:t>п</a:t>
            </a:r>
            <a:r>
              <a:rPr lang="ru-RU" sz="2800" dirty="0">
                <a:effectLst/>
                <a:latin typeface="Calibri" panose="020F0502020204030204" pitchFamily="34" charset="0"/>
              </a:rPr>
              <a:t>ризнака.</a:t>
            </a:r>
          </a:p>
        </p:txBody>
      </p:sp>
    </p:spTree>
    <p:extLst>
      <p:ext uri="{BB962C8B-B14F-4D97-AF65-F5344CB8AC3E}">
        <p14:creationId xmlns:p14="http://schemas.microsoft.com/office/powerpoint/2010/main" val="226245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2FA44-93D4-FC15-6C5D-D617FC4B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943D3-9BC8-D221-5101-5C040405B4AC}"/>
              </a:ext>
            </a:extLst>
          </p:cNvPr>
          <p:cNvSpPr txBox="1"/>
          <p:nvPr/>
        </p:nvSpPr>
        <p:spPr>
          <a:xfrm>
            <a:off x="4572000" y="714762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Примеры операционных определений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0FB8B-71E7-F2F0-19EC-2D405D0B2640}"/>
              </a:ext>
            </a:extLst>
          </p:cNvPr>
          <p:cNvSpPr txBox="1"/>
          <p:nvPr/>
        </p:nvSpPr>
        <p:spPr>
          <a:xfrm>
            <a:off x="1638300" y="2400300"/>
            <a:ext cx="150114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 Укажите, к какому типу шкалы (номинальная, ординальная, интервальная) относятся указанные ниже переменные. Кратко объясните почему.</a:t>
            </a:r>
          </a:p>
          <a:p>
            <a:r>
              <a:rPr lang="ru-RU" sz="3600" dirty="0"/>
              <a:t> a) Уровень ночной освещённости поверхности Земли</a:t>
            </a:r>
          </a:p>
          <a:p>
            <a:r>
              <a:rPr lang="ru-RU" sz="3600" dirty="0"/>
              <a:t> b) Длительность гражданской войны в днях</a:t>
            </a:r>
          </a:p>
          <a:p>
            <a:r>
              <a:rPr lang="ru-RU" sz="3600" dirty="0"/>
              <a:t> c) Наличие/отсутствие военного альянса между двумя государствами</a:t>
            </a:r>
          </a:p>
          <a:p>
            <a:r>
              <a:rPr lang="ru-RU" sz="3600" dirty="0"/>
              <a:t> d) Количество новорождённых в некотором регионе России</a:t>
            </a:r>
          </a:p>
          <a:p>
            <a:r>
              <a:rPr lang="ru-RU" sz="3600" dirty="0"/>
              <a:t> e) Уровень одобрения политики, измеренный по шкале от 0 до 4, где 0– полностью</a:t>
            </a:r>
          </a:p>
          <a:p>
            <a:r>
              <a:rPr lang="ru-RU" sz="3600" dirty="0"/>
              <a:t> не одобряю, 4– полностью одобряю</a:t>
            </a:r>
          </a:p>
          <a:p>
            <a:r>
              <a:rPr lang="ru-RU" sz="3600" dirty="0"/>
              <a:t> f) Уровень инфляции</a:t>
            </a:r>
          </a:p>
          <a:p>
            <a:r>
              <a:rPr lang="ru-RU" sz="3600" dirty="0"/>
              <a:t> g) Явка на выборы (0– не ходил, 1– ходил)</a:t>
            </a:r>
          </a:p>
        </p:txBody>
      </p:sp>
    </p:spTree>
    <p:extLst>
      <p:ext uri="{BB962C8B-B14F-4D97-AF65-F5344CB8AC3E}">
        <p14:creationId xmlns:p14="http://schemas.microsoft.com/office/powerpoint/2010/main" val="112844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5E672-DD48-C4A5-05C4-839C300A7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8421BB-0E60-5698-00D3-AC7B13F264EE}"/>
              </a:ext>
            </a:extLst>
          </p:cNvPr>
          <p:cNvSpPr txBox="1"/>
          <p:nvPr/>
        </p:nvSpPr>
        <p:spPr>
          <a:xfrm>
            <a:off x="4572000" y="714762"/>
            <a:ext cx="1135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Основы проектной работы:</a:t>
            </a:r>
            <a:r>
              <a:rPr lang="en-ZA" sz="4400" b="1" i="1" dirty="0"/>
              <a:t> Git/</a:t>
            </a:r>
            <a:r>
              <a:rPr lang="en-ZA" sz="4400" b="1" i="1" dirty="0" err="1"/>
              <a:t>Github</a:t>
            </a:r>
            <a:r>
              <a:rPr lang="en-ZA" sz="4400" b="1" i="1" dirty="0"/>
              <a:t> </a:t>
            </a:r>
            <a:r>
              <a:rPr lang="ru-RU" sz="4400" b="1" i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7EA0F-EA84-6163-3CD4-8ED708799479}"/>
              </a:ext>
            </a:extLst>
          </p:cNvPr>
          <p:cNvSpPr txBox="1"/>
          <p:nvPr/>
        </p:nvSpPr>
        <p:spPr>
          <a:xfrm>
            <a:off x="5791200" y="4374059"/>
            <a:ext cx="1478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hlinkClick r:id="rId2"/>
              </a:rPr>
              <a:t>Learn Git Branching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72113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42626-7D2D-72B8-347B-3F72692AA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9937E-DA1B-9B65-D7CA-54AD5FE5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71500"/>
            <a:ext cx="15280257" cy="44631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65B6A6-5D1F-E00C-DCC7-82C88F1D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53" y="5111151"/>
            <a:ext cx="13629341" cy="48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DEACB5-2CB3-E8F6-842A-0291E633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15130D-C424-2CED-6A46-FB475D9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81300"/>
            <a:ext cx="17678400" cy="40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3E248-FC9F-3AF9-2436-DD952051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01536-1F53-879E-73D2-4EC531BFC42C}"/>
              </a:ext>
            </a:extLst>
          </p:cNvPr>
          <p:cNvSpPr txBox="1"/>
          <p:nvPr/>
        </p:nvSpPr>
        <p:spPr>
          <a:xfrm>
            <a:off x="4572000" y="714762"/>
            <a:ext cx="1082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 err="1"/>
              <a:t>Литобзор</a:t>
            </a:r>
            <a:r>
              <a:rPr lang="ru-RU" sz="4400" b="1" i="1" dirty="0"/>
              <a:t>. Как правильно цитировать?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0F6B0-AA9C-9967-0658-E232E109357C}"/>
              </a:ext>
            </a:extLst>
          </p:cNvPr>
          <p:cNvSpPr txBox="1"/>
          <p:nvPr/>
        </p:nvSpPr>
        <p:spPr>
          <a:xfrm>
            <a:off x="1143000" y="1638300"/>
            <a:ext cx="14782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4400" dirty="0"/>
          </a:p>
          <a:p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E55E6-86F4-C672-24A7-A3BBA601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67" y="1644770"/>
            <a:ext cx="14782800" cy="3245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E0B83D-1F03-6D75-71A1-9D8AC4C1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667" y="4890495"/>
            <a:ext cx="14782800" cy="26809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CD9FEA-44ED-2029-0463-34926F517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995" y="8343900"/>
            <a:ext cx="14524805" cy="17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8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2AEFFD-8ABE-5532-ED97-DAEE9F9F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5789A1-8446-552F-A879-E9331CDA42E7}"/>
              </a:ext>
            </a:extLst>
          </p:cNvPr>
          <p:cNvSpPr txBox="1"/>
          <p:nvPr/>
        </p:nvSpPr>
        <p:spPr>
          <a:xfrm>
            <a:off x="4572000" y="714762"/>
            <a:ext cx="10820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 err="1"/>
              <a:t>Литобзор</a:t>
            </a:r>
            <a:r>
              <a:rPr lang="ru-RU" sz="4400" b="1" i="1" dirty="0"/>
              <a:t>. Как правильно цитировать?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17838-986E-3EBD-12D3-7C7DA09D9883}"/>
              </a:ext>
            </a:extLst>
          </p:cNvPr>
          <p:cNvSpPr txBox="1"/>
          <p:nvPr/>
        </p:nvSpPr>
        <p:spPr>
          <a:xfrm>
            <a:off x="1143000" y="1638300"/>
            <a:ext cx="14782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4400" dirty="0"/>
          </a:p>
          <a:p>
            <a:endParaRPr lang="ru-RU" sz="4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E1983F-591C-6650-ECA3-152EC92E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65441"/>
            <a:ext cx="15754206" cy="4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6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99E60-C414-0BCF-D416-F0FDC519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EB8F45-54BE-E324-F478-7B5DBD18CA3A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Список используемой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F05DA-3A18-1BCD-371F-B94DE614FAF3}"/>
              </a:ext>
            </a:extLst>
          </p:cNvPr>
          <p:cNvSpPr txBox="1"/>
          <p:nvPr/>
        </p:nvSpPr>
        <p:spPr>
          <a:xfrm>
            <a:off x="1143000" y="1638300"/>
            <a:ext cx="14782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4400" dirty="0"/>
          </a:p>
          <a:p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449B0D-A7E9-3AC5-1B36-7D769A801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1638300"/>
            <a:ext cx="12725400" cy="82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3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0A6E4-AF65-2B83-1E20-76BA71A88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C52F5C-4EEF-C7F9-F3E3-9DA14DACDB47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9D7F5-6DB1-D78B-DE69-3EFBE46A75C1}"/>
              </a:ext>
            </a:extLst>
          </p:cNvPr>
          <p:cNvSpPr txBox="1"/>
          <p:nvPr/>
        </p:nvSpPr>
        <p:spPr>
          <a:xfrm>
            <a:off x="1143000" y="1638300"/>
            <a:ext cx="14782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4400" dirty="0"/>
          </a:p>
          <a:p>
            <a:endParaRPr lang="ru-RU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916BE4-8861-518E-1AFA-B0B7992D2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23673"/>
            <a:ext cx="14020800" cy="820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9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E36D6C-AC5F-A850-8C1C-1F46343CE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04E5A7-5121-8B62-CC4E-10E8754E7BCC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Темы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00E6D-3E9C-B640-E44C-A689FB7277E9}"/>
              </a:ext>
            </a:extLst>
          </p:cNvPr>
          <p:cNvSpPr txBox="1"/>
          <p:nvPr/>
        </p:nvSpPr>
        <p:spPr>
          <a:xfrm>
            <a:off x="762000" y="2240623"/>
            <a:ext cx="17221200" cy="735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Отличается ли средняя ставка по вкладам до 1 года между двумя округами?</a:t>
            </a:r>
          </a:p>
          <a:p>
            <a:endParaRPr lang="ru-RU" sz="4000" dirty="0"/>
          </a:p>
          <a:p>
            <a:r>
              <a:rPr lang="en-GB" sz="4000" dirty="0">
                <a:hlinkClick r:id="rId2"/>
              </a:rPr>
              <a:t>https://www.cbr.ru/statistics/bank_sector/int_rat/0525/</a:t>
            </a:r>
            <a:endParaRPr lang="ru-RU" sz="4000" dirty="0"/>
          </a:p>
          <a:p>
            <a:endParaRPr lang="ru-RU" sz="4000" dirty="0"/>
          </a:p>
          <a:p>
            <a:endParaRPr lang="ru-RU" sz="4000" dirty="0"/>
          </a:p>
          <a:p>
            <a:endParaRPr lang="ru-RU" sz="4000" dirty="0"/>
          </a:p>
          <a:p>
            <a:endParaRPr lang="ru-RU" sz="4000" dirty="0"/>
          </a:p>
          <a:p>
            <a:r>
              <a:rPr lang="ru-RU" sz="4000" dirty="0"/>
              <a:t> Когда связана ключевая ставка и доля ИЖК (ипотечные жилищные кредиты) на строящееся жильё?</a:t>
            </a:r>
          </a:p>
          <a:p>
            <a:endParaRPr lang="ru-RU" sz="4000" dirty="0"/>
          </a:p>
          <a:p>
            <a:r>
              <a:rPr lang="en-GB" sz="4000" dirty="0">
                <a:hlinkClick r:id="rId3"/>
              </a:rPr>
              <a:t>https://www.cbr.ru/statistics/bank_sector/mortgage/Indicator_mortgage/0325/</a:t>
            </a:r>
            <a:endParaRPr lang="ru-RU" sz="40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0836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E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4B1A3-1739-95FE-26BB-CF59ABF10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9E6CAD-1057-5C69-CAA5-DB6D381B816F}"/>
              </a:ext>
            </a:extLst>
          </p:cNvPr>
          <p:cNvSpPr txBox="1"/>
          <p:nvPr/>
        </p:nvSpPr>
        <p:spPr>
          <a:xfrm>
            <a:off x="4572000" y="714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i="1" dirty="0"/>
              <a:t>Переменные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58CB0-4217-72AB-18C0-69AD1BCD9953}"/>
              </a:ext>
            </a:extLst>
          </p:cNvPr>
          <p:cNvSpPr txBox="1"/>
          <p:nvPr/>
        </p:nvSpPr>
        <p:spPr>
          <a:xfrm>
            <a:off x="1981200" y="3086100"/>
            <a:ext cx="147828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u="sng" dirty="0"/>
              <a:t>Переменная </a:t>
            </a:r>
            <a:r>
              <a:rPr lang="ru-RU" sz="4400" dirty="0"/>
              <a:t>– это измеряемая величина, созданная с</a:t>
            </a:r>
          </a:p>
          <a:p>
            <a:r>
              <a:rPr lang="ru-RU" sz="4400" dirty="0"/>
              <a:t>целью проверки конкретной гипотезы.</a:t>
            </a:r>
          </a:p>
          <a:p>
            <a:endParaRPr lang="ru-RU" sz="4400" dirty="0"/>
          </a:p>
          <a:p>
            <a:r>
              <a:rPr lang="ru-RU" sz="4400" u="sng" dirty="0"/>
              <a:t>Примеры переменных: </a:t>
            </a:r>
            <a:r>
              <a:rPr lang="ru-RU" sz="4400" dirty="0"/>
              <a:t>пол, возраст, доход, уровень</a:t>
            </a:r>
          </a:p>
          <a:p>
            <a:r>
              <a:rPr lang="ru-RU" sz="4400" dirty="0"/>
              <a:t>образования, балл на образовательном тесте,</a:t>
            </a:r>
          </a:p>
          <a:p>
            <a:r>
              <a:rPr lang="ru-RU" sz="4400" dirty="0"/>
              <a:t>визуальное восприятие, эмоциональное состояние, ключевая ставка, численность населения, регион …..</a:t>
            </a:r>
          </a:p>
          <a:p>
            <a:endParaRPr lang="ru-RU" sz="4400" dirty="0"/>
          </a:p>
          <a:p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420631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5280</TotalTime>
  <Words>549</Words>
  <Application>Microsoft Office PowerPoint</Application>
  <PresentationFormat>Произвольный</PresentationFormat>
  <Paragraphs>109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Libre Baskerville</vt:lpstr>
      <vt:lpstr>Calibri</vt:lpstr>
      <vt:lpstr>Arial</vt:lpstr>
      <vt:lpstr>Libre Baskerville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научный подход в вычислительных науках</dc:title>
  <cp:lastModifiedBy>Софья Резепова</cp:lastModifiedBy>
  <cp:revision>7</cp:revision>
  <dcterms:created xsi:type="dcterms:W3CDTF">2006-08-16T00:00:00Z</dcterms:created>
  <dcterms:modified xsi:type="dcterms:W3CDTF">2025-10-06T16:00:36Z</dcterms:modified>
  <dc:identifier>DAG0RNlglPc</dc:identifier>
</cp:coreProperties>
</file>