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Source Code Pro"/>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11" Type="http://schemas.openxmlformats.org/officeDocument/2006/relationships/slide" Target="slides/slide6.xml"/><Relationship Id="rId22" Type="http://schemas.openxmlformats.org/officeDocument/2006/relationships/font" Target="fonts/SourceCodePro-italic.fntdata"/><Relationship Id="rId10" Type="http://schemas.openxmlformats.org/officeDocument/2006/relationships/slide" Target="slides/slide5.xml"/><Relationship Id="rId21" Type="http://schemas.openxmlformats.org/officeDocument/2006/relationships/font" Target="fonts/SourceCodePro-bold.fntdata"/><Relationship Id="rId13" Type="http://schemas.openxmlformats.org/officeDocument/2006/relationships/slide" Target="slides/slide8.xml"/><Relationship Id="rId24" Type="http://schemas.openxmlformats.org/officeDocument/2006/relationships/font" Target="fonts/AlfaSlabOne-regular.fntdata"/><Relationship Id="rId12" Type="http://schemas.openxmlformats.org/officeDocument/2006/relationships/slide" Target="slides/slide7.xml"/><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01d51b81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e01d51b81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251514e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251514e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01d51b81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01d51b81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01e393bba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01e393bba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01e393bba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01e393bba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01e393bba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01e393bba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01e393bb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01e393bb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01e393bba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01e393bba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01e393bba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01e393bba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01e393bba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01e393bba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Font typeface="Proxima Nova"/>
              <a:buNone/>
              <a:defRPr b="1" sz="5400">
                <a:latin typeface="Proxima Nova"/>
                <a:ea typeface="Proxima Nova"/>
                <a:cs typeface="Proxima Nova"/>
                <a:sym typeface="Proxima Nova"/>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Rows Border">
  <p:cSld name="CUSTOM_1_1">
    <p:spTree>
      <p:nvGrpSpPr>
        <p:cNvPr id="49" name="Shape 49"/>
        <p:cNvGrpSpPr/>
        <p:nvPr/>
      </p:nvGrpSpPr>
      <p:grpSpPr>
        <a:xfrm>
          <a:off x="0" y="0"/>
          <a:ext cx="0" cy="0"/>
          <a:chOff x="0" y="0"/>
          <a:chExt cx="0" cy="0"/>
        </a:xfrm>
      </p:grpSpPr>
      <p:sp>
        <p:nvSpPr>
          <p:cNvPr id="50" name="Google Shape;50;p1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 name="Google Shape;51;p11"/>
          <p:cNvSpPr txBox="1"/>
          <p:nvPr>
            <p:ph idx="1" type="body"/>
          </p:nvPr>
        </p:nvSpPr>
        <p:spPr>
          <a:xfrm>
            <a:off x="311700" y="1152475"/>
            <a:ext cx="8520600" cy="16944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2" name="Google Shape;52;p11"/>
          <p:cNvSpPr txBox="1"/>
          <p:nvPr>
            <p:ph idx="2" type="body"/>
          </p:nvPr>
        </p:nvSpPr>
        <p:spPr>
          <a:xfrm>
            <a:off x="311700" y="3059000"/>
            <a:ext cx="8520600" cy="16944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3" name="Shape 53"/>
        <p:cNvGrpSpPr/>
        <p:nvPr/>
      </p:nvGrpSpPr>
      <p:grpSpPr>
        <a:xfrm>
          <a:off x="0" y="0"/>
          <a:ext cx="0" cy="0"/>
          <a:chOff x="0" y="0"/>
          <a:chExt cx="0" cy="0"/>
        </a:xfrm>
      </p:grpSpPr>
      <p:sp>
        <p:nvSpPr>
          <p:cNvPr id="54" name="Google Shape;54;p12"/>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13"/>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 name="Google Shape;58;p1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9" name="Google Shape;59;p13"/>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Font typeface="Proxima Nova"/>
              <a:buNone/>
              <a:defRPr b="1" sz="3800">
                <a:latin typeface="Proxima Nova"/>
                <a:ea typeface="Proxima Nova"/>
                <a:cs typeface="Proxima Nova"/>
                <a:sym typeface="Proxima Nova"/>
              </a:defRPr>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60" name="Google Shape;60;p13"/>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1" name="Google Shape;61;p1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2" name="Google Shape;6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None/>
              <a:defRPr b="1">
                <a:solidFill>
                  <a:schemeClr val="accent3"/>
                </a:solidFill>
              </a:defRPr>
            </a:lvl1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5"/>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Font typeface="Proxima Nova"/>
              <a:buNone/>
              <a:defRPr b="1" sz="11000">
                <a:solidFill>
                  <a:schemeClr val="dk1"/>
                </a:solidFill>
                <a:latin typeface="Proxima Nova"/>
                <a:ea typeface="Proxima Nova"/>
                <a:cs typeface="Proxima Nova"/>
                <a:sym typeface="Proxima Nova"/>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68" name="Google Shape;68;p15"/>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000"/>
              <a:buFont typeface="Proxima Nova"/>
              <a:buNone/>
              <a:defRPr b="1" sz="6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Proxima Nova"/>
              <a:buNone/>
              <a:defRPr b="1">
                <a:latin typeface="Proxima Nova"/>
                <a:ea typeface="Proxima Nova"/>
                <a:cs typeface="Proxima Nova"/>
                <a:sym typeface="Proxima Nova"/>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Proxima Nova"/>
              <a:buNone/>
              <a:defRPr b="1">
                <a:latin typeface="Proxima Nova"/>
                <a:ea typeface="Proxima Nova"/>
                <a:cs typeface="Proxima Nova"/>
                <a:sym typeface="Proxima Nova"/>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Proxima Nova"/>
              <a:buNone/>
              <a:defRPr b="1">
                <a:latin typeface="Proxima Nova"/>
                <a:ea typeface="Proxima Nova"/>
                <a:cs typeface="Proxima Nova"/>
                <a:sym typeface="Proxima Nova"/>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Font typeface="Proxima Nova"/>
              <a:buNone/>
              <a:defRPr b="1"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column text 1">
  <p:cSld name="ONE_COLUMN_TEXT_1">
    <p:spTree>
      <p:nvGrpSpPr>
        <p:cNvPr id="33" name="Shape 33"/>
        <p:cNvGrpSpPr/>
        <p:nvPr/>
      </p:nvGrpSpPr>
      <p:grpSpPr>
        <a:xfrm>
          <a:off x="0" y="0"/>
          <a:ext cx="0" cy="0"/>
          <a:chOff x="0" y="0"/>
          <a:chExt cx="0" cy="0"/>
        </a:xfrm>
      </p:grpSpPr>
      <p:sp>
        <p:nvSpPr>
          <p:cNvPr id="34" name="Google Shape;34;p8"/>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Font typeface="Proxima Nova"/>
              <a:buNone/>
              <a:defRPr b="1" sz="2400">
                <a:latin typeface="Proxima Nova"/>
                <a:ea typeface="Proxima Nova"/>
                <a:cs typeface="Proxima Nova"/>
                <a:sym typeface="Proxima Nov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8"/>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7" name="Google Shape;37;p8"/>
          <p:cNvSpPr txBox="1"/>
          <p:nvPr>
            <p:ph idx="2" type="body"/>
          </p:nvPr>
        </p:nvSpPr>
        <p:spPr>
          <a:xfrm>
            <a:off x="3168000" y="1490875"/>
            <a:ext cx="2808000" cy="30780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8"/>
          <p:cNvSpPr txBox="1"/>
          <p:nvPr>
            <p:ph idx="3" type="body"/>
          </p:nvPr>
        </p:nvSpPr>
        <p:spPr>
          <a:xfrm>
            <a:off x="5976000" y="1490875"/>
            <a:ext cx="2808000" cy="30780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Rows">
  <p:cSld name="CUSTOM">
    <p:spTree>
      <p:nvGrpSpPr>
        <p:cNvPr id="39" name="Shape 39"/>
        <p:cNvGrpSpPr/>
        <p:nvPr/>
      </p:nvGrpSpPr>
      <p:grpSpPr>
        <a:xfrm>
          <a:off x="0" y="0"/>
          <a:ext cx="0" cy="0"/>
          <a:chOff x="0" y="0"/>
          <a:chExt cx="0" cy="0"/>
        </a:xfrm>
      </p:grpSpPr>
      <p:sp>
        <p:nvSpPr>
          <p:cNvPr id="40" name="Google Shape;40;p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9"/>
          <p:cNvSpPr txBox="1"/>
          <p:nvPr>
            <p:ph idx="1" type="body"/>
          </p:nvPr>
        </p:nvSpPr>
        <p:spPr>
          <a:xfrm>
            <a:off x="311700" y="1152475"/>
            <a:ext cx="8520600" cy="858000"/>
          </a:xfrm>
          <a:prstGeom prst="rect">
            <a:avLst/>
          </a:prstGeom>
          <a:ln>
            <a:noFill/>
          </a:ln>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9"/>
          <p:cNvSpPr txBox="1"/>
          <p:nvPr>
            <p:ph idx="2" type="body"/>
          </p:nvPr>
        </p:nvSpPr>
        <p:spPr>
          <a:xfrm>
            <a:off x="311700" y="3740075"/>
            <a:ext cx="8520600" cy="858000"/>
          </a:xfrm>
          <a:prstGeom prst="rect">
            <a:avLst/>
          </a:prstGeom>
          <a:ln>
            <a:noFill/>
          </a:ln>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3" name="Google Shape;43;p9"/>
          <p:cNvSpPr txBox="1"/>
          <p:nvPr>
            <p:ph idx="3" type="body"/>
          </p:nvPr>
        </p:nvSpPr>
        <p:spPr>
          <a:xfrm>
            <a:off x="311700" y="2446275"/>
            <a:ext cx="8520600" cy="858000"/>
          </a:xfrm>
          <a:prstGeom prst="rect">
            <a:avLst/>
          </a:prstGeom>
          <a:ln>
            <a:noFill/>
          </a:ln>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Rows Border">
  <p:cSld name="CUSTOM_1">
    <p:spTree>
      <p:nvGrpSpPr>
        <p:cNvPr id="44" name="Shape 44"/>
        <p:cNvGrpSpPr/>
        <p:nvPr/>
      </p:nvGrpSpPr>
      <p:grpSpPr>
        <a:xfrm>
          <a:off x="0" y="0"/>
          <a:ext cx="0" cy="0"/>
          <a:chOff x="0" y="0"/>
          <a:chExt cx="0" cy="0"/>
        </a:xfrm>
      </p:grpSpPr>
      <p:sp>
        <p:nvSpPr>
          <p:cNvPr id="45" name="Google Shape;45;p1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 name="Google Shape;46;p10"/>
          <p:cNvSpPr txBox="1"/>
          <p:nvPr>
            <p:ph idx="1" type="body"/>
          </p:nvPr>
        </p:nvSpPr>
        <p:spPr>
          <a:xfrm>
            <a:off x="311700" y="1152475"/>
            <a:ext cx="8520600" cy="10293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7" name="Google Shape;47;p10"/>
          <p:cNvSpPr txBox="1"/>
          <p:nvPr>
            <p:ph idx="2" type="body"/>
          </p:nvPr>
        </p:nvSpPr>
        <p:spPr>
          <a:xfrm>
            <a:off x="311700" y="3740075"/>
            <a:ext cx="8520600" cy="10293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8" name="Google Shape;48;p10"/>
          <p:cNvSpPr txBox="1"/>
          <p:nvPr>
            <p:ph idx="3" type="body"/>
          </p:nvPr>
        </p:nvSpPr>
        <p:spPr>
          <a:xfrm>
            <a:off x="311700" y="2446275"/>
            <a:ext cx="8520600" cy="10293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Proxima Nova"/>
              <a:buNone/>
              <a:defRPr b="1" sz="3000">
                <a:solidFill>
                  <a:schemeClr val="accent3"/>
                </a:solidFill>
                <a:latin typeface="Proxima Nova"/>
                <a:ea typeface="Proxima Nova"/>
                <a:cs typeface="Proxima Nova"/>
                <a:sym typeface="Proxima Nova"/>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sspetrovic/steam-recommendation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Preporuka Steam Igara</a:t>
            </a:r>
            <a:endParaRPr/>
          </a:p>
        </p:txBody>
      </p:sp>
      <p:sp>
        <p:nvSpPr>
          <p:cNvPr id="77" name="Google Shape;77;p17"/>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Sistemi baza podataka</a:t>
            </a:r>
            <a:endParaRPr/>
          </a:p>
        </p:txBody>
      </p:sp>
      <p:sp>
        <p:nvSpPr>
          <p:cNvPr id="78" name="Google Shape;78;p17"/>
          <p:cNvSpPr txBox="1"/>
          <p:nvPr/>
        </p:nvSpPr>
        <p:spPr>
          <a:xfrm>
            <a:off x="311700" y="235950"/>
            <a:ext cx="21393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latin typeface="Proxima Nova"/>
                <a:ea typeface="Proxima Nova"/>
                <a:cs typeface="Proxima Nova"/>
                <a:sym typeface="Proxima Nova"/>
              </a:rPr>
              <a:t>Asistent</a:t>
            </a:r>
            <a:r>
              <a:rPr lang="en-GB">
                <a:solidFill>
                  <a:schemeClr val="dk2"/>
                </a:solidFill>
                <a:latin typeface="Proxima Nova"/>
                <a:ea typeface="Proxima Nova"/>
                <a:cs typeface="Proxima Nova"/>
                <a:sym typeface="Proxima Nova"/>
              </a:rPr>
              <a:t>:</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GB">
                <a:solidFill>
                  <a:schemeClr val="dk2"/>
                </a:solidFill>
                <a:latin typeface="Proxima Nova"/>
                <a:ea typeface="Proxima Nova"/>
                <a:cs typeface="Proxima Nova"/>
                <a:sym typeface="Proxima Nova"/>
              </a:rPr>
              <a:t>Elena Akik</a:t>
            </a:r>
            <a:endParaRPr>
              <a:solidFill>
                <a:schemeClr val="dk2"/>
              </a:solidFill>
              <a:latin typeface="Proxima Nova"/>
              <a:ea typeface="Proxima Nova"/>
              <a:cs typeface="Proxima Nova"/>
              <a:sym typeface="Proxima Nova"/>
            </a:endParaRPr>
          </a:p>
        </p:txBody>
      </p:sp>
      <p:sp>
        <p:nvSpPr>
          <p:cNvPr id="79" name="Google Shape;79;p17"/>
          <p:cNvSpPr txBox="1"/>
          <p:nvPr/>
        </p:nvSpPr>
        <p:spPr>
          <a:xfrm>
            <a:off x="6504100" y="235950"/>
            <a:ext cx="2328300" cy="582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dk2"/>
                </a:solidFill>
                <a:latin typeface="Proxima Nova"/>
                <a:ea typeface="Proxima Nova"/>
                <a:cs typeface="Proxima Nova"/>
                <a:sym typeface="Proxima Nova"/>
              </a:rPr>
              <a:t>Nikola Pantić IN 40/2020</a:t>
            </a:r>
            <a:endParaRPr>
              <a:solidFill>
                <a:schemeClr val="dk2"/>
              </a:solidFill>
              <a:latin typeface="Proxima Nova"/>
              <a:ea typeface="Proxima Nova"/>
              <a:cs typeface="Proxima Nova"/>
              <a:sym typeface="Proxima Nova"/>
            </a:endParaRPr>
          </a:p>
          <a:p>
            <a:pPr indent="0" lvl="0" marL="0" rtl="0" algn="r">
              <a:spcBef>
                <a:spcPts val="0"/>
              </a:spcBef>
              <a:spcAft>
                <a:spcPts val="0"/>
              </a:spcAft>
              <a:buNone/>
            </a:pPr>
            <a:r>
              <a:rPr lang="en-GB">
                <a:solidFill>
                  <a:schemeClr val="dk2"/>
                </a:solidFill>
                <a:latin typeface="Proxima Nova"/>
                <a:ea typeface="Proxima Nova"/>
                <a:cs typeface="Proxima Nova"/>
                <a:sym typeface="Proxima Nova"/>
              </a:rPr>
              <a:t>Srđan Petrović IN 47/2020</a:t>
            </a:r>
            <a:endParaRPr>
              <a:solidFill>
                <a:schemeClr val="dk2"/>
              </a:solidFill>
              <a:latin typeface="Proxima Nova"/>
              <a:ea typeface="Proxima Nova"/>
              <a:cs typeface="Proxima Nova"/>
              <a:sym typeface="Proxima Nova"/>
            </a:endParaRPr>
          </a:p>
          <a:p>
            <a:pPr indent="0" lvl="0" marL="0" rtl="0" algn="r">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r">
              <a:spcBef>
                <a:spcPts val="0"/>
              </a:spcBef>
              <a:spcAft>
                <a:spcPts val="0"/>
              </a:spcAft>
              <a:buNone/>
            </a:pPr>
            <a:r>
              <a:t/>
            </a:r>
            <a:endParaRPr>
              <a:solidFill>
                <a:schemeClr val="dk2"/>
              </a:solidFill>
              <a:latin typeface="Proxima Nova"/>
              <a:ea typeface="Proxima Nova"/>
              <a:cs typeface="Proxima Nova"/>
              <a:sym typeface="Proxima Nova"/>
            </a:endParaRPr>
          </a:p>
        </p:txBody>
      </p:sp>
      <p:sp>
        <p:nvSpPr>
          <p:cNvPr id="80" name="Google Shape;80;p17"/>
          <p:cNvSpPr txBox="1"/>
          <p:nvPr/>
        </p:nvSpPr>
        <p:spPr>
          <a:xfrm>
            <a:off x="311700" y="4511375"/>
            <a:ext cx="630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chemeClr val="dk2"/>
                </a:solidFill>
                <a:latin typeface="Proxima Nova"/>
                <a:ea typeface="Proxima Nova"/>
                <a:cs typeface="Proxima Nova"/>
                <a:sym typeface="Proxima Nova"/>
              </a:rPr>
              <a:t>Link do repozitorijuma: </a:t>
            </a:r>
            <a:r>
              <a:rPr lang="en-GB" sz="800" u="sng">
                <a:solidFill>
                  <a:schemeClr val="hlink"/>
                </a:solidFill>
                <a:latin typeface="Proxima Nova"/>
                <a:ea typeface="Proxima Nova"/>
                <a:cs typeface="Proxima Nova"/>
                <a:sym typeface="Proxima Nova"/>
                <a:hlinkClick r:id="rId3"/>
              </a:rPr>
              <a:t>https://github.com/ssspetrovic/steam-recommendations</a:t>
            </a:r>
            <a:endParaRPr sz="800">
              <a:solidFill>
                <a:schemeClr val="dk2"/>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Semantika kolona</a:t>
            </a:r>
            <a:endParaRPr/>
          </a:p>
        </p:txBody>
      </p:sp>
      <p:sp>
        <p:nvSpPr>
          <p:cNvPr id="149" name="Google Shape;149;p26"/>
          <p:cNvSpPr txBox="1"/>
          <p:nvPr>
            <p:ph idx="1" type="body"/>
          </p:nvPr>
        </p:nvSpPr>
        <p:spPr>
          <a:xfrm>
            <a:off x="311700" y="1152475"/>
            <a:ext cx="4260300" cy="1461000"/>
          </a:xfrm>
          <a:prstGeom prst="rect">
            <a:avLst/>
          </a:prstGeom>
          <a:ln>
            <a:noFill/>
          </a:ln>
        </p:spPr>
        <p:txBody>
          <a:bodyPr anchorCtr="0" anchor="t" bIns="91425" lIns="91425" spcFirstLastPara="1" rIns="91425" wrap="square" tIns="91425">
            <a:normAutofit/>
          </a:bodyPr>
          <a:lstStyle/>
          <a:p>
            <a:pPr indent="-285750" lvl="0" marL="457200" rtl="0" algn="l">
              <a:spcBef>
                <a:spcPts val="300"/>
              </a:spcBef>
              <a:spcAft>
                <a:spcPts val="0"/>
              </a:spcAft>
              <a:buSzPts val="900"/>
              <a:buChar char="●"/>
            </a:pPr>
            <a:r>
              <a:rPr b="1" lang="en-GB" sz="900">
                <a:solidFill>
                  <a:schemeClr val="accent3"/>
                </a:solidFill>
              </a:rPr>
              <a:t>games.csv</a:t>
            </a:r>
            <a:r>
              <a:rPr lang="en-GB" sz="900"/>
              <a:t>: </a:t>
            </a:r>
            <a:endParaRPr sz="900"/>
          </a:p>
          <a:p>
            <a:pPr indent="-285750" lvl="1" marL="914400" rtl="0" algn="l">
              <a:spcBef>
                <a:spcPts val="0"/>
              </a:spcBef>
              <a:spcAft>
                <a:spcPts val="0"/>
              </a:spcAft>
              <a:buSzPts val="900"/>
              <a:buChar char="○"/>
            </a:pPr>
            <a:r>
              <a:rPr lang="en-GB" sz="900">
                <a:solidFill>
                  <a:schemeClr val="accent3"/>
                </a:solidFill>
              </a:rPr>
              <a:t>app_id</a:t>
            </a:r>
            <a:r>
              <a:rPr lang="en-GB" sz="900"/>
              <a:t>: Jedinstveni identifikator igre.</a:t>
            </a:r>
            <a:endParaRPr sz="900"/>
          </a:p>
          <a:p>
            <a:pPr indent="-285750" lvl="1" marL="914400" rtl="0" algn="l">
              <a:spcBef>
                <a:spcPts val="0"/>
              </a:spcBef>
              <a:spcAft>
                <a:spcPts val="0"/>
              </a:spcAft>
              <a:buSzPts val="900"/>
              <a:buChar char="○"/>
            </a:pPr>
            <a:r>
              <a:rPr lang="en-GB" sz="900">
                <a:solidFill>
                  <a:schemeClr val="accent3"/>
                </a:solidFill>
              </a:rPr>
              <a:t>title</a:t>
            </a:r>
            <a:r>
              <a:rPr lang="en-GB" sz="900"/>
              <a:t>: Naslov igre.</a:t>
            </a:r>
            <a:endParaRPr sz="900"/>
          </a:p>
          <a:p>
            <a:pPr indent="-285750" lvl="1" marL="914400" rtl="0" algn="l">
              <a:spcBef>
                <a:spcPts val="0"/>
              </a:spcBef>
              <a:spcAft>
                <a:spcPts val="0"/>
              </a:spcAft>
              <a:buSzPts val="900"/>
              <a:buChar char="○"/>
            </a:pPr>
            <a:r>
              <a:rPr lang="en-GB" sz="900">
                <a:solidFill>
                  <a:schemeClr val="accent3"/>
                </a:solidFill>
              </a:rPr>
              <a:t>date_release</a:t>
            </a:r>
            <a:r>
              <a:rPr lang="en-GB" sz="900"/>
              <a:t>: Datum izdavanja igre.</a:t>
            </a:r>
            <a:endParaRPr sz="900"/>
          </a:p>
          <a:p>
            <a:pPr indent="-285750" lvl="1" marL="914400" rtl="0" algn="l">
              <a:spcBef>
                <a:spcPts val="0"/>
              </a:spcBef>
              <a:spcAft>
                <a:spcPts val="0"/>
              </a:spcAft>
              <a:buSzPts val="900"/>
              <a:buChar char="○"/>
            </a:pPr>
            <a:r>
              <a:rPr lang="en-GB" sz="900">
                <a:solidFill>
                  <a:schemeClr val="accent3"/>
                </a:solidFill>
              </a:rPr>
              <a:t>rating</a:t>
            </a:r>
            <a:r>
              <a:rPr lang="en-GB" sz="900"/>
              <a:t>: Ocena igre.</a:t>
            </a:r>
            <a:endParaRPr sz="900"/>
          </a:p>
          <a:p>
            <a:pPr indent="-285750" lvl="1" marL="914400" rtl="0" algn="l">
              <a:spcBef>
                <a:spcPts val="0"/>
              </a:spcBef>
              <a:spcAft>
                <a:spcPts val="0"/>
              </a:spcAft>
              <a:buSzPts val="900"/>
              <a:buChar char="○"/>
            </a:pPr>
            <a:r>
              <a:rPr lang="en-GB" sz="900">
                <a:solidFill>
                  <a:schemeClr val="accent3"/>
                </a:solidFill>
              </a:rPr>
              <a:t>positive_ratio</a:t>
            </a:r>
            <a:r>
              <a:rPr lang="en-GB" sz="900"/>
              <a:t>: Procenat pozitivnih recenzija u odnosu na ukupan broj recenzija.</a:t>
            </a:r>
            <a:endParaRPr sz="900"/>
          </a:p>
          <a:p>
            <a:pPr indent="-285750" lvl="1" marL="914400" rtl="0" algn="l">
              <a:spcBef>
                <a:spcPts val="0"/>
              </a:spcBef>
              <a:spcAft>
                <a:spcPts val="0"/>
              </a:spcAft>
              <a:buSzPts val="900"/>
              <a:buChar char="○"/>
            </a:pPr>
            <a:r>
              <a:rPr lang="en-GB" sz="900">
                <a:solidFill>
                  <a:schemeClr val="accent3"/>
                </a:solidFill>
              </a:rPr>
              <a:t>user_reviews</a:t>
            </a:r>
            <a:r>
              <a:rPr lang="en-GB" sz="900"/>
              <a:t>: Broj recenzija koje je igra dobila od korisnika.</a:t>
            </a:r>
            <a:endParaRPr sz="900"/>
          </a:p>
        </p:txBody>
      </p:sp>
      <p:sp>
        <p:nvSpPr>
          <p:cNvPr id="150" name="Google Shape;150;p26"/>
          <p:cNvSpPr txBox="1"/>
          <p:nvPr>
            <p:ph idx="2" type="body"/>
          </p:nvPr>
        </p:nvSpPr>
        <p:spPr>
          <a:xfrm>
            <a:off x="4625500" y="1152475"/>
            <a:ext cx="4260300" cy="1461000"/>
          </a:xfrm>
          <a:prstGeom prst="rect">
            <a:avLst/>
          </a:prstGeom>
          <a:ln>
            <a:noFill/>
          </a:ln>
        </p:spPr>
        <p:txBody>
          <a:bodyPr anchorCtr="0" anchor="t" bIns="91425" lIns="91425" spcFirstLastPara="1" rIns="91425" wrap="square" tIns="91425">
            <a:normAutofit/>
          </a:bodyPr>
          <a:lstStyle/>
          <a:p>
            <a:pPr indent="-285750" lvl="0" marL="457200" rtl="0" algn="l">
              <a:spcBef>
                <a:spcPts val="300"/>
              </a:spcBef>
              <a:spcAft>
                <a:spcPts val="0"/>
              </a:spcAft>
              <a:buSzPts val="900"/>
              <a:buChar char="●"/>
            </a:pPr>
            <a:r>
              <a:rPr b="1" lang="en-GB" sz="900">
                <a:solidFill>
                  <a:schemeClr val="accent3"/>
                </a:solidFill>
              </a:rPr>
              <a:t>platform.csv</a:t>
            </a:r>
            <a:r>
              <a:rPr lang="en-GB" sz="900"/>
              <a:t>: </a:t>
            </a:r>
            <a:endParaRPr sz="900"/>
          </a:p>
          <a:p>
            <a:pPr indent="-285750" lvl="1" marL="914400" rtl="0" algn="l">
              <a:spcBef>
                <a:spcPts val="0"/>
              </a:spcBef>
              <a:spcAft>
                <a:spcPts val="0"/>
              </a:spcAft>
              <a:buSzPts val="900"/>
              <a:buChar char="○"/>
            </a:pPr>
            <a:r>
              <a:rPr lang="en-GB" sz="900">
                <a:solidFill>
                  <a:schemeClr val="accent3"/>
                </a:solidFill>
              </a:rPr>
              <a:t>app_id</a:t>
            </a:r>
            <a:r>
              <a:rPr lang="en-GB" sz="900"/>
              <a:t>: Jedinstveni identifikator igre.</a:t>
            </a:r>
            <a:endParaRPr sz="900"/>
          </a:p>
          <a:p>
            <a:pPr indent="-285750" lvl="1" marL="914400" rtl="0" algn="l">
              <a:spcBef>
                <a:spcPts val="0"/>
              </a:spcBef>
              <a:spcAft>
                <a:spcPts val="0"/>
              </a:spcAft>
              <a:buSzPts val="900"/>
              <a:buChar char="○"/>
            </a:pPr>
            <a:r>
              <a:rPr lang="en-GB" sz="900">
                <a:solidFill>
                  <a:schemeClr val="accent3"/>
                </a:solidFill>
              </a:rPr>
              <a:t>windows</a:t>
            </a:r>
            <a:r>
              <a:rPr lang="en-GB" sz="900"/>
              <a:t>: Da li je igra dostupna za Windows platformu (true/false).</a:t>
            </a:r>
            <a:endParaRPr sz="900"/>
          </a:p>
          <a:p>
            <a:pPr indent="-285750" lvl="1" marL="914400" rtl="0" algn="l">
              <a:spcBef>
                <a:spcPts val="0"/>
              </a:spcBef>
              <a:spcAft>
                <a:spcPts val="0"/>
              </a:spcAft>
              <a:buSzPts val="900"/>
              <a:buChar char="○"/>
            </a:pPr>
            <a:r>
              <a:rPr lang="en-GB" sz="900">
                <a:solidFill>
                  <a:schemeClr val="accent3"/>
                </a:solidFill>
              </a:rPr>
              <a:t>mac</a:t>
            </a:r>
            <a:r>
              <a:rPr lang="en-GB" sz="900"/>
              <a:t>: Da li je igra dostupna za Mac platformu (true/false).</a:t>
            </a:r>
            <a:endParaRPr sz="900"/>
          </a:p>
          <a:p>
            <a:pPr indent="-285750" lvl="1" marL="914400" rtl="0" algn="l">
              <a:spcBef>
                <a:spcPts val="0"/>
              </a:spcBef>
              <a:spcAft>
                <a:spcPts val="0"/>
              </a:spcAft>
              <a:buSzPts val="900"/>
              <a:buChar char="○"/>
            </a:pPr>
            <a:r>
              <a:rPr lang="en-GB" sz="900">
                <a:solidFill>
                  <a:schemeClr val="accent3"/>
                </a:solidFill>
              </a:rPr>
              <a:t>linux</a:t>
            </a:r>
            <a:r>
              <a:rPr lang="en-GB" sz="900"/>
              <a:t>: Da li je igra dostupna za Linux platformu (true/false).</a:t>
            </a:r>
            <a:endParaRPr sz="900"/>
          </a:p>
          <a:p>
            <a:pPr indent="-285750" lvl="1" marL="914400" rtl="0" algn="l">
              <a:spcBef>
                <a:spcPts val="0"/>
              </a:spcBef>
              <a:spcAft>
                <a:spcPts val="0"/>
              </a:spcAft>
              <a:buSzPts val="900"/>
              <a:buChar char="○"/>
            </a:pPr>
            <a:r>
              <a:rPr lang="en-GB" sz="900">
                <a:solidFill>
                  <a:schemeClr val="accent3"/>
                </a:solidFill>
              </a:rPr>
              <a:t>steam_deck</a:t>
            </a:r>
            <a:r>
              <a:rPr lang="en-GB" sz="900"/>
              <a:t>: Da li je igra dostupna za Steam Deck platformu (true/false).</a:t>
            </a:r>
            <a:endParaRPr sz="900"/>
          </a:p>
        </p:txBody>
      </p:sp>
      <p:sp>
        <p:nvSpPr>
          <p:cNvPr id="151" name="Google Shape;151;p26"/>
          <p:cNvSpPr txBox="1"/>
          <p:nvPr>
            <p:ph idx="1" type="body"/>
          </p:nvPr>
        </p:nvSpPr>
        <p:spPr>
          <a:xfrm>
            <a:off x="285000" y="2519000"/>
            <a:ext cx="4313700" cy="1311600"/>
          </a:xfrm>
          <a:prstGeom prst="rect">
            <a:avLst/>
          </a:prstGeom>
          <a:ln>
            <a:noFill/>
          </a:ln>
        </p:spPr>
        <p:txBody>
          <a:bodyPr anchorCtr="0" anchor="t" bIns="91425" lIns="91425" spcFirstLastPara="1" rIns="91425" wrap="square" tIns="91425">
            <a:normAutofit/>
          </a:bodyPr>
          <a:lstStyle/>
          <a:p>
            <a:pPr indent="-285750" lvl="0" marL="457200" rtl="0" algn="l">
              <a:spcBef>
                <a:spcPts val="300"/>
              </a:spcBef>
              <a:spcAft>
                <a:spcPts val="0"/>
              </a:spcAft>
              <a:buSzPts val="900"/>
              <a:buChar char="●"/>
            </a:pPr>
            <a:r>
              <a:rPr b="1" lang="en-GB" sz="900">
                <a:solidFill>
                  <a:schemeClr val="accent3"/>
                </a:solidFill>
              </a:rPr>
              <a:t>price.csv</a:t>
            </a:r>
            <a:r>
              <a:rPr lang="en-GB" sz="900"/>
              <a:t>: </a:t>
            </a:r>
            <a:endParaRPr sz="900"/>
          </a:p>
          <a:p>
            <a:pPr indent="-285750" lvl="1" marL="914400" rtl="0" algn="l">
              <a:spcBef>
                <a:spcPts val="0"/>
              </a:spcBef>
              <a:spcAft>
                <a:spcPts val="0"/>
              </a:spcAft>
              <a:buSzPts val="900"/>
              <a:buChar char="○"/>
            </a:pPr>
            <a:r>
              <a:rPr lang="en-GB" sz="900">
                <a:solidFill>
                  <a:schemeClr val="accent3"/>
                </a:solidFill>
              </a:rPr>
              <a:t>app_id</a:t>
            </a:r>
            <a:r>
              <a:rPr lang="en-GB" sz="900"/>
              <a:t>: Jedinstveni identifikator igre.</a:t>
            </a:r>
            <a:endParaRPr sz="900"/>
          </a:p>
          <a:p>
            <a:pPr indent="-285750" lvl="1" marL="914400" rtl="0" algn="l">
              <a:spcBef>
                <a:spcPts val="0"/>
              </a:spcBef>
              <a:spcAft>
                <a:spcPts val="0"/>
              </a:spcAft>
              <a:buSzPts val="900"/>
              <a:buChar char="○"/>
            </a:pPr>
            <a:r>
              <a:rPr lang="en-GB" sz="900">
                <a:solidFill>
                  <a:schemeClr val="accent3"/>
                </a:solidFill>
              </a:rPr>
              <a:t>price_final</a:t>
            </a:r>
            <a:r>
              <a:rPr lang="en-GB" sz="900"/>
              <a:t>: Konačna cena igre.</a:t>
            </a:r>
            <a:endParaRPr sz="900"/>
          </a:p>
          <a:p>
            <a:pPr indent="-285750" lvl="1" marL="914400" rtl="0" algn="l">
              <a:spcBef>
                <a:spcPts val="0"/>
              </a:spcBef>
              <a:spcAft>
                <a:spcPts val="0"/>
              </a:spcAft>
              <a:buSzPts val="900"/>
              <a:buChar char="○"/>
            </a:pPr>
            <a:r>
              <a:rPr lang="en-GB" sz="900">
                <a:solidFill>
                  <a:schemeClr val="accent3"/>
                </a:solidFill>
              </a:rPr>
              <a:t>price_original</a:t>
            </a:r>
            <a:r>
              <a:rPr lang="en-GB" sz="900"/>
              <a:t>: Originalna cena igre pre popusta.</a:t>
            </a:r>
            <a:endParaRPr sz="900"/>
          </a:p>
          <a:p>
            <a:pPr indent="-285750" lvl="1" marL="914400" rtl="0" algn="l">
              <a:spcBef>
                <a:spcPts val="0"/>
              </a:spcBef>
              <a:spcAft>
                <a:spcPts val="0"/>
              </a:spcAft>
              <a:buSzPts val="900"/>
              <a:buChar char="○"/>
            </a:pPr>
            <a:r>
              <a:rPr lang="en-GB" sz="900">
                <a:solidFill>
                  <a:schemeClr val="accent3"/>
                </a:solidFill>
              </a:rPr>
              <a:t>discount</a:t>
            </a:r>
            <a:r>
              <a:rPr lang="en-GB" sz="900"/>
              <a:t>: Procenat popusta na cenu igre.</a:t>
            </a:r>
            <a:endParaRPr sz="900"/>
          </a:p>
        </p:txBody>
      </p:sp>
      <p:sp>
        <p:nvSpPr>
          <p:cNvPr id="152" name="Google Shape;152;p26"/>
          <p:cNvSpPr txBox="1"/>
          <p:nvPr>
            <p:ph idx="2" type="body"/>
          </p:nvPr>
        </p:nvSpPr>
        <p:spPr>
          <a:xfrm>
            <a:off x="4625500" y="2519000"/>
            <a:ext cx="4206900" cy="1694400"/>
          </a:xfrm>
          <a:prstGeom prst="rect">
            <a:avLst/>
          </a:prstGeom>
          <a:ln>
            <a:noFill/>
          </a:ln>
        </p:spPr>
        <p:txBody>
          <a:bodyPr anchorCtr="0" anchor="t" bIns="91425" lIns="91425" spcFirstLastPara="1" rIns="91425" wrap="square" tIns="91425">
            <a:normAutofit/>
          </a:bodyPr>
          <a:lstStyle/>
          <a:p>
            <a:pPr indent="-285750" lvl="0" marL="457200" rtl="0" algn="l">
              <a:spcBef>
                <a:spcPts val="300"/>
              </a:spcBef>
              <a:spcAft>
                <a:spcPts val="0"/>
              </a:spcAft>
              <a:buSzPts val="900"/>
              <a:buChar char="●"/>
            </a:pPr>
            <a:r>
              <a:rPr b="1" lang="en-GB" sz="900">
                <a:solidFill>
                  <a:schemeClr val="accent3"/>
                </a:solidFill>
              </a:rPr>
              <a:t>recommendations.csv</a:t>
            </a:r>
            <a:r>
              <a:rPr lang="en-GB" sz="900"/>
              <a:t>: </a:t>
            </a:r>
            <a:endParaRPr sz="900"/>
          </a:p>
          <a:p>
            <a:pPr indent="-285750" lvl="1" marL="914400" rtl="0" algn="l">
              <a:spcBef>
                <a:spcPts val="0"/>
              </a:spcBef>
              <a:spcAft>
                <a:spcPts val="0"/>
              </a:spcAft>
              <a:buSzPts val="900"/>
              <a:buChar char="○"/>
            </a:pPr>
            <a:r>
              <a:rPr lang="en-GB" sz="900">
                <a:solidFill>
                  <a:schemeClr val="accent3"/>
                </a:solidFill>
              </a:rPr>
              <a:t>user_id</a:t>
            </a:r>
            <a:r>
              <a:rPr lang="en-GB" sz="900"/>
              <a:t>: Jedinstveni identifikator korisnika koji je ostavio preporuku.</a:t>
            </a:r>
            <a:endParaRPr sz="900"/>
          </a:p>
          <a:p>
            <a:pPr indent="-285750" lvl="1" marL="914400" rtl="0" algn="l">
              <a:spcBef>
                <a:spcPts val="0"/>
              </a:spcBef>
              <a:spcAft>
                <a:spcPts val="0"/>
              </a:spcAft>
              <a:buSzPts val="900"/>
              <a:buChar char="○"/>
            </a:pPr>
            <a:r>
              <a:rPr lang="en-GB" sz="900">
                <a:solidFill>
                  <a:schemeClr val="accent3"/>
                </a:solidFill>
              </a:rPr>
              <a:t>review_id</a:t>
            </a:r>
            <a:r>
              <a:rPr lang="en-GB" sz="900"/>
              <a:t>: Jedinstveni identifikator recenzije.</a:t>
            </a:r>
            <a:endParaRPr sz="900"/>
          </a:p>
          <a:p>
            <a:pPr indent="-285750" lvl="1" marL="914400" rtl="0" algn="l">
              <a:spcBef>
                <a:spcPts val="0"/>
              </a:spcBef>
              <a:spcAft>
                <a:spcPts val="0"/>
              </a:spcAft>
              <a:buSzPts val="900"/>
              <a:buChar char="○"/>
            </a:pPr>
            <a:r>
              <a:rPr lang="en-GB" sz="900">
                <a:solidFill>
                  <a:schemeClr val="accent3"/>
                </a:solidFill>
              </a:rPr>
              <a:t>app_id</a:t>
            </a:r>
            <a:r>
              <a:rPr lang="en-GB" sz="900"/>
              <a:t>: Jedinstveni identifikator igre na koju se odnosi preporuka.</a:t>
            </a:r>
            <a:endParaRPr sz="900"/>
          </a:p>
          <a:p>
            <a:pPr indent="-285750" lvl="1" marL="914400" rtl="0" algn="l">
              <a:spcBef>
                <a:spcPts val="0"/>
              </a:spcBef>
              <a:spcAft>
                <a:spcPts val="0"/>
              </a:spcAft>
              <a:buSzPts val="900"/>
              <a:buChar char="○"/>
            </a:pPr>
            <a:r>
              <a:rPr lang="en-GB" sz="900">
                <a:solidFill>
                  <a:schemeClr val="accent3"/>
                </a:solidFill>
              </a:rPr>
              <a:t>date</a:t>
            </a:r>
            <a:r>
              <a:rPr lang="en-GB" sz="900"/>
              <a:t>: Datum kada je preporuka ostavljena.</a:t>
            </a:r>
            <a:endParaRPr sz="900"/>
          </a:p>
          <a:p>
            <a:pPr indent="-285750" lvl="1" marL="914400" rtl="0" algn="l">
              <a:spcBef>
                <a:spcPts val="0"/>
              </a:spcBef>
              <a:spcAft>
                <a:spcPts val="0"/>
              </a:spcAft>
              <a:buSzPts val="900"/>
              <a:buChar char="○"/>
            </a:pPr>
            <a:r>
              <a:rPr lang="en-GB" sz="900">
                <a:solidFill>
                  <a:schemeClr val="accent3"/>
                </a:solidFill>
              </a:rPr>
              <a:t>is_recommended</a:t>
            </a:r>
            <a:r>
              <a:rPr lang="en-GB" sz="900"/>
              <a:t>: Da li je igra preporučena (true/false).</a:t>
            </a:r>
            <a:endParaRPr sz="900"/>
          </a:p>
          <a:p>
            <a:pPr indent="-285750" lvl="1" marL="914400" rtl="0" algn="l">
              <a:spcBef>
                <a:spcPts val="0"/>
              </a:spcBef>
              <a:spcAft>
                <a:spcPts val="0"/>
              </a:spcAft>
              <a:buSzPts val="900"/>
              <a:buChar char="○"/>
            </a:pPr>
            <a:r>
              <a:rPr lang="en-GB" sz="900">
                <a:solidFill>
                  <a:schemeClr val="accent3"/>
                </a:solidFill>
              </a:rPr>
              <a:t>hours</a:t>
            </a:r>
            <a:r>
              <a:rPr lang="en-GB" sz="900"/>
              <a:t>: Broj sati koje je korisnik proveo igrajući igru.</a:t>
            </a:r>
            <a:endParaRPr sz="900"/>
          </a:p>
        </p:txBody>
      </p:sp>
      <p:sp>
        <p:nvSpPr>
          <p:cNvPr id="153" name="Google Shape;153;p26"/>
          <p:cNvSpPr txBox="1"/>
          <p:nvPr>
            <p:ph idx="1" type="body"/>
          </p:nvPr>
        </p:nvSpPr>
        <p:spPr>
          <a:xfrm>
            <a:off x="285000" y="3453175"/>
            <a:ext cx="4206900" cy="854700"/>
          </a:xfrm>
          <a:prstGeom prst="rect">
            <a:avLst/>
          </a:prstGeom>
          <a:ln>
            <a:noFill/>
          </a:ln>
        </p:spPr>
        <p:txBody>
          <a:bodyPr anchorCtr="0" anchor="t" bIns="91425" lIns="91425" spcFirstLastPara="1" rIns="91425" wrap="square" tIns="91425">
            <a:normAutofit/>
          </a:bodyPr>
          <a:lstStyle/>
          <a:p>
            <a:pPr indent="-285750" lvl="0" marL="457200" rtl="0" algn="l">
              <a:spcBef>
                <a:spcPts val="300"/>
              </a:spcBef>
              <a:spcAft>
                <a:spcPts val="0"/>
              </a:spcAft>
              <a:buSzPts val="900"/>
              <a:buChar char="●"/>
            </a:pPr>
            <a:r>
              <a:rPr b="1" lang="en-GB" sz="900">
                <a:solidFill>
                  <a:schemeClr val="accent3"/>
                </a:solidFill>
              </a:rPr>
              <a:t>review_feedback.csv</a:t>
            </a:r>
            <a:r>
              <a:rPr lang="en-GB" sz="900"/>
              <a:t>: </a:t>
            </a:r>
            <a:endParaRPr sz="900"/>
          </a:p>
          <a:p>
            <a:pPr indent="-285750" lvl="1" marL="914400" rtl="0" algn="l">
              <a:spcBef>
                <a:spcPts val="0"/>
              </a:spcBef>
              <a:spcAft>
                <a:spcPts val="0"/>
              </a:spcAft>
              <a:buSzPts val="900"/>
              <a:buChar char="○"/>
            </a:pPr>
            <a:r>
              <a:rPr lang="en-GB" sz="900">
                <a:solidFill>
                  <a:schemeClr val="accent3"/>
                </a:solidFill>
              </a:rPr>
              <a:t>review_id</a:t>
            </a:r>
            <a:r>
              <a:rPr lang="en-GB" sz="900"/>
              <a:t>: Jedinstveni identifikator recenzije.</a:t>
            </a:r>
            <a:endParaRPr sz="900"/>
          </a:p>
          <a:p>
            <a:pPr indent="-285750" lvl="1" marL="914400" rtl="0" algn="l">
              <a:spcBef>
                <a:spcPts val="0"/>
              </a:spcBef>
              <a:spcAft>
                <a:spcPts val="0"/>
              </a:spcAft>
              <a:buSzPts val="900"/>
              <a:buChar char="○"/>
            </a:pPr>
            <a:r>
              <a:rPr lang="en-GB" sz="900">
                <a:solidFill>
                  <a:schemeClr val="accent3"/>
                </a:solidFill>
              </a:rPr>
              <a:t>funny</a:t>
            </a:r>
            <a:r>
              <a:rPr lang="en-GB" sz="900"/>
              <a:t>: Broj korisnika koji su označili recenziju kao smešnu.</a:t>
            </a:r>
            <a:endParaRPr sz="900"/>
          </a:p>
          <a:p>
            <a:pPr indent="-285750" lvl="1" marL="914400" rtl="0" algn="l">
              <a:spcBef>
                <a:spcPts val="0"/>
              </a:spcBef>
              <a:spcAft>
                <a:spcPts val="0"/>
              </a:spcAft>
              <a:buSzPts val="900"/>
              <a:buChar char="○"/>
            </a:pPr>
            <a:r>
              <a:rPr lang="en-GB" sz="900">
                <a:solidFill>
                  <a:schemeClr val="accent3"/>
                </a:solidFill>
              </a:rPr>
              <a:t>helpful</a:t>
            </a:r>
            <a:r>
              <a:rPr lang="en-GB" sz="900"/>
              <a:t>: Broj korisnika koji su označili recenziju kao korisnu.</a:t>
            </a:r>
            <a:endParaRPr sz="900"/>
          </a:p>
        </p:txBody>
      </p:sp>
      <p:sp>
        <p:nvSpPr>
          <p:cNvPr id="154" name="Google Shape;154;p26"/>
          <p:cNvSpPr txBox="1"/>
          <p:nvPr>
            <p:ph idx="2" type="body"/>
          </p:nvPr>
        </p:nvSpPr>
        <p:spPr>
          <a:xfrm>
            <a:off x="258300" y="4213400"/>
            <a:ext cx="4260300" cy="1027800"/>
          </a:xfrm>
          <a:prstGeom prst="rect">
            <a:avLst/>
          </a:prstGeom>
          <a:ln>
            <a:noFill/>
          </a:ln>
        </p:spPr>
        <p:txBody>
          <a:bodyPr anchorCtr="0" anchor="t" bIns="91425" lIns="91425" spcFirstLastPara="1" rIns="91425" wrap="square" tIns="91425">
            <a:normAutofit lnSpcReduction="20000"/>
          </a:bodyPr>
          <a:lstStyle/>
          <a:p>
            <a:pPr indent="-285750" lvl="0" marL="457200" rtl="0" algn="l">
              <a:spcBef>
                <a:spcPts val="300"/>
              </a:spcBef>
              <a:spcAft>
                <a:spcPts val="0"/>
              </a:spcAft>
              <a:buSzPts val="900"/>
              <a:buChar char="●"/>
            </a:pPr>
            <a:r>
              <a:rPr b="1" lang="en-GB" sz="900">
                <a:solidFill>
                  <a:schemeClr val="accent3"/>
                </a:solidFill>
              </a:rPr>
              <a:t>users.csv</a:t>
            </a:r>
            <a:r>
              <a:rPr lang="en-GB" sz="900"/>
              <a:t>: </a:t>
            </a:r>
            <a:endParaRPr sz="900"/>
          </a:p>
          <a:p>
            <a:pPr indent="-285750" lvl="1" marL="914400" rtl="0" algn="l">
              <a:spcBef>
                <a:spcPts val="0"/>
              </a:spcBef>
              <a:spcAft>
                <a:spcPts val="0"/>
              </a:spcAft>
              <a:buSzPts val="900"/>
              <a:buChar char="○"/>
            </a:pPr>
            <a:r>
              <a:rPr lang="en-GB" sz="900">
                <a:solidFill>
                  <a:schemeClr val="accent3"/>
                </a:solidFill>
              </a:rPr>
              <a:t>user_id</a:t>
            </a:r>
            <a:r>
              <a:rPr lang="en-GB" sz="900"/>
              <a:t>: Jedinstveni identifikator korisnika.</a:t>
            </a:r>
            <a:endParaRPr sz="900"/>
          </a:p>
          <a:p>
            <a:pPr indent="-285750" lvl="1" marL="914400" rtl="0" algn="l">
              <a:spcBef>
                <a:spcPts val="0"/>
              </a:spcBef>
              <a:spcAft>
                <a:spcPts val="0"/>
              </a:spcAft>
              <a:buSzPts val="900"/>
              <a:buChar char="○"/>
            </a:pPr>
            <a:r>
              <a:rPr lang="en-GB" sz="900">
                <a:solidFill>
                  <a:schemeClr val="accent3"/>
                </a:solidFill>
              </a:rPr>
              <a:t>products</a:t>
            </a:r>
            <a:r>
              <a:rPr lang="en-GB" sz="900"/>
              <a:t>: Može predstavljati proizvode koje je korisnik kupio, registrovao ili koristi.</a:t>
            </a:r>
            <a:endParaRPr sz="900"/>
          </a:p>
          <a:p>
            <a:pPr indent="-285750" lvl="1" marL="914400" rtl="0" algn="l">
              <a:spcBef>
                <a:spcPts val="0"/>
              </a:spcBef>
              <a:spcAft>
                <a:spcPts val="0"/>
              </a:spcAft>
              <a:buSzPts val="900"/>
              <a:buChar char="○"/>
            </a:pPr>
            <a:r>
              <a:rPr lang="en-GB" sz="900">
                <a:solidFill>
                  <a:schemeClr val="accent3"/>
                </a:solidFill>
              </a:rPr>
              <a:t>reviews</a:t>
            </a:r>
            <a:r>
              <a:rPr lang="en-GB" sz="900"/>
              <a:t>: Broj recenzija koje je korisnik napisao.</a:t>
            </a:r>
            <a:endParaRPr sz="900"/>
          </a:p>
          <a:p>
            <a:pPr indent="0" lvl="0" marL="0" rtl="0" algn="l">
              <a:spcBef>
                <a:spcPts val="300"/>
              </a:spcBef>
              <a:spcAft>
                <a:spcPts val="1200"/>
              </a:spcAft>
              <a:buNone/>
            </a:pPr>
            <a:r>
              <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Tema</a:t>
            </a:r>
            <a:endParaRPr/>
          </a:p>
        </p:txBody>
      </p:sp>
      <p:sp>
        <p:nvSpPr>
          <p:cNvPr id="86" name="Google Shape;86;p18"/>
          <p:cNvSpPr txBox="1"/>
          <p:nvPr>
            <p:ph idx="1" type="body"/>
          </p:nvPr>
        </p:nvSpPr>
        <p:spPr>
          <a:xfrm>
            <a:off x="311700" y="1017713"/>
            <a:ext cx="8520600" cy="1681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Kao temu, odabrali smo “Game recommendations on Steam” skup podataka</a:t>
            </a:r>
            <a:endParaRPr sz="1400"/>
          </a:p>
          <a:p>
            <a:pPr indent="-317500" lvl="0" marL="457200" rtl="0" algn="l">
              <a:spcBef>
                <a:spcPts val="0"/>
              </a:spcBef>
              <a:spcAft>
                <a:spcPts val="0"/>
              </a:spcAft>
              <a:buSzPts val="1400"/>
              <a:buChar char="-"/>
            </a:pPr>
            <a:r>
              <a:rPr lang="en-GB" sz="1400"/>
              <a:t>Steam - </a:t>
            </a:r>
            <a:r>
              <a:rPr lang="en-GB" sz="1400"/>
              <a:t>najveća svetska platforma igara na svetu</a:t>
            </a:r>
            <a:endParaRPr sz="1400"/>
          </a:p>
          <a:p>
            <a:pPr indent="-317500" lvl="0" marL="457200" rtl="0" algn="l">
              <a:spcBef>
                <a:spcPts val="0"/>
              </a:spcBef>
              <a:spcAft>
                <a:spcPts val="0"/>
              </a:spcAft>
              <a:buSzPts val="1400"/>
              <a:buChar char="-"/>
            </a:pPr>
            <a:r>
              <a:rPr lang="en-GB" sz="1400"/>
              <a:t>Ovaj skup podataka fokusira se na preporuke korisnika na Steam platformi.</a:t>
            </a:r>
            <a:endParaRPr sz="1400"/>
          </a:p>
          <a:p>
            <a:pPr indent="-317500" lvl="0" marL="457200" rtl="0" algn="l">
              <a:spcBef>
                <a:spcPts val="0"/>
              </a:spcBef>
              <a:spcAft>
                <a:spcPts val="0"/>
              </a:spcAft>
              <a:buSzPts val="1400"/>
              <a:buChar char="-"/>
            </a:pPr>
            <a:r>
              <a:rPr lang="en-GB" sz="1400"/>
              <a:t>Sadrži informacije o različitim igrama, njihovim karakteristikama i interakcijama korisnika.</a:t>
            </a:r>
            <a:endParaRPr sz="1400"/>
          </a:p>
          <a:p>
            <a:pPr indent="-317500" lvl="0" marL="457200" rtl="0" algn="l">
              <a:spcBef>
                <a:spcPts val="0"/>
              </a:spcBef>
              <a:spcAft>
                <a:spcPts val="0"/>
              </a:spcAft>
              <a:buSzPts val="1400"/>
              <a:buChar char="-"/>
            </a:pPr>
            <a:r>
              <a:rPr lang="en-GB" sz="1400"/>
              <a:t>Preporuke se temelje na ponašanju korisnika, kao što su ocene igara, vreme igranja, dodavanje u listu želja itd.</a:t>
            </a:r>
            <a:endParaRPr sz="1400"/>
          </a:p>
        </p:txBody>
      </p:sp>
      <p:sp>
        <p:nvSpPr>
          <p:cNvPr id="87" name="Google Shape;87;p18"/>
          <p:cNvSpPr txBox="1"/>
          <p:nvPr>
            <p:ph idx="1" type="body"/>
          </p:nvPr>
        </p:nvSpPr>
        <p:spPr>
          <a:xfrm>
            <a:off x="311700" y="3271925"/>
            <a:ext cx="8520600" cy="979800"/>
          </a:xfrm>
          <a:prstGeom prst="rect">
            <a:avLst/>
          </a:prstGeom>
        </p:spPr>
        <p:txBody>
          <a:bodyPr anchorCtr="0" anchor="t" bIns="91425" lIns="91425" spcFirstLastPara="1" rIns="91425" wrap="square" tIns="91425">
            <a:normAutofit/>
          </a:bodyPr>
          <a:lstStyle/>
          <a:p>
            <a:pPr indent="-317500" lvl="0" marL="457200" rtl="0" algn="l">
              <a:spcBef>
                <a:spcPts val="300"/>
              </a:spcBef>
              <a:spcAft>
                <a:spcPts val="0"/>
              </a:spcAft>
              <a:buSzPts val="1400"/>
              <a:buChar char="●"/>
            </a:pPr>
            <a:r>
              <a:rPr b="1" lang="en-GB" sz="1400">
                <a:solidFill>
                  <a:schemeClr val="accent3"/>
                </a:solidFill>
              </a:rPr>
              <a:t>games.csv </a:t>
            </a:r>
            <a:r>
              <a:rPr lang="en-GB" sz="1400"/>
              <a:t>: Informacije o igrama - </a:t>
            </a:r>
            <a:r>
              <a:rPr b="1" lang="en-GB" sz="1400"/>
              <a:t>50.872 </a:t>
            </a:r>
            <a:r>
              <a:rPr lang="en-GB" sz="1400"/>
              <a:t>zapisa</a:t>
            </a:r>
            <a:endParaRPr sz="1200"/>
          </a:p>
          <a:p>
            <a:pPr indent="-317500" lvl="0" marL="457200" rtl="0" algn="l">
              <a:spcBef>
                <a:spcPts val="0"/>
              </a:spcBef>
              <a:spcAft>
                <a:spcPts val="0"/>
              </a:spcAft>
              <a:buSzPts val="1400"/>
              <a:buChar char="●"/>
            </a:pPr>
            <a:r>
              <a:rPr b="1" lang="en-GB" sz="1400">
                <a:solidFill>
                  <a:schemeClr val="accent3"/>
                </a:solidFill>
              </a:rPr>
              <a:t>recommendations.csv</a:t>
            </a:r>
            <a:r>
              <a:rPr lang="en-GB" sz="1400"/>
              <a:t>: Informacije o recenzijama - </a:t>
            </a:r>
            <a:r>
              <a:rPr b="1" lang="en-GB" sz="1400"/>
              <a:t>41.154.794 </a:t>
            </a:r>
            <a:r>
              <a:rPr lang="en-GB" sz="1400"/>
              <a:t>zapisa</a:t>
            </a:r>
            <a:endParaRPr sz="1200"/>
          </a:p>
          <a:p>
            <a:pPr indent="-317500" lvl="0" marL="457200" rtl="0" algn="l">
              <a:spcBef>
                <a:spcPts val="0"/>
              </a:spcBef>
              <a:spcAft>
                <a:spcPts val="0"/>
              </a:spcAft>
              <a:buSzPts val="1400"/>
              <a:buChar char="●"/>
            </a:pPr>
            <a:r>
              <a:rPr b="1" lang="en-GB" sz="1400">
                <a:solidFill>
                  <a:schemeClr val="accent3"/>
                </a:solidFill>
              </a:rPr>
              <a:t>users.csv</a:t>
            </a:r>
            <a:r>
              <a:rPr lang="en-GB" sz="1400"/>
              <a:t>: Informacije o igracima - </a:t>
            </a:r>
            <a:r>
              <a:rPr b="1" lang="en-GB" sz="1400"/>
              <a:t>14.306.064 </a:t>
            </a:r>
            <a:r>
              <a:rPr lang="en-GB" sz="1400"/>
              <a:t>zapisa</a:t>
            </a:r>
            <a:endParaRPr sz="1200"/>
          </a:p>
        </p:txBody>
      </p:sp>
      <p:sp>
        <p:nvSpPr>
          <p:cNvPr id="88" name="Google Shape;88;p18"/>
          <p:cNvSpPr txBox="1"/>
          <p:nvPr>
            <p:ph type="title"/>
          </p:nvPr>
        </p:nvSpPr>
        <p:spPr>
          <a:xfrm>
            <a:off x="311700" y="2699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Datoteke i broj zapisa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Semantika kolona</a:t>
            </a:r>
            <a:endParaRPr/>
          </a:p>
        </p:txBody>
      </p:sp>
      <p:sp>
        <p:nvSpPr>
          <p:cNvPr id="94" name="Google Shape;94;p19"/>
          <p:cNvSpPr txBox="1"/>
          <p:nvPr>
            <p:ph idx="1" type="body"/>
          </p:nvPr>
        </p:nvSpPr>
        <p:spPr>
          <a:xfrm>
            <a:off x="311700" y="1152475"/>
            <a:ext cx="4260300" cy="3668700"/>
          </a:xfrm>
          <a:prstGeom prst="rect">
            <a:avLst/>
          </a:prstGeom>
          <a:ln>
            <a:noFill/>
          </a:ln>
        </p:spPr>
        <p:txBody>
          <a:bodyPr anchorCtr="0" anchor="t" bIns="91425" lIns="91425" spcFirstLastPara="1" rIns="91425" wrap="square" tIns="91425">
            <a:normAutofit/>
          </a:bodyPr>
          <a:lstStyle/>
          <a:p>
            <a:pPr indent="-292100" lvl="0" marL="457200" rtl="0" algn="l">
              <a:spcBef>
                <a:spcPts val="300"/>
              </a:spcBef>
              <a:spcAft>
                <a:spcPts val="0"/>
              </a:spcAft>
              <a:buSzPts val="1000"/>
              <a:buChar char="●"/>
            </a:pPr>
            <a:r>
              <a:rPr b="1" lang="en-GB" sz="1000">
                <a:solidFill>
                  <a:schemeClr val="accent3"/>
                </a:solidFill>
              </a:rPr>
              <a:t>games.csv</a:t>
            </a:r>
            <a:r>
              <a:rPr lang="en-GB" sz="1000"/>
              <a:t>: </a:t>
            </a:r>
            <a:endParaRPr sz="1000"/>
          </a:p>
          <a:p>
            <a:pPr indent="-292100" lvl="1" marL="914400" rtl="0" algn="l">
              <a:spcBef>
                <a:spcPts val="0"/>
              </a:spcBef>
              <a:spcAft>
                <a:spcPts val="0"/>
              </a:spcAft>
              <a:buSzPts val="1000"/>
              <a:buChar char="○"/>
            </a:pPr>
            <a:r>
              <a:rPr lang="en-GB" sz="1000">
                <a:solidFill>
                  <a:schemeClr val="accent3"/>
                </a:solidFill>
              </a:rPr>
              <a:t>app_id</a:t>
            </a:r>
            <a:r>
              <a:rPr lang="en-GB" sz="1000"/>
              <a:t>: Jedinstveni identifikator igre.</a:t>
            </a:r>
            <a:endParaRPr sz="1000"/>
          </a:p>
          <a:p>
            <a:pPr indent="-292100" lvl="1" marL="914400" rtl="0" algn="l">
              <a:spcBef>
                <a:spcPts val="0"/>
              </a:spcBef>
              <a:spcAft>
                <a:spcPts val="0"/>
              </a:spcAft>
              <a:buSzPts val="1000"/>
              <a:buChar char="○"/>
            </a:pPr>
            <a:r>
              <a:rPr lang="en-GB" sz="1000">
                <a:solidFill>
                  <a:schemeClr val="accent3"/>
                </a:solidFill>
              </a:rPr>
              <a:t>title</a:t>
            </a:r>
            <a:r>
              <a:rPr lang="en-GB" sz="1000"/>
              <a:t>: Naslov igre.</a:t>
            </a:r>
            <a:endParaRPr sz="1000"/>
          </a:p>
          <a:p>
            <a:pPr indent="-292100" lvl="1" marL="914400" rtl="0" algn="l">
              <a:spcBef>
                <a:spcPts val="0"/>
              </a:spcBef>
              <a:spcAft>
                <a:spcPts val="0"/>
              </a:spcAft>
              <a:buSzPts val="1000"/>
              <a:buChar char="○"/>
            </a:pPr>
            <a:r>
              <a:rPr lang="en-GB" sz="1000">
                <a:solidFill>
                  <a:schemeClr val="accent3"/>
                </a:solidFill>
              </a:rPr>
              <a:t>date_release</a:t>
            </a:r>
            <a:r>
              <a:rPr lang="en-GB" sz="1000"/>
              <a:t>: Datum izdavanja igre.</a:t>
            </a:r>
            <a:endParaRPr sz="1000"/>
          </a:p>
          <a:p>
            <a:pPr indent="-292100" lvl="1" marL="914400" rtl="0" algn="l">
              <a:spcBef>
                <a:spcPts val="0"/>
              </a:spcBef>
              <a:spcAft>
                <a:spcPts val="0"/>
              </a:spcAft>
              <a:buSzPts val="1000"/>
              <a:buChar char="○"/>
            </a:pPr>
            <a:r>
              <a:rPr lang="en-GB" sz="1000">
                <a:solidFill>
                  <a:schemeClr val="accent3"/>
                </a:solidFill>
              </a:rPr>
              <a:t>rating</a:t>
            </a:r>
            <a:r>
              <a:rPr lang="en-GB" sz="1000"/>
              <a:t>: Ocena igre.</a:t>
            </a:r>
            <a:endParaRPr sz="1000"/>
          </a:p>
          <a:p>
            <a:pPr indent="-292100" lvl="1" marL="914400" rtl="0" algn="l">
              <a:spcBef>
                <a:spcPts val="0"/>
              </a:spcBef>
              <a:spcAft>
                <a:spcPts val="0"/>
              </a:spcAft>
              <a:buSzPts val="1000"/>
              <a:buChar char="○"/>
            </a:pPr>
            <a:r>
              <a:rPr lang="en-GB" sz="1000">
                <a:solidFill>
                  <a:schemeClr val="accent3"/>
                </a:solidFill>
              </a:rPr>
              <a:t>positive_ratio</a:t>
            </a:r>
            <a:r>
              <a:rPr lang="en-GB" sz="1000"/>
              <a:t>: Procenat pozitivnih recenzija u odnosu na ukupan broj recenzija.</a:t>
            </a:r>
            <a:endParaRPr sz="1000"/>
          </a:p>
          <a:p>
            <a:pPr indent="-292100" lvl="1" marL="914400" rtl="0" algn="l">
              <a:spcBef>
                <a:spcPts val="0"/>
              </a:spcBef>
              <a:spcAft>
                <a:spcPts val="0"/>
              </a:spcAft>
              <a:buSzPts val="1000"/>
              <a:buChar char="○"/>
            </a:pPr>
            <a:r>
              <a:rPr lang="en-GB" sz="1000">
                <a:solidFill>
                  <a:schemeClr val="accent3"/>
                </a:solidFill>
              </a:rPr>
              <a:t>user_reviews</a:t>
            </a:r>
            <a:r>
              <a:rPr lang="en-GB" sz="1000"/>
              <a:t>: Broj recenzija koje je igra dobila od korisnika.</a:t>
            </a:r>
            <a:endParaRPr sz="1000"/>
          </a:p>
          <a:p>
            <a:pPr indent="-292100" lvl="1" marL="914400" rtl="0" algn="l">
              <a:spcBef>
                <a:spcPts val="0"/>
              </a:spcBef>
              <a:spcAft>
                <a:spcPts val="0"/>
              </a:spcAft>
              <a:buSzPts val="1000"/>
              <a:buChar char="○"/>
            </a:pPr>
            <a:r>
              <a:rPr lang="en-GB" sz="1000">
                <a:solidFill>
                  <a:schemeClr val="accent3"/>
                </a:solidFill>
              </a:rPr>
              <a:t>win</a:t>
            </a:r>
            <a:r>
              <a:rPr lang="en-GB" sz="1000"/>
              <a:t>: Da li je igra dostupna za Windows platformu (true/false).</a:t>
            </a:r>
            <a:endParaRPr sz="1000"/>
          </a:p>
          <a:p>
            <a:pPr indent="-292100" lvl="1" marL="914400" rtl="0" algn="l">
              <a:spcBef>
                <a:spcPts val="0"/>
              </a:spcBef>
              <a:spcAft>
                <a:spcPts val="0"/>
              </a:spcAft>
              <a:buSzPts val="1000"/>
              <a:buChar char="○"/>
            </a:pPr>
            <a:r>
              <a:rPr lang="en-GB" sz="1000">
                <a:solidFill>
                  <a:schemeClr val="accent3"/>
                </a:solidFill>
              </a:rPr>
              <a:t>mac</a:t>
            </a:r>
            <a:r>
              <a:rPr lang="en-GB" sz="1000"/>
              <a:t>: Da li je igra dostupna za Mac platformu (true/false).</a:t>
            </a:r>
            <a:endParaRPr sz="1000"/>
          </a:p>
          <a:p>
            <a:pPr indent="-292100" lvl="1" marL="914400" rtl="0" algn="l">
              <a:spcBef>
                <a:spcPts val="0"/>
              </a:spcBef>
              <a:spcAft>
                <a:spcPts val="0"/>
              </a:spcAft>
              <a:buSzPts val="1000"/>
              <a:buChar char="○"/>
            </a:pPr>
            <a:r>
              <a:rPr lang="en-GB" sz="1000">
                <a:solidFill>
                  <a:schemeClr val="accent3"/>
                </a:solidFill>
              </a:rPr>
              <a:t>linux</a:t>
            </a:r>
            <a:r>
              <a:rPr lang="en-GB" sz="1000"/>
              <a:t>: Da li je igra dostupna za Linux platformu (true/false).</a:t>
            </a:r>
            <a:endParaRPr sz="1000"/>
          </a:p>
          <a:p>
            <a:pPr indent="-292100" lvl="1" marL="914400" rtl="0" algn="l">
              <a:spcBef>
                <a:spcPts val="0"/>
              </a:spcBef>
              <a:spcAft>
                <a:spcPts val="0"/>
              </a:spcAft>
              <a:buSzPts val="1000"/>
              <a:buChar char="○"/>
            </a:pPr>
            <a:r>
              <a:rPr lang="en-GB" sz="1000">
                <a:solidFill>
                  <a:schemeClr val="accent3"/>
                </a:solidFill>
              </a:rPr>
              <a:t>steam_deck</a:t>
            </a:r>
            <a:r>
              <a:rPr lang="en-GB" sz="1000"/>
              <a:t>: Da li je igra dostupna za Steam Deck platformu (true/false).</a:t>
            </a:r>
            <a:endParaRPr sz="1000"/>
          </a:p>
          <a:p>
            <a:pPr indent="-292100" lvl="1" marL="914400" rtl="0" algn="l">
              <a:spcBef>
                <a:spcPts val="0"/>
              </a:spcBef>
              <a:spcAft>
                <a:spcPts val="0"/>
              </a:spcAft>
              <a:buSzPts val="1000"/>
              <a:buChar char="○"/>
            </a:pPr>
            <a:r>
              <a:rPr lang="en-GB" sz="1000">
                <a:solidFill>
                  <a:schemeClr val="accent3"/>
                </a:solidFill>
              </a:rPr>
              <a:t>price_final</a:t>
            </a:r>
            <a:r>
              <a:rPr lang="en-GB" sz="1000"/>
              <a:t>: Konačna cena igre.</a:t>
            </a:r>
            <a:endParaRPr sz="1000"/>
          </a:p>
          <a:p>
            <a:pPr indent="-292100" lvl="1" marL="914400" rtl="0" algn="l">
              <a:spcBef>
                <a:spcPts val="0"/>
              </a:spcBef>
              <a:spcAft>
                <a:spcPts val="0"/>
              </a:spcAft>
              <a:buSzPts val="1000"/>
              <a:buChar char="○"/>
            </a:pPr>
            <a:r>
              <a:rPr lang="en-GB" sz="1000">
                <a:solidFill>
                  <a:schemeClr val="accent3"/>
                </a:solidFill>
              </a:rPr>
              <a:t>price_original</a:t>
            </a:r>
            <a:r>
              <a:rPr lang="en-GB" sz="1000"/>
              <a:t>: Originalna cena igre pre popusta.</a:t>
            </a:r>
            <a:endParaRPr sz="1000"/>
          </a:p>
          <a:p>
            <a:pPr indent="-292100" lvl="1" marL="914400" rtl="0" algn="l">
              <a:spcBef>
                <a:spcPts val="0"/>
              </a:spcBef>
              <a:spcAft>
                <a:spcPts val="0"/>
              </a:spcAft>
              <a:buSzPts val="1000"/>
              <a:buChar char="○"/>
            </a:pPr>
            <a:r>
              <a:rPr lang="en-GB" sz="1000">
                <a:solidFill>
                  <a:schemeClr val="accent3"/>
                </a:solidFill>
              </a:rPr>
              <a:t>discount</a:t>
            </a:r>
            <a:r>
              <a:rPr lang="en-GB" sz="1000"/>
              <a:t>: Procenat popusta na cenu igre.</a:t>
            </a:r>
            <a:endParaRPr sz="1000"/>
          </a:p>
        </p:txBody>
      </p:sp>
      <p:sp>
        <p:nvSpPr>
          <p:cNvPr id="95" name="Google Shape;95;p19"/>
          <p:cNvSpPr txBox="1"/>
          <p:nvPr>
            <p:ph idx="2" type="body"/>
          </p:nvPr>
        </p:nvSpPr>
        <p:spPr>
          <a:xfrm>
            <a:off x="4572000" y="1152475"/>
            <a:ext cx="4206900" cy="2221500"/>
          </a:xfrm>
          <a:prstGeom prst="rect">
            <a:avLst/>
          </a:prstGeom>
          <a:ln>
            <a:noFill/>
          </a:ln>
        </p:spPr>
        <p:txBody>
          <a:bodyPr anchorCtr="0" anchor="t" bIns="91425" lIns="91425" spcFirstLastPara="1" rIns="91425" wrap="square" tIns="91425">
            <a:noAutofit/>
          </a:bodyPr>
          <a:lstStyle/>
          <a:p>
            <a:pPr indent="-292100" lvl="0" marL="457200" rtl="0" algn="l">
              <a:lnSpc>
                <a:spcPct val="95000"/>
              </a:lnSpc>
              <a:spcBef>
                <a:spcPts val="300"/>
              </a:spcBef>
              <a:spcAft>
                <a:spcPts val="0"/>
              </a:spcAft>
              <a:buSzPts val="1000"/>
              <a:buChar char="●"/>
            </a:pPr>
            <a:r>
              <a:rPr b="1" lang="en-GB" sz="1000">
                <a:solidFill>
                  <a:schemeClr val="accent3"/>
                </a:solidFill>
              </a:rPr>
              <a:t>recommendations.csv</a:t>
            </a:r>
            <a:r>
              <a:rPr lang="en-GB" sz="1000"/>
              <a:t>: </a:t>
            </a:r>
            <a:endParaRPr sz="1000"/>
          </a:p>
          <a:p>
            <a:pPr indent="-292100" lvl="1" marL="914400" rtl="0" algn="l">
              <a:lnSpc>
                <a:spcPct val="95000"/>
              </a:lnSpc>
              <a:spcBef>
                <a:spcPts val="0"/>
              </a:spcBef>
              <a:spcAft>
                <a:spcPts val="0"/>
              </a:spcAft>
              <a:buSzPts val="1000"/>
              <a:buChar char="○"/>
            </a:pPr>
            <a:r>
              <a:rPr lang="en-GB" sz="1000">
                <a:solidFill>
                  <a:schemeClr val="accent3"/>
                </a:solidFill>
              </a:rPr>
              <a:t>user_id</a:t>
            </a:r>
            <a:r>
              <a:rPr lang="en-GB" sz="1000"/>
              <a:t>: Jedinstveni identifikator korisnika koji je ostavio preporuku.</a:t>
            </a:r>
            <a:endParaRPr sz="1000"/>
          </a:p>
          <a:p>
            <a:pPr indent="-292100" lvl="1" marL="914400" rtl="0" algn="l">
              <a:lnSpc>
                <a:spcPct val="95000"/>
              </a:lnSpc>
              <a:spcBef>
                <a:spcPts val="0"/>
              </a:spcBef>
              <a:spcAft>
                <a:spcPts val="0"/>
              </a:spcAft>
              <a:buSzPts val="1000"/>
              <a:buChar char="○"/>
            </a:pPr>
            <a:r>
              <a:rPr lang="en-GB" sz="1000">
                <a:solidFill>
                  <a:schemeClr val="accent3"/>
                </a:solidFill>
              </a:rPr>
              <a:t>review_id</a:t>
            </a:r>
            <a:r>
              <a:rPr lang="en-GB" sz="1000"/>
              <a:t>: Jedinstveni identifikator recenzije.</a:t>
            </a:r>
            <a:endParaRPr sz="1000"/>
          </a:p>
          <a:p>
            <a:pPr indent="-292100" lvl="1" marL="914400" rtl="0" algn="l">
              <a:lnSpc>
                <a:spcPct val="95000"/>
              </a:lnSpc>
              <a:spcBef>
                <a:spcPts val="0"/>
              </a:spcBef>
              <a:spcAft>
                <a:spcPts val="0"/>
              </a:spcAft>
              <a:buSzPts val="1000"/>
              <a:buChar char="○"/>
            </a:pPr>
            <a:r>
              <a:rPr lang="en-GB" sz="1000">
                <a:solidFill>
                  <a:schemeClr val="accent3"/>
                </a:solidFill>
              </a:rPr>
              <a:t>app_id</a:t>
            </a:r>
            <a:r>
              <a:rPr lang="en-GB" sz="1000"/>
              <a:t>: Jedinstveni identifikator igre na koju se odnosi preporuka.</a:t>
            </a:r>
            <a:endParaRPr sz="1000"/>
          </a:p>
          <a:p>
            <a:pPr indent="-292100" lvl="1" marL="914400" rtl="0" algn="l">
              <a:lnSpc>
                <a:spcPct val="95000"/>
              </a:lnSpc>
              <a:spcBef>
                <a:spcPts val="0"/>
              </a:spcBef>
              <a:spcAft>
                <a:spcPts val="0"/>
              </a:spcAft>
              <a:buSzPts val="1000"/>
              <a:buChar char="○"/>
            </a:pPr>
            <a:r>
              <a:rPr lang="en-GB" sz="1000">
                <a:solidFill>
                  <a:schemeClr val="accent3"/>
                </a:solidFill>
              </a:rPr>
              <a:t>funny</a:t>
            </a:r>
            <a:r>
              <a:rPr lang="en-GB" sz="1000"/>
              <a:t>: Broj korisnika koji su označili recenziju kao smešnu.</a:t>
            </a:r>
            <a:endParaRPr sz="1000"/>
          </a:p>
          <a:p>
            <a:pPr indent="-292100" lvl="1" marL="914400" rtl="0" algn="l">
              <a:lnSpc>
                <a:spcPct val="95000"/>
              </a:lnSpc>
              <a:spcBef>
                <a:spcPts val="0"/>
              </a:spcBef>
              <a:spcAft>
                <a:spcPts val="0"/>
              </a:spcAft>
              <a:buSzPts val="1000"/>
              <a:buChar char="○"/>
            </a:pPr>
            <a:r>
              <a:rPr lang="en-GB" sz="1000">
                <a:solidFill>
                  <a:schemeClr val="accent3"/>
                </a:solidFill>
              </a:rPr>
              <a:t>helpful</a:t>
            </a:r>
            <a:r>
              <a:rPr lang="en-GB" sz="1000"/>
              <a:t>: Broj korisnika koji su označili recenziju kao korisnu.</a:t>
            </a:r>
            <a:endParaRPr sz="1000"/>
          </a:p>
          <a:p>
            <a:pPr indent="-292100" lvl="1" marL="914400" rtl="0" algn="l">
              <a:lnSpc>
                <a:spcPct val="95000"/>
              </a:lnSpc>
              <a:spcBef>
                <a:spcPts val="0"/>
              </a:spcBef>
              <a:spcAft>
                <a:spcPts val="0"/>
              </a:spcAft>
              <a:buSzPts val="1000"/>
              <a:buChar char="○"/>
            </a:pPr>
            <a:r>
              <a:rPr lang="en-GB" sz="1000">
                <a:solidFill>
                  <a:schemeClr val="accent3"/>
                </a:solidFill>
              </a:rPr>
              <a:t>date</a:t>
            </a:r>
            <a:r>
              <a:rPr lang="en-GB" sz="1000"/>
              <a:t>: Datum kada je preporuka ostavljena.</a:t>
            </a:r>
            <a:endParaRPr sz="1000"/>
          </a:p>
          <a:p>
            <a:pPr indent="-292100" lvl="1" marL="914400" rtl="0" algn="l">
              <a:lnSpc>
                <a:spcPct val="95000"/>
              </a:lnSpc>
              <a:spcBef>
                <a:spcPts val="0"/>
              </a:spcBef>
              <a:spcAft>
                <a:spcPts val="0"/>
              </a:spcAft>
              <a:buSzPts val="1000"/>
              <a:buChar char="○"/>
            </a:pPr>
            <a:r>
              <a:rPr lang="en-GB" sz="1000">
                <a:solidFill>
                  <a:schemeClr val="accent3"/>
                </a:solidFill>
              </a:rPr>
              <a:t>is_recommended</a:t>
            </a:r>
            <a:r>
              <a:rPr lang="en-GB" sz="1000"/>
              <a:t>: Da li je igra preporučena (true/false).</a:t>
            </a:r>
            <a:endParaRPr sz="1000"/>
          </a:p>
          <a:p>
            <a:pPr indent="-292100" lvl="1" marL="914400" rtl="0" algn="l">
              <a:lnSpc>
                <a:spcPct val="95000"/>
              </a:lnSpc>
              <a:spcBef>
                <a:spcPts val="0"/>
              </a:spcBef>
              <a:spcAft>
                <a:spcPts val="0"/>
              </a:spcAft>
              <a:buSzPts val="1000"/>
              <a:buChar char="○"/>
            </a:pPr>
            <a:r>
              <a:rPr lang="en-GB" sz="1000">
                <a:solidFill>
                  <a:schemeClr val="accent3"/>
                </a:solidFill>
              </a:rPr>
              <a:t>hours</a:t>
            </a:r>
            <a:r>
              <a:rPr lang="en-GB" sz="1000"/>
              <a:t>: Broj sati koje je korisnik proveo igrajući igru.</a:t>
            </a:r>
            <a:endParaRPr sz="1000"/>
          </a:p>
        </p:txBody>
      </p:sp>
      <p:sp>
        <p:nvSpPr>
          <p:cNvPr id="96" name="Google Shape;96;p19"/>
          <p:cNvSpPr txBox="1"/>
          <p:nvPr>
            <p:ph idx="2" type="body"/>
          </p:nvPr>
        </p:nvSpPr>
        <p:spPr>
          <a:xfrm>
            <a:off x="4572000" y="3373975"/>
            <a:ext cx="4157700" cy="1027800"/>
          </a:xfrm>
          <a:prstGeom prst="rect">
            <a:avLst/>
          </a:prstGeom>
          <a:ln>
            <a:noFill/>
          </a:ln>
        </p:spPr>
        <p:txBody>
          <a:bodyPr anchorCtr="0" anchor="t" bIns="91425" lIns="91425" spcFirstLastPara="1" rIns="91425" wrap="square" tIns="91425">
            <a:noAutofit/>
          </a:bodyPr>
          <a:lstStyle/>
          <a:p>
            <a:pPr indent="-292100" lvl="0" marL="457200" rtl="0" algn="l">
              <a:lnSpc>
                <a:spcPct val="95000"/>
              </a:lnSpc>
              <a:spcBef>
                <a:spcPts val="300"/>
              </a:spcBef>
              <a:spcAft>
                <a:spcPts val="0"/>
              </a:spcAft>
              <a:buSzPts val="1000"/>
              <a:buChar char="●"/>
            </a:pPr>
            <a:r>
              <a:rPr b="1" lang="en-GB" sz="1000">
                <a:solidFill>
                  <a:schemeClr val="accent3"/>
                </a:solidFill>
              </a:rPr>
              <a:t>users.csv</a:t>
            </a:r>
            <a:r>
              <a:rPr lang="en-GB" sz="1000"/>
              <a:t>: </a:t>
            </a:r>
            <a:endParaRPr sz="1000"/>
          </a:p>
          <a:p>
            <a:pPr indent="-292100" lvl="1" marL="914400" rtl="0" algn="l">
              <a:lnSpc>
                <a:spcPct val="95000"/>
              </a:lnSpc>
              <a:spcBef>
                <a:spcPts val="0"/>
              </a:spcBef>
              <a:spcAft>
                <a:spcPts val="0"/>
              </a:spcAft>
              <a:buSzPts val="1000"/>
              <a:buChar char="○"/>
            </a:pPr>
            <a:r>
              <a:rPr lang="en-GB" sz="1000">
                <a:solidFill>
                  <a:schemeClr val="accent3"/>
                </a:solidFill>
              </a:rPr>
              <a:t>user_id</a:t>
            </a:r>
            <a:r>
              <a:rPr lang="en-GB" sz="1000"/>
              <a:t>: Jedinstveni identifikator korisnika.</a:t>
            </a:r>
            <a:endParaRPr sz="1000"/>
          </a:p>
          <a:p>
            <a:pPr indent="-292100" lvl="1" marL="914400" rtl="0" algn="l">
              <a:lnSpc>
                <a:spcPct val="95000"/>
              </a:lnSpc>
              <a:spcBef>
                <a:spcPts val="0"/>
              </a:spcBef>
              <a:spcAft>
                <a:spcPts val="0"/>
              </a:spcAft>
              <a:buSzPts val="1000"/>
              <a:buChar char="○"/>
            </a:pPr>
            <a:r>
              <a:rPr lang="en-GB" sz="1000">
                <a:solidFill>
                  <a:schemeClr val="accent3"/>
                </a:solidFill>
              </a:rPr>
              <a:t>products</a:t>
            </a:r>
            <a:r>
              <a:rPr lang="en-GB" sz="1000"/>
              <a:t>: Može predstavljati proizvode koje je korisnik kupio, registrovao ili koristi.</a:t>
            </a:r>
            <a:endParaRPr sz="1000"/>
          </a:p>
          <a:p>
            <a:pPr indent="-292100" lvl="1" marL="914400" rtl="0" algn="l">
              <a:lnSpc>
                <a:spcPct val="95000"/>
              </a:lnSpc>
              <a:spcBef>
                <a:spcPts val="0"/>
              </a:spcBef>
              <a:spcAft>
                <a:spcPts val="0"/>
              </a:spcAft>
              <a:buSzPts val="1000"/>
              <a:buChar char="○"/>
            </a:pPr>
            <a:r>
              <a:rPr lang="en-GB" sz="1000">
                <a:solidFill>
                  <a:schemeClr val="accent3"/>
                </a:solidFill>
              </a:rPr>
              <a:t>reviews</a:t>
            </a:r>
            <a:r>
              <a:rPr lang="en-GB" sz="1000"/>
              <a:t>: Broj recenzija koje je korisnik napisao.</a:t>
            </a:r>
            <a:endParaRPr sz="1000"/>
          </a:p>
          <a:p>
            <a:pPr indent="0" lvl="0" marL="0" rtl="0" algn="l">
              <a:lnSpc>
                <a:spcPct val="95000"/>
              </a:lnSpc>
              <a:spcBef>
                <a:spcPts val="300"/>
              </a:spcBef>
              <a:spcAft>
                <a:spcPts val="120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Primer prostiranja</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Možemo preko </a:t>
            </a:r>
            <a:r>
              <a:rPr lang="en-GB">
                <a:solidFill>
                  <a:schemeClr val="accent3"/>
                </a:solidFill>
              </a:rPr>
              <a:t>ID korisnika </a:t>
            </a:r>
            <a:r>
              <a:rPr lang="en-GB"/>
              <a:t>i </a:t>
            </a:r>
            <a:r>
              <a:rPr lang="en-GB">
                <a:solidFill>
                  <a:schemeClr val="accent3"/>
                </a:solidFill>
              </a:rPr>
              <a:t>ID igre </a:t>
            </a:r>
            <a:r>
              <a:rPr lang="en-GB"/>
              <a:t>da nadjemo recenziju i podatke o recenziji koju je korisnik napravio:</a:t>
            </a:r>
            <a:endParaRPr/>
          </a:p>
          <a:p>
            <a:pPr indent="0" lvl="0" marL="0" rtl="0" algn="l">
              <a:spcBef>
                <a:spcPts val="1200"/>
              </a:spcBef>
              <a:spcAft>
                <a:spcPts val="1200"/>
              </a:spcAft>
              <a:buNone/>
            </a:pPr>
            <a:r>
              <a:rPr lang="en-GB"/>
              <a:t>Ako je</a:t>
            </a:r>
            <a:r>
              <a:rPr lang="en-GB">
                <a:solidFill>
                  <a:schemeClr val="accent3"/>
                </a:solidFill>
              </a:rPr>
              <a:t> ID korisnika:</a:t>
            </a:r>
            <a:r>
              <a:rPr lang="en-GB"/>
              <a:t> 5, a </a:t>
            </a:r>
            <a:r>
              <a:rPr lang="en-GB">
                <a:solidFill>
                  <a:schemeClr val="accent3"/>
                </a:solidFill>
              </a:rPr>
              <a:t>ID igre:</a:t>
            </a:r>
            <a:r>
              <a:rPr lang="en-GB"/>
              <a:t> 150, povratna informacija može sadržati podatke kao što su broj recenzija koje korisnik ukupno ima, broj igara, naslov igre, datum izlaska, prosečnu ocenu, koliko recenzija ima igra, na kojim platformama se može igrati, da li je naš korisnik pozitivno ocenio igru, koliko sati ima u toj igri i kakav je feedback.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Predlog logičke šeme baze podataka</a:t>
            </a:r>
            <a:endParaRPr/>
          </a:p>
        </p:txBody>
      </p:sp>
      <p:sp>
        <p:nvSpPr>
          <p:cNvPr id="108" name="Google Shape;108;p21"/>
          <p:cNvSpPr txBox="1"/>
          <p:nvPr>
            <p:ph idx="1" type="body"/>
          </p:nvPr>
        </p:nvSpPr>
        <p:spPr>
          <a:xfrm>
            <a:off x="311700" y="1152475"/>
            <a:ext cx="2724000" cy="17811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1. Kolekcija: Games</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"_id"</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CD3131"/>
                </a:solidFill>
                <a:highlight>
                  <a:srgbClr val="FFFFFF"/>
                </a:highlight>
                <a:latin typeface="Source Code Pro"/>
                <a:ea typeface="Source Code Pro"/>
                <a:cs typeface="Source Code Pro"/>
                <a:sym typeface="Source Code Pro"/>
              </a:rPr>
              <a:t>ObjectId(</a:t>
            </a:r>
            <a:r>
              <a:rPr lang="en-GB" sz="1050">
                <a:solidFill>
                  <a:srgbClr val="A31515"/>
                </a:solidFill>
                <a:highlight>
                  <a:srgbClr val="FFFFFF"/>
                </a:highlight>
                <a:latin typeface="Source Code Pro"/>
                <a:ea typeface="Source Code Pro"/>
                <a:cs typeface="Source Code Pro"/>
                <a:sym typeface="Source Code Pro"/>
              </a:rPr>
              <a:t>"..."</a:t>
            </a:r>
            <a:r>
              <a:rPr lang="en-GB" sz="1050">
                <a:solidFill>
                  <a:srgbClr val="CD3131"/>
                </a:solidFill>
                <a:highlight>
                  <a:srgbClr val="FFFFFF"/>
                </a:highlight>
                <a:latin typeface="Source Code Pro"/>
                <a:ea typeface="Source Code Pro"/>
                <a:cs typeface="Source Code Pro"/>
                <a:sym typeface="Source Code Pro"/>
              </a:rPr>
              <a:t>)</a:t>
            </a: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"app_id"</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A31515"/>
                </a:solidFill>
                <a:highlight>
                  <a:srgbClr val="FFFFFF"/>
                </a:highlight>
                <a:latin typeface="Source Code Pro"/>
                <a:ea typeface="Source Code Pro"/>
                <a:cs typeface="Source Code Pro"/>
                <a:sym typeface="Source Code Pro"/>
              </a:rPr>
              <a:t>"54321"</a:t>
            </a: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"title"</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A31515"/>
                </a:solidFill>
                <a:highlight>
                  <a:srgbClr val="FFFFFF"/>
                </a:highlight>
                <a:latin typeface="Source Code Pro"/>
                <a:ea typeface="Source Code Pro"/>
                <a:cs typeface="Source Code Pro"/>
                <a:sym typeface="Source Code Pro"/>
              </a:rPr>
              <a:t>"Amazing Game"</a:t>
            </a: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"date_release"</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CD3131"/>
                </a:solidFill>
                <a:highlight>
                  <a:srgbClr val="FFFFFF"/>
                </a:highlight>
                <a:latin typeface="Source Code Pro"/>
                <a:ea typeface="Source Code Pro"/>
                <a:cs typeface="Source Code Pro"/>
                <a:sym typeface="Source Code Pro"/>
              </a:rPr>
              <a:t>ISODate(</a:t>
            </a:r>
            <a:r>
              <a:rPr lang="en-GB" sz="1050">
                <a:solidFill>
                  <a:srgbClr val="A31515"/>
                </a:solidFill>
                <a:highlight>
                  <a:srgbClr val="FFFFFF"/>
                </a:highlight>
                <a:latin typeface="Source Code Pro"/>
                <a:ea typeface="Source Code Pro"/>
                <a:cs typeface="Source Code Pro"/>
                <a:sym typeface="Source Code Pro"/>
              </a:rPr>
              <a:t>"2022-03-15T00:00:00Z"</a:t>
            </a:r>
            <a:r>
              <a:rPr lang="en-GB" sz="1050">
                <a:solidFill>
                  <a:srgbClr val="CD3131"/>
                </a:solidFill>
                <a:highlight>
                  <a:srgbClr val="FFFFFF"/>
                </a:highlight>
                <a:latin typeface="Source Code Pro"/>
                <a:ea typeface="Source Code Pro"/>
                <a:cs typeface="Source Code Pro"/>
                <a:sym typeface="Source Code Pro"/>
              </a:rPr>
              <a:t>)</a:t>
            </a: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"rating"</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98658"/>
                </a:solidFill>
                <a:highlight>
                  <a:srgbClr val="FFFFFF"/>
                </a:highlight>
                <a:latin typeface="Source Code Pro"/>
                <a:ea typeface="Source Code Pro"/>
                <a:cs typeface="Source Code Pro"/>
                <a:sym typeface="Source Code Pro"/>
              </a:rPr>
              <a:t>4.7</a:t>
            </a: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"positive_ratio"</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98658"/>
                </a:solidFill>
                <a:highlight>
                  <a:srgbClr val="FFFFFF"/>
                </a:highlight>
                <a:latin typeface="Source Code Pro"/>
                <a:ea typeface="Source Code Pro"/>
                <a:cs typeface="Source Code Pro"/>
                <a:sym typeface="Source Code Pro"/>
              </a:rPr>
              <a:t>0.92</a:t>
            </a: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"user_reviews"</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98658"/>
                </a:solidFill>
                <a:highlight>
                  <a:srgbClr val="FFFFFF"/>
                </a:highlight>
                <a:latin typeface="Source Code Pro"/>
                <a:ea typeface="Source Code Pro"/>
                <a:cs typeface="Source Code Pro"/>
                <a:sym typeface="Source Code Pro"/>
              </a:rPr>
              <a:t>1500</a:t>
            </a:r>
            <a:endParaRPr sz="1050">
              <a:solidFill>
                <a:srgbClr val="098658"/>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09" name="Google Shape;109;p21"/>
          <p:cNvSpPr txBox="1"/>
          <p:nvPr>
            <p:ph idx="2" type="body"/>
          </p:nvPr>
        </p:nvSpPr>
        <p:spPr>
          <a:xfrm>
            <a:off x="3033000" y="1152475"/>
            <a:ext cx="2807700" cy="17811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852"/>
              <a:buNone/>
            </a:pPr>
            <a:r>
              <a:rPr lang="en-GB" sz="800">
                <a:solidFill>
                  <a:srgbClr val="000000"/>
                </a:solidFill>
                <a:highlight>
                  <a:srgbClr val="FFFFFF"/>
                </a:highlight>
                <a:latin typeface="Source Code Pro"/>
                <a:ea typeface="Source Code Pro"/>
                <a:cs typeface="Source Code Pro"/>
                <a:sym typeface="Source Code Pro"/>
              </a:rPr>
              <a:t>2. Kolekcija: Platform</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15714"/>
              </a:lnSpc>
              <a:spcBef>
                <a:spcPts val="0"/>
              </a:spcBef>
              <a:spcAft>
                <a:spcPts val="0"/>
              </a:spcAft>
              <a:buSzPts val="852"/>
              <a:buNone/>
            </a:pP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15714"/>
              </a:lnSpc>
              <a:spcBef>
                <a:spcPts val="0"/>
              </a:spcBef>
              <a:spcAft>
                <a:spcPts val="0"/>
              </a:spcAft>
              <a:buSzPts val="852"/>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"_id"</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CD3131"/>
                </a:solidFill>
                <a:highlight>
                  <a:srgbClr val="FFFFFF"/>
                </a:highlight>
                <a:latin typeface="Source Code Pro"/>
                <a:ea typeface="Source Code Pro"/>
                <a:cs typeface="Source Code Pro"/>
                <a:sym typeface="Source Code Pro"/>
              </a:rPr>
              <a:t>ObjectId(</a:t>
            </a:r>
            <a:r>
              <a:rPr lang="en-GB" sz="800">
                <a:solidFill>
                  <a:srgbClr val="A31515"/>
                </a:solidFill>
                <a:highlight>
                  <a:srgbClr val="FFFFFF"/>
                </a:highlight>
                <a:latin typeface="Source Code Pro"/>
                <a:ea typeface="Source Code Pro"/>
                <a:cs typeface="Source Code Pro"/>
                <a:sym typeface="Source Code Pro"/>
              </a:rPr>
              <a:t>"..."</a:t>
            </a:r>
            <a:r>
              <a:rPr lang="en-GB" sz="800">
                <a:solidFill>
                  <a:srgbClr val="CD3131"/>
                </a:solidFill>
                <a:highlight>
                  <a:srgbClr val="FFFFFF"/>
                </a:highlight>
                <a:latin typeface="Source Code Pro"/>
                <a:ea typeface="Source Code Pro"/>
                <a:cs typeface="Source Code Pro"/>
                <a:sym typeface="Source Code Pro"/>
              </a:rPr>
              <a:t>)</a:t>
            </a: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15714"/>
              </a:lnSpc>
              <a:spcBef>
                <a:spcPts val="0"/>
              </a:spcBef>
              <a:spcAft>
                <a:spcPts val="0"/>
              </a:spcAft>
              <a:buSzPts val="852"/>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"app_id"</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A31515"/>
                </a:solidFill>
                <a:highlight>
                  <a:srgbClr val="FFFFFF"/>
                </a:highlight>
                <a:latin typeface="Source Code Pro"/>
                <a:ea typeface="Source Code Pro"/>
                <a:cs typeface="Source Code Pro"/>
                <a:sym typeface="Source Code Pro"/>
              </a:rPr>
              <a:t>"54321"</a:t>
            </a: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15714"/>
              </a:lnSpc>
              <a:spcBef>
                <a:spcPts val="0"/>
              </a:spcBef>
              <a:spcAft>
                <a:spcPts val="0"/>
              </a:spcAft>
              <a:buSzPts val="852"/>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"windows"</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000FF"/>
                </a:solidFill>
                <a:highlight>
                  <a:srgbClr val="FFFFFF"/>
                </a:highlight>
                <a:latin typeface="Source Code Pro"/>
                <a:ea typeface="Source Code Pro"/>
                <a:cs typeface="Source Code Pro"/>
                <a:sym typeface="Source Code Pro"/>
              </a:rPr>
              <a:t>true</a:t>
            </a: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15714"/>
              </a:lnSpc>
              <a:spcBef>
                <a:spcPts val="0"/>
              </a:spcBef>
              <a:spcAft>
                <a:spcPts val="0"/>
              </a:spcAft>
              <a:buSzPts val="852"/>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"mac"</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000FF"/>
                </a:solidFill>
                <a:highlight>
                  <a:srgbClr val="FFFFFF"/>
                </a:highlight>
                <a:latin typeface="Source Code Pro"/>
                <a:ea typeface="Source Code Pro"/>
                <a:cs typeface="Source Code Pro"/>
                <a:sym typeface="Source Code Pro"/>
              </a:rPr>
              <a:t>true</a:t>
            </a: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15714"/>
              </a:lnSpc>
              <a:spcBef>
                <a:spcPts val="0"/>
              </a:spcBef>
              <a:spcAft>
                <a:spcPts val="0"/>
              </a:spcAft>
              <a:buSzPts val="852"/>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"linux"</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000FF"/>
                </a:solidFill>
                <a:highlight>
                  <a:srgbClr val="FFFFFF"/>
                </a:highlight>
                <a:latin typeface="Source Code Pro"/>
                <a:ea typeface="Source Code Pro"/>
                <a:cs typeface="Source Code Pro"/>
                <a:sym typeface="Source Code Pro"/>
              </a:rPr>
              <a:t>false</a:t>
            </a: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15714"/>
              </a:lnSpc>
              <a:spcBef>
                <a:spcPts val="0"/>
              </a:spcBef>
              <a:spcAft>
                <a:spcPts val="0"/>
              </a:spcAft>
              <a:buSzPts val="852"/>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"steam_deck"</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000FF"/>
                </a:solidFill>
                <a:highlight>
                  <a:srgbClr val="FFFFFF"/>
                </a:highlight>
                <a:latin typeface="Source Code Pro"/>
                <a:ea typeface="Source Code Pro"/>
                <a:cs typeface="Source Code Pro"/>
                <a:sym typeface="Source Code Pro"/>
              </a:rPr>
              <a:t>true</a:t>
            </a:r>
            <a:endParaRPr sz="800">
              <a:solidFill>
                <a:srgbClr val="0000FF"/>
              </a:solidFill>
              <a:highlight>
                <a:srgbClr val="FFFFFF"/>
              </a:highlight>
              <a:latin typeface="Source Code Pro"/>
              <a:ea typeface="Source Code Pro"/>
              <a:cs typeface="Source Code Pro"/>
              <a:sym typeface="Source Code Pro"/>
            </a:endParaRPr>
          </a:p>
          <a:p>
            <a:pPr indent="0" lvl="0" marL="0" rtl="0" algn="l">
              <a:lnSpc>
                <a:spcPct val="115714"/>
              </a:lnSpc>
              <a:spcBef>
                <a:spcPts val="0"/>
              </a:spcBef>
              <a:spcAft>
                <a:spcPts val="0"/>
              </a:spcAft>
              <a:buSzPts val="852"/>
              <a:buNone/>
            </a:pP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95000"/>
              </a:lnSpc>
              <a:spcBef>
                <a:spcPts val="0"/>
              </a:spcBef>
              <a:spcAft>
                <a:spcPts val="1200"/>
              </a:spcAft>
              <a:buSzPts val="852"/>
              <a:buNone/>
            </a:pPr>
            <a:r>
              <a:t/>
            </a:r>
            <a:endParaRPr sz="800">
              <a:latin typeface="Source Code Pro"/>
              <a:ea typeface="Source Code Pro"/>
              <a:cs typeface="Source Code Pro"/>
              <a:sym typeface="Source Code Pro"/>
            </a:endParaRPr>
          </a:p>
        </p:txBody>
      </p:sp>
      <p:sp>
        <p:nvSpPr>
          <p:cNvPr id="110" name="Google Shape;110;p21"/>
          <p:cNvSpPr txBox="1"/>
          <p:nvPr>
            <p:ph idx="1" type="body"/>
          </p:nvPr>
        </p:nvSpPr>
        <p:spPr>
          <a:xfrm>
            <a:off x="5840700" y="1152475"/>
            <a:ext cx="2724000" cy="17811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841">
                <a:solidFill>
                  <a:srgbClr val="000000"/>
                </a:solidFill>
                <a:highlight>
                  <a:srgbClr val="FFFFFF"/>
                </a:highlight>
                <a:latin typeface="Source Code Pro"/>
                <a:ea typeface="Source Code Pro"/>
                <a:cs typeface="Source Code Pro"/>
                <a:sym typeface="Source Code Pro"/>
              </a:rPr>
              <a:t>3. Kolekcija: Price</a:t>
            </a:r>
            <a:endParaRPr sz="841">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41">
                <a:solidFill>
                  <a:srgbClr val="000000"/>
                </a:solidFill>
                <a:highlight>
                  <a:srgbClr val="FFFFFF"/>
                </a:highlight>
                <a:latin typeface="Source Code Pro"/>
                <a:ea typeface="Source Code Pro"/>
                <a:cs typeface="Source Code Pro"/>
                <a:sym typeface="Source Code Pro"/>
              </a:rPr>
              <a:t>{</a:t>
            </a:r>
            <a:endParaRPr sz="841">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41">
                <a:solidFill>
                  <a:srgbClr val="000000"/>
                </a:solidFill>
                <a:highlight>
                  <a:srgbClr val="FFFFFF"/>
                </a:highlight>
                <a:latin typeface="Source Code Pro"/>
                <a:ea typeface="Source Code Pro"/>
                <a:cs typeface="Source Code Pro"/>
                <a:sym typeface="Source Code Pro"/>
              </a:rPr>
              <a:t>  </a:t>
            </a:r>
            <a:r>
              <a:rPr lang="en-GB" sz="841">
                <a:solidFill>
                  <a:srgbClr val="0451A5"/>
                </a:solidFill>
                <a:highlight>
                  <a:srgbClr val="FFFFFF"/>
                </a:highlight>
                <a:latin typeface="Source Code Pro"/>
                <a:ea typeface="Source Code Pro"/>
                <a:cs typeface="Source Code Pro"/>
                <a:sym typeface="Source Code Pro"/>
              </a:rPr>
              <a:t>"_id"</a:t>
            </a:r>
            <a:r>
              <a:rPr lang="en-GB" sz="841">
                <a:solidFill>
                  <a:srgbClr val="000000"/>
                </a:solidFill>
                <a:highlight>
                  <a:srgbClr val="FFFFFF"/>
                </a:highlight>
                <a:latin typeface="Source Code Pro"/>
                <a:ea typeface="Source Code Pro"/>
                <a:cs typeface="Source Code Pro"/>
                <a:sym typeface="Source Code Pro"/>
              </a:rPr>
              <a:t>: </a:t>
            </a:r>
            <a:r>
              <a:rPr lang="en-GB" sz="841">
                <a:solidFill>
                  <a:srgbClr val="CD3131"/>
                </a:solidFill>
                <a:highlight>
                  <a:srgbClr val="FFFFFF"/>
                </a:highlight>
                <a:latin typeface="Source Code Pro"/>
                <a:ea typeface="Source Code Pro"/>
                <a:cs typeface="Source Code Pro"/>
                <a:sym typeface="Source Code Pro"/>
              </a:rPr>
              <a:t>ObjectId(</a:t>
            </a:r>
            <a:r>
              <a:rPr lang="en-GB" sz="841">
                <a:solidFill>
                  <a:srgbClr val="A31515"/>
                </a:solidFill>
                <a:highlight>
                  <a:srgbClr val="FFFFFF"/>
                </a:highlight>
                <a:latin typeface="Source Code Pro"/>
                <a:ea typeface="Source Code Pro"/>
                <a:cs typeface="Source Code Pro"/>
                <a:sym typeface="Source Code Pro"/>
              </a:rPr>
              <a:t>"..."</a:t>
            </a:r>
            <a:r>
              <a:rPr lang="en-GB" sz="841">
                <a:solidFill>
                  <a:srgbClr val="CD3131"/>
                </a:solidFill>
                <a:highlight>
                  <a:srgbClr val="FFFFFF"/>
                </a:highlight>
                <a:latin typeface="Source Code Pro"/>
                <a:ea typeface="Source Code Pro"/>
                <a:cs typeface="Source Code Pro"/>
                <a:sym typeface="Source Code Pro"/>
              </a:rPr>
              <a:t>)</a:t>
            </a:r>
            <a:r>
              <a:rPr lang="en-GB" sz="841">
                <a:solidFill>
                  <a:srgbClr val="000000"/>
                </a:solidFill>
                <a:highlight>
                  <a:srgbClr val="FFFFFF"/>
                </a:highlight>
                <a:latin typeface="Source Code Pro"/>
                <a:ea typeface="Source Code Pro"/>
                <a:cs typeface="Source Code Pro"/>
                <a:sym typeface="Source Code Pro"/>
              </a:rPr>
              <a:t>,</a:t>
            </a:r>
            <a:endParaRPr sz="841">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41">
                <a:solidFill>
                  <a:srgbClr val="000000"/>
                </a:solidFill>
                <a:highlight>
                  <a:srgbClr val="FFFFFF"/>
                </a:highlight>
                <a:latin typeface="Source Code Pro"/>
                <a:ea typeface="Source Code Pro"/>
                <a:cs typeface="Source Code Pro"/>
                <a:sym typeface="Source Code Pro"/>
              </a:rPr>
              <a:t>  </a:t>
            </a:r>
            <a:r>
              <a:rPr lang="en-GB" sz="841">
                <a:solidFill>
                  <a:srgbClr val="0451A5"/>
                </a:solidFill>
                <a:highlight>
                  <a:srgbClr val="FFFFFF"/>
                </a:highlight>
                <a:latin typeface="Source Code Pro"/>
                <a:ea typeface="Source Code Pro"/>
                <a:cs typeface="Source Code Pro"/>
                <a:sym typeface="Source Code Pro"/>
              </a:rPr>
              <a:t>"app_id"</a:t>
            </a:r>
            <a:r>
              <a:rPr lang="en-GB" sz="841">
                <a:solidFill>
                  <a:srgbClr val="000000"/>
                </a:solidFill>
                <a:highlight>
                  <a:srgbClr val="FFFFFF"/>
                </a:highlight>
                <a:latin typeface="Source Code Pro"/>
                <a:ea typeface="Source Code Pro"/>
                <a:cs typeface="Source Code Pro"/>
                <a:sym typeface="Source Code Pro"/>
              </a:rPr>
              <a:t>: </a:t>
            </a:r>
            <a:r>
              <a:rPr lang="en-GB" sz="841">
                <a:solidFill>
                  <a:srgbClr val="A31515"/>
                </a:solidFill>
                <a:highlight>
                  <a:srgbClr val="FFFFFF"/>
                </a:highlight>
                <a:latin typeface="Source Code Pro"/>
                <a:ea typeface="Source Code Pro"/>
                <a:cs typeface="Source Code Pro"/>
                <a:sym typeface="Source Code Pro"/>
              </a:rPr>
              <a:t>"54321"</a:t>
            </a:r>
            <a:r>
              <a:rPr lang="en-GB" sz="841">
                <a:solidFill>
                  <a:srgbClr val="000000"/>
                </a:solidFill>
                <a:highlight>
                  <a:srgbClr val="FFFFFF"/>
                </a:highlight>
                <a:latin typeface="Source Code Pro"/>
                <a:ea typeface="Source Code Pro"/>
                <a:cs typeface="Source Code Pro"/>
                <a:sym typeface="Source Code Pro"/>
              </a:rPr>
              <a:t>,</a:t>
            </a:r>
            <a:endParaRPr sz="841">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41">
                <a:solidFill>
                  <a:srgbClr val="000000"/>
                </a:solidFill>
                <a:highlight>
                  <a:srgbClr val="FFFFFF"/>
                </a:highlight>
                <a:latin typeface="Source Code Pro"/>
                <a:ea typeface="Source Code Pro"/>
                <a:cs typeface="Source Code Pro"/>
                <a:sym typeface="Source Code Pro"/>
              </a:rPr>
              <a:t>  </a:t>
            </a:r>
            <a:r>
              <a:rPr lang="en-GB" sz="841">
                <a:solidFill>
                  <a:srgbClr val="0451A5"/>
                </a:solidFill>
                <a:highlight>
                  <a:srgbClr val="FFFFFF"/>
                </a:highlight>
                <a:latin typeface="Source Code Pro"/>
                <a:ea typeface="Source Code Pro"/>
                <a:cs typeface="Source Code Pro"/>
                <a:sym typeface="Source Code Pro"/>
              </a:rPr>
              <a:t>"price_final"</a:t>
            </a:r>
            <a:r>
              <a:rPr lang="en-GB" sz="841">
                <a:solidFill>
                  <a:srgbClr val="000000"/>
                </a:solidFill>
                <a:highlight>
                  <a:srgbClr val="FFFFFF"/>
                </a:highlight>
                <a:latin typeface="Source Code Pro"/>
                <a:ea typeface="Source Code Pro"/>
                <a:cs typeface="Source Code Pro"/>
                <a:sym typeface="Source Code Pro"/>
              </a:rPr>
              <a:t>: </a:t>
            </a:r>
            <a:r>
              <a:rPr lang="en-GB" sz="841">
                <a:solidFill>
                  <a:srgbClr val="098658"/>
                </a:solidFill>
                <a:highlight>
                  <a:srgbClr val="FFFFFF"/>
                </a:highlight>
                <a:latin typeface="Source Code Pro"/>
                <a:ea typeface="Source Code Pro"/>
                <a:cs typeface="Source Code Pro"/>
                <a:sym typeface="Source Code Pro"/>
              </a:rPr>
              <a:t>29.99</a:t>
            </a:r>
            <a:r>
              <a:rPr lang="en-GB" sz="841">
                <a:solidFill>
                  <a:srgbClr val="000000"/>
                </a:solidFill>
                <a:highlight>
                  <a:srgbClr val="FFFFFF"/>
                </a:highlight>
                <a:latin typeface="Source Code Pro"/>
                <a:ea typeface="Source Code Pro"/>
                <a:cs typeface="Source Code Pro"/>
                <a:sym typeface="Source Code Pro"/>
              </a:rPr>
              <a:t>,</a:t>
            </a:r>
            <a:endParaRPr sz="841">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41">
                <a:solidFill>
                  <a:srgbClr val="000000"/>
                </a:solidFill>
                <a:highlight>
                  <a:srgbClr val="FFFFFF"/>
                </a:highlight>
                <a:latin typeface="Source Code Pro"/>
                <a:ea typeface="Source Code Pro"/>
                <a:cs typeface="Source Code Pro"/>
                <a:sym typeface="Source Code Pro"/>
              </a:rPr>
              <a:t>  </a:t>
            </a:r>
            <a:r>
              <a:rPr lang="en-GB" sz="841">
                <a:solidFill>
                  <a:srgbClr val="0451A5"/>
                </a:solidFill>
                <a:highlight>
                  <a:srgbClr val="FFFFFF"/>
                </a:highlight>
                <a:latin typeface="Source Code Pro"/>
                <a:ea typeface="Source Code Pro"/>
                <a:cs typeface="Source Code Pro"/>
                <a:sym typeface="Source Code Pro"/>
              </a:rPr>
              <a:t>"price_original"</a:t>
            </a:r>
            <a:r>
              <a:rPr lang="en-GB" sz="841">
                <a:solidFill>
                  <a:srgbClr val="000000"/>
                </a:solidFill>
                <a:highlight>
                  <a:srgbClr val="FFFFFF"/>
                </a:highlight>
                <a:latin typeface="Source Code Pro"/>
                <a:ea typeface="Source Code Pro"/>
                <a:cs typeface="Source Code Pro"/>
                <a:sym typeface="Source Code Pro"/>
              </a:rPr>
              <a:t>: </a:t>
            </a:r>
            <a:r>
              <a:rPr lang="en-GB" sz="841">
                <a:solidFill>
                  <a:srgbClr val="098658"/>
                </a:solidFill>
                <a:highlight>
                  <a:srgbClr val="FFFFFF"/>
                </a:highlight>
                <a:latin typeface="Source Code Pro"/>
                <a:ea typeface="Source Code Pro"/>
                <a:cs typeface="Source Code Pro"/>
                <a:sym typeface="Source Code Pro"/>
              </a:rPr>
              <a:t>49.99</a:t>
            </a:r>
            <a:r>
              <a:rPr lang="en-GB" sz="841">
                <a:solidFill>
                  <a:srgbClr val="000000"/>
                </a:solidFill>
                <a:highlight>
                  <a:srgbClr val="FFFFFF"/>
                </a:highlight>
                <a:latin typeface="Source Code Pro"/>
                <a:ea typeface="Source Code Pro"/>
                <a:cs typeface="Source Code Pro"/>
                <a:sym typeface="Source Code Pro"/>
              </a:rPr>
              <a:t>,</a:t>
            </a:r>
            <a:endParaRPr sz="841">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41">
                <a:solidFill>
                  <a:srgbClr val="000000"/>
                </a:solidFill>
                <a:highlight>
                  <a:srgbClr val="FFFFFF"/>
                </a:highlight>
                <a:latin typeface="Source Code Pro"/>
                <a:ea typeface="Source Code Pro"/>
                <a:cs typeface="Source Code Pro"/>
                <a:sym typeface="Source Code Pro"/>
              </a:rPr>
              <a:t>  </a:t>
            </a:r>
            <a:r>
              <a:rPr lang="en-GB" sz="841">
                <a:solidFill>
                  <a:srgbClr val="0451A5"/>
                </a:solidFill>
                <a:highlight>
                  <a:srgbClr val="FFFFFF"/>
                </a:highlight>
                <a:latin typeface="Source Code Pro"/>
                <a:ea typeface="Source Code Pro"/>
                <a:cs typeface="Source Code Pro"/>
                <a:sym typeface="Source Code Pro"/>
              </a:rPr>
              <a:t>"discount"</a:t>
            </a:r>
            <a:r>
              <a:rPr lang="en-GB" sz="841">
                <a:solidFill>
                  <a:srgbClr val="000000"/>
                </a:solidFill>
                <a:highlight>
                  <a:srgbClr val="FFFFFF"/>
                </a:highlight>
                <a:latin typeface="Source Code Pro"/>
                <a:ea typeface="Source Code Pro"/>
                <a:cs typeface="Source Code Pro"/>
                <a:sym typeface="Source Code Pro"/>
              </a:rPr>
              <a:t>: </a:t>
            </a:r>
            <a:r>
              <a:rPr lang="en-GB" sz="841">
                <a:solidFill>
                  <a:srgbClr val="098658"/>
                </a:solidFill>
                <a:highlight>
                  <a:srgbClr val="FFFFFF"/>
                </a:highlight>
                <a:latin typeface="Source Code Pro"/>
                <a:ea typeface="Source Code Pro"/>
                <a:cs typeface="Source Code Pro"/>
                <a:sym typeface="Source Code Pro"/>
              </a:rPr>
              <a:t>40</a:t>
            </a:r>
            <a:endParaRPr sz="841">
              <a:solidFill>
                <a:srgbClr val="098658"/>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41">
                <a:solidFill>
                  <a:srgbClr val="000000"/>
                </a:solidFill>
                <a:highlight>
                  <a:srgbClr val="FFFFFF"/>
                </a:highlight>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11" name="Google Shape;111;p21"/>
          <p:cNvSpPr txBox="1"/>
          <p:nvPr>
            <p:ph idx="2" type="body"/>
          </p:nvPr>
        </p:nvSpPr>
        <p:spPr>
          <a:xfrm>
            <a:off x="311700" y="2933575"/>
            <a:ext cx="2724000" cy="18795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4. Kolekcija: Recommendations:</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"_id"</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CD3131"/>
                </a:solidFill>
                <a:highlight>
                  <a:srgbClr val="FFFFFF"/>
                </a:highlight>
                <a:latin typeface="Source Code Pro"/>
                <a:ea typeface="Source Code Pro"/>
                <a:cs typeface="Source Code Pro"/>
                <a:sym typeface="Source Code Pro"/>
              </a:rPr>
              <a:t>ObjectId(</a:t>
            </a:r>
            <a:r>
              <a:rPr lang="en-GB" sz="1050">
                <a:solidFill>
                  <a:srgbClr val="A31515"/>
                </a:solidFill>
                <a:highlight>
                  <a:srgbClr val="FFFFFF"/>
                </a:highlight>
                <a:latin typeface="Source Code Pro"/>
                <a:ea typeface="Source Code Pro"/>
                <a:cs typeface="Source Code Pro"/>
                <a:sym typeface="Source Code Pro"/>
              </a:rPr>
              <a:t>"..."</a:t>
            </a:r>
            <a:r>
              <a:rPr lang="en-GB" sz="1050">
                <a:solidFill>
                  <a:srgbClr val="CD3131"/>
                </a:solidFill>
                <a:highlight>
                  <a:srgbClr val="FFFFFF"/>
                </a:highlight>
                <a:latin typeface="Source Code Pro"/>
                <a:ea typeface="Source Code Pro"/>
                <a:cs typeface="Source Code Pro"/>
                <a:sym typeface="Source Code Pro"/>
              </a:rPr>
              <a:t>)</a:t>
            </a: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"review_id"</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A31515"/>
                </a:solidFill>
                <a:highlight>
                  <a:srgbClr val="FFFFFF"/>
                </a:highlight>
                <a:latin typeface="Source Code Pro"/>
                <a:ea typeface="Source Code Pro"/>
                <a:cs typeface="Source Code Pro"/>
                <a:sym typeface="Source Code Pro"/>
              </a:rPr>
              <a:t>"67890"</a:t>
            </a: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"user_id"</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A31515"/>
                </a:solidFill>
                <a:highlight>
                  <a:srgbClr val="FFFFFF"/>
                </a:highlight>
                <a:latin typeface="Source Code Pro"/>
                <a:ea typeface="Source Code Pro"/>
                <a:cs typeface="Source Code Pro"/>
                <a:sym typeface="Source Code Pro"/>
              </a:rPr>
              <a:t>"12345"</a:t>
            </a: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"app_id"</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A31515"/>
                </a:solidFill>
                <a:highlight>
                  <a:srgbClr val="FFFFFF"/>
                </a:highlight>
                <a:latin typeface="Source Code Pro"/>
                <a:ea typeface="Source Code Pro"/>
                <a:cs typeface="Source Code Pro"/>
                <a:sym typeface="Source Code Pro"/>
              </a:rPr>
              <a:t>"54321"</a:t>
            </a: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"date"</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CD3131"/>
                </a:solidFill>
                <a:highlight>
                  <a:srgbClr val="FFFFFF"/>
                </a:highlight>
                <a:latin typeface="Source Code Pro"/>
                <a:ea typeface="Source Code Pro"/>
                <a:cs typeface="Source Code Pro"/>
                <a:sym typeface="Source Code Pro"/>
              </a:rPr>
              <a:t>ISODate(</a:t>
            </a:r>
            <a:r>
              <a:rPr lang="en-GB" sz="1050">
                <a:solidFill>
                  <a:srgbClr val="A31515"/>
                </a:solidFill>
                <a:highlight>
                  <a:srgbClr val="FFFFFF"/>
                </a:highlight>
                <a:latin typeface="Source Code Pro"/>
                <a:ea typeface="Source Code Pro"/>
                <a:cs typeface="Source Code Pro"/>
                <a:sym typeface="Source Code Pro"/>
              </a:rPr>
              <a:t>"2023-05-10T00:00:00Z"</a:t>
            </a:r>
            <a:r>
              <a:rPr lang="en-GB" sz="1050">
                <a:solidFill>
                  <a:srgbClr val="CD3131"/>
                </a:solidFill>
                <a:highlight>
                  <a:srgbClr val="FFFFFF"/>
                </a:highlight>
                <a:latin typeface="Source Code Pro"/>
                <a:ea typeface="Source Code Pro"/>
                <a:cs typeface="Source Code Pro"/>
                <a:sym typeface="Source Code Pro"/>
              </a:rPr>
              <a:t>)</a:t>
            </a: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"is_recommended"</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000FF"/>
                </a:solidFill>
                <a:highlight>
                  <a:srgbClr val="FFFFFF"/>
                </a:highlight>
                <a:latin typeface="Source Code Pro"/>
                <a:ea typeface="Source Code Pro"/>
                <a:cs typeface="Source Code Pro"/>
                <a:sym typeface="Source Code Pro"/>
              </a:rPr>
              <a:t>true</a:t>
            </a:r>
            <a:r>
              <a:rPr lang="en-GB" sz="1050">
                <a:solidFill>
                  <a:srgbClr val="000000"/>
                </a:solidFill>
                <a:highlight>
                  <a:srgbClr val="FFFFFF"/>
                </a:highlight>
                <a:latin typeface="Source Code Pro"/>
                <a:ea typeface="Source Code Pro"/>
                <a:cs typeface="Source Code Pro"/>
                <a:sym typeface="Source Code Pro"/>
              </a:rPr>
              <a:t>,</a:t>
            </a:r>
            <a:endParaRPr sz="105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451A5"/>
                </a:solidFill>
                <a:highlight>
                  <a:srgbClr val="FFFFFF"/>
                </a:highlight>
                <a:latin typeface="Source Code Pro"/>
                <a:ea typeface="Source Code Pro"/>
                <a:cs typeface="Source Code Pro"/>
                <a:sym typeface="Source Code Pro"/>
              </a:rPr>
              <a:t>"hours"</a:t>
            </a:r>
            <a:r>
              <a:rPr lang="en-GB" sz="1050">
                <a:solidFill>
                  <a:srgbClr val="000000"/>
                </a:solidFill>
                <a:highlight>
                  <a:srgbClr val="FFFFFF"/>
                </a:highlight>
                <a:latin typeface="Source Code Pro"/>
                <a:ea typeface="Source Code Pro"/>
                <a:cs typeface="Source Code Pro"/>
                <a:sym typeface="Source Code Pro"/>
              </a:rPr>
              <a:t>: </a:t>
            </a:r>
            <a:r>
              <a:rPr lang="en-GB" sz="1050">
                <a:solidFill>
                  <a:srgbClr val="098658"/>
                </a:solidFill>
                <a:highlight>
                  <a:srgbClr val="FFFFFF"/>
                </a:highlight>
                <a:latin typeface="Source Code Pro"/>
                <a:ea typeface="Source Code Pro"/>
                <a:cs typeface="Source Code Pro"/>
                <a:sym typeface="Source Code Pro"/>
              </a:rPr>
              <a:t>35.0</a:t>
            </a:r>
            <a:endParaRPr sz="1050">
              <a:solidFill>
                <a:srgbClr val="098658"/>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1050">
                <a:solidFill>
                  <a:srgbClr val="000000"/>
                </a:solidFill>
                <a:highlight>
                  <a:srgbClr val="FFFFFF"/>
                </a:highlight>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12" name="Google Shape;112;p21"/>
          <p:cNvSpPr txBox="1"/>
          <p:nvPr>
            <p:ph idx="1" type="body"/>
          </p:nvPr>
        </p:nvSpPr>
        <p:spPr>
          <a:xfrm>
            <a:off x="3035700" y="2938675"/>
            <a:ext cx="2805000" cy="18744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5. Kolekcija: Review Feedback</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"_id"</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CD3131"/>
                </a:solidFill>
                <a:highlight>
                  <a:srgbClr val="FFFFFF"/>
                </a:highlight>
                <a:latin typeface="Source Code Pro"/>
                <a:ea typeface="Source Code Pro"/>
                <a:cs typeface="Source Code Pro"/>
                <a:sym typeface="Source Code Pro"/>
              </a:rPr>
              <a:t>ObjectId(</a:t>
            </a:r>
            <a:r>
              <a:rPr lang="en-GB" sz="800">
                <a:solidFill>
                  <a:srgbClr val="A31515"/>
                </a:solidFill>
                <a:highlight>
                  <a:srgbClr val="FFFFFF"/>
                </a:highlight>
                <a:latin typeface="Source Code Pro"/>
                <a:ea typeface="Source Code Pro"/>
                <a:cs typeface="Source Code Pro"/>
                <a:sym typeface="Source Code Pro"/>
              </a:rPr>
              <a:t>"..."</a:t>
            </a:r>
            <a:r>
              <a:rPr lang="en-GB" sz="800">
                <a:solidFill>
                  <a:srgbClr val="CD3131"/>
                </a:solidFill>
                <a:highlight>
                  <a:srgbClr val="FFFFFF"/>
                </a:highlight>
                <a:latin typeface="Source Code Pro"/>
                <a:ea typeface="Source Code Pro"/>
                <a:cs typeface="Source Code Pro"/>
                <a:sym typeface="Source Code Pro"/>
              </a:rPr>
              <a:t>)</a:t>
            </a: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"review_id"</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A31515"/>
                </a:solidFill>
                <a:highlight>
                  <a:srgbClr val="FFFFFF"/>
                </a:highlight>
                <a:latin typeface="Source Code Pro"/>
                <a:ea typeface="Source Code Pro"/>
                <a:cs typeface="Source Code Pro"/>
                <a:sym typeface="Source Code Pro"/>
              </a:rPr>
              <a:t>"67890"</a:t>
            </a: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"funny"</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98658"/>
                </a:solidFill>
                <a:highlight>
                  <a:srgbClr val="FFFFFF"/>
                </a:highlight>
                <a:latin typeface="Source Code Pro"/>
                <a:ea typeface="Source Code Pro"/>
                <a:cs typeface="Source Code Pro"/>
                <a:sym typeface="Source Code Pro"/>
              </a:rPr>
              <a:t>2</a:t>
            </a: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"helpful"</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98658"/>
                </a:solidFill>
                <a:highlight>
                  <a:srgbClr val="FFFFFF"/>
                </a:highlight>
                <a:latin typeface="Source Code Pro"/>
                <a:ea typeface="Source Code Pro"/>
                <a:cs typeface="Source Code Pro"/>
                <a:sym typeface="Source Code Pro"/>
              </a:rPr>
              <a:t>25</a:t>
            </a:r>
            <a:endParaRPr sz="800">
              <a:solidFill>
                <a:srgbClr val="098658"/>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a:t>
            </a:r>
            <a:endParaRPr sz="800">
              <a:latin typeface="Source Code Pro"/>
              <a:ea typeface="Source Code Pro"/>
              <a:cs typeface="Source Code Pro"/>
              <a:sym typeface="Source Code Pro"/>
            </a:endParaRPr>
          </a:p>
        </p:txBody>
      </p:sp>
      <p:sp>
        <p:nvSpPr>
          <p:cNvPr id="113" name="Google Shape;113;p21"/>
          <p:cNvSpPr txBox="1"/>
          <p:nvPr>
            <p:ph idx="2" type="body"/>
          </p:nvPr>
        </p:nvSpPr>
        <p:spPr>
          <a:xfrm>
            <a:off x="5840700" y="2938675"/>
            <a:ext cx="2724000" cy="18744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6. Kolekcija: Users</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"_id"</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CD3131"/>
                </a:solidFill>
                <a:highlight>
                  <a:srgbClr val="FFFFFF"/>
                </a:highlight>
                <a:latin typeface="Source Code Pro"/>
                <a:ea typeface="Source Code Pro"/>
                <a:cs typeface="Source Code Pro"/>
                <a:sym typeface="Source Code Pro"/>
              </a:rPr>
              <a:t>ObjectId(</a:t>
            </a:r>
            <a:r>
              <a:rPr lang="en-GB" sz="800">
                <a:solidFill>
                  <a:srgbClr val="A31515"/>
                </a:solidFill>
                <a:highlight>
                  <a:srgbClr val="FFFFFF"/>
                </a:highlight>
                <a:latin typeface="Source Code Pro"/>
                <a:ea typeface="Source Code Pro"/>
                <a:cs typeface="Source Code Pro"/>
                <a:sym typeface="Source Code Pro"/>
              </a:rPr>
              <a:t>"..."</a:t>
            </a:r>
            <a:r>
              <a:rPr lang="en-GB" sz="800">
                <a:solidFill>
                  <a:srgbClr val="CD3131"/>
                </a:solidFill>
                <a:highlight>
                  <a:srgbClr val="FFFFFF"/>
                </a:highlight>
                <a:latin typeface="Source Code Pro"/>
                <a:ea typeface="Source Code Pro"/>
                <a:cs typeface="Source Code Pro"/>
                <a:sym typeface="Source Code Pro"/>
              </a:rPr>
              <a:t>)</a:t>
            </a: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"user_id"</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A31515"/>
                </a:solidFill>
                <a:highlight>
                  <a:srgbClr val="FFFFFF"/>
                </a:highlight>
                <a:latin typeface="Source Code Pro"/>
                <a:ea typeface="Source Code Pro"/>
                <a:cs typeface="Source Code Pro"/>
                <a:sym typeface="Source Code Pro"/>
              </a:rPr>
              <a:t>"12345"</a:t>
            </a: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"products"</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98658"/>
                </a:solidFill>
                <a:highlight>
                  <a:srgbClr val="FFFFFF"/>
                </a:highlight>
                <a:latin typeface="Source Code Pro"/>
                <a:ea typeface="Source Code Pro"/>
                <a:cs typeface="Source Code Pro"/>
                <a:sym typeface="Source Code Pro"/>
              </a:rPr>
              <a:t>50</a:t>
            </a: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451A5"/>
                </a:solidFill>
                <a:highlight>
                  <a:srgbClr val="FFFFFF"/>
                </a:highlight>
                <a:latin typeface="Source Code Pro"/>
                <a:ea typeface="Source Code Pro"/>
                <a:cs typeface="Source Code Pro"/>
                <a:sym typeface="Source Code Pro"/>
              </a:rPr>
              <a:t>"reviews"</a:t>
            </a:r>
            <a:r>
              <a:rPr lang="en-GB" sz="800">
                <a:solidFill>
                  <a:srgbClr val="000000"/>
                </a:solidFill>
                <a:highlight>
                  <a:srgbClr val="FFFFFF"/>
                </a:highlight>
                <a:latin typeface="Source Code Pro"/>
                <a:ea typeface="Source Code Pro"/>
                <a:cs typeface="Source Code Pro"/>
                <a:sym typeface="Source Code Pro"/>
              </a:rPr>
              <a:t>: </a:t>
            </a:r>
            <a:r>
              <a:rPr lang="en-GB" sz="800">
                <a:solidFill>
                  <a:srgbClr val="098658"/>
                </a:solidFill>
                <a:highlight>
                  <a:srgbClr val="FFFFFF"/>
                </a:highlight>
                <a:latin typeface="Source Code Pro"/>
                <a:ea typeface="Source Code Pro"/>
                <a:cs typeface="Source Code Pro"/>
                <a:sym typeface="Source Code Pro"/>
              </a:rPr>
              <a:t>20</a:t>
            </a:r>
            <a:endParaRPr sz="800">
              <a:solidFill>
                <a:srgbClr val="098658"/>
              </a:solidFill>
              <a:highlight>
                <a:srgbClr val="FFFFF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n-GB" sz="800">
                <a:solidFill>
                  <a:srgbClr val="000000"/>
                </a:solidFill>
                <a:highlight>
                  <a:srgbClr val="FFFFFF"/>
                </a:highlight>
                <a:latin typeface="Source Code Pro"/>
                <a:ea typeface="Source Code Pro"/>
                <a:cs typeface="Source Code Pro"/>
                <a:sym typeface="Source Code Pro"/>
              </a:rPr>
              <a:t>}</a:t>
            </a:r>
            <a:endParaRPr sz="800">
              <a:solidFill>
                <a:srgbClr val="000000"/>
              </a:solidFill>
              <a:highlight>
                <a:srgbClr val="FFFFFF"/>
              </a:highlight>
              <a:latin typeface="Source Code Pro"/>
              <a:ea typeface="Source Code Pro"/>
              <a:cs typeface="Source Code Pro"/>
              <a:sym typeface="Source Code Pro"/>
            </a:endParaRPr>
          </a:p>
          <a:p>
            <a:pPr indent="0" lvl="0" marL="0" rtl="0" algn="l">
              <a:spcBef>
                <a:spcPts val="0"/>
              </a:spcBef>
              <a:spcAft>
                <a:spcPts val="1200"/>
              </a:spcAft>
              <a:buNone/>
            </a:pPr>
            <a:r>
              <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Predlog agregacije nad podacima</a:t>
            </a:r>
            <a:endParaRPr/>
          </a:p>
        </p:txBody>
      </p:sp>
      <p:sp>
        <p:nvSpPr>
          <p:cNvPr id="119" name="Google Shape;119;p22"/>
          <p:cNvSpPr txBox="1"/>
          <p:nvPr>
            <p:ph idx="1" type="body"/>
          </p:nvPr>
        </p:nvSpPr>
        <p:spPr>
          <a:xfrm>
            <a:off x="311700" y="1160350"/>
            <a:ext cx="8520600" cy="1029300"/>
          </a:xfrm>
          <a:prstGeom prst="rect">
            <a:avLst/>
          </a:prstGeom>
          <a:ln>
            <a:noFill/>
          </a:ln>
        </p:spPr>
        <p:txBody>
          <a:bodyPr anchorCtr="0" anchor="t" bIns="91425" lIns="91425" spcFirstLastPara="1" rIns="91425" wrap="square" tIns="91425">
            <a:noAutofit/>
          </a:bodyPr>
          <a:lstStyle/>
          <a:p>
            <a:pPr indent="-298450" lvl="0" marL="457200" rtl="0" algn="l">
              <a:lnSpc>
                <a:spcPct val="105000"/>
              </a:lnSpc>
              <a:spcBef>
                <a:spcPts val="300"/>
              </a:spcBef>
              <a:spcAft>
                <a:spcPts val="0"/>
              </a:spcAft>
              <a:buClr>
                <a:srgbClr val="000000"/>
              </a:buClr>
              <a:buSzPts val="1100"/>
              <a:buFont typeface="Proxima Nova"/>
              <a:buAutoNum type="arabicPeriod"/>
            </a:pPr>
            <a:r>
              <a:rPr b="1" lang="en-GB" sz="1100">
                <a:solidFill>
                  <a:srgbClr val="000000"/>
                </a:solidFill>
              </a:rPr>
              <a:t>Koje igre imaju najveću razliku između pozitivnih i negativnih recenzija? </a:t>
            </a:r>
            <a:endParaRPr b="1" sz="1100">
              <a:solidFill>
                <a:srgbClr val="000000"/>
              </a:solidFill>
            </a:endParaRPr>
          </a:p>
          <a:p>
            <a:pPr indent="0" lvl="0" marL="457200" rtl="0" algn="l">
              <a:lnSpc>
                <a:spcPct val="105000"/>
              </a:lnSpc>
              <a:spcBef>
                <a:spcPts val="300"/>
              </a:spcBef>
              <a:spcAft>
                <a:spcPts val="0"/>
              </a:spcAft>
              <a:buSzPts val="770"/>
              <a:buNone/>
            </a:pPr>
            <a:r>
              <a:rPr b="1" lang="en-GB" sz="1100">
                <a:solidFill>
                  <a:srgbClr val="000000"/>
                </a:solidFill>
              </a:rPr>
              <a:t>Odgovor:</a:t>
            </a:r>
            <a:r>
              <a:rPr lang="en-GB" sz="1100">
                <a:solidFill>
                  <a:srgbClr val="000000"/>
                </a:solidFill>
              </a:rPr>
              <a:t> Top 10 igara sa najvećom razlikom između pozitivnih i negativnih recenzija su: </a:t>
            </a:r>
            <a:endParaRPr sz="1100">
              <a:solidFill>
                <a:srgbClr val="000000"/>
              </a:solidFill>
            </a:endParaRPr>
          </a:p>
          <a:p>
            <a:pPr indent="0" lvl="0" marL="914400" rtl="0" algn="l">
              <a:lnSpc>
                <a:spcPct val="105000"/>
              </a:lnSpc>
              <a:spcBef>
                <a:spcPts val="300"/>
              </a:spcBef>
              <a:spcAft>
                <a:spcPts val="0"/>
              </a:spcAft>
              <a:buSzPts val="770"/>
              <a:buNone/>
            </a:pPr>
            <a:r>
              <a:rPr lang="en-GB" sz="1100">
                <a:solidFill>
                  <a:srgbClr val="000000"/>
                </a:solidFill>
              </a:rPr>
              <a:t>Naziv igre – Broj pozitivnih recenzija – Broj negativnih recenzija – Razlika pozitivnih i negativnih recenzija</a:t>
            </a:r>
            <a:endParaRPr sz="1100">
              <a:solidFill>
                <a:srgbClr val="000000"/>
              </a:solidFill>
            </a:endParaRPr>
          </a:p>
          <a:p>
            <a:pPr indent="0" lvl="0" marL="0" rtl="0" algn="l">
              <a:lnSpc>
                <a:spcPct val="105000"/>
              </a:lnSpc>
              <a:spcBef>
                <a:spcPts val="300"/>
              </a:spcBef>
              <a:spcAft>
                <a:spcPts val="1200"/>
              </a:spcAft>
              <a:buSzPts val="770"/>
              <a:buNone/>
            </a:pPr>
            <a:r>
              <a:t/>
            </a:r>
            <a:endParaRPr sz="1100"/>
          </a:p>
        </p:txBody>
      </p:sp>
      <p:sp>
        <p:nvSpPr>
          <p:cNvPr id="120" name="Google Shape;120;p22"/>
          <p:cNvSpPr txBox="1"/>
          <p:nvPr>
            <p:ph idx="2" type="body"/>
          </p:nvPr>
        </p:nvSpPr>
        <p:spPr>
          <a:xfrm>
            <a:off x="343200" y="2889900"/>
            <a:ext cx="8520600" cy="889800"/>
          </a:xfrm>
          <a:prstGeom prst="rect">
            <a:avLst/>
          </a:prstGeom>
          <a:ln>
            <a:noFill/>
          </a:ln>
        </p:spPr>
        <p:txBody>
          <a:bodyPr anchorCtr="0" anchor="t" bIns="91425" lIns="91425" spcFirstLastPara="1" rIns="91425" wrap="square" tIns="91425">
            <a:noAutofit/>
          </a:bodyPr>
          <a:lstStyle/>
          <a:p>
            <a:pPr indent="-298450" lvl="0" marL="457200" rtl="0" algn="l">
              <a:spcBef>
                <a:spcPts val="300"/>
              </a:spcBef>
              <a:spcAft>
                <a:spcPts val="0"/>
              </a:spcAft>
              <a:buClr>
                <a:srgbClr val="000000"/>
              </a:buClr>
              <a:buSzPts val="1100"/>
              <a:buFont typeface="Proxima Nova"/>
              <a:buAutoNum type="arabicPeriod" startAt="3"/>
            </a:pPr>
            <a:r>
              <a:rPr b="1" lang="en-GB" sz="1100">
                <a:solidFill>
                  <a:srgbClr val="000000"/>
                </a:solidFill>
              </a:rPr>
              <a:t>Koji korisnici su recenzirali igre sa najvećim prosečnim brojem pozitivnih recenzija po igri? </a:t>
            </a:r>
            <a:endParaRPr b="1" sz="1100">
              <a:solidFill>
                <a:srgbClr val="000000"/>
              </a:solidFill>
            </a:endParaRPr>
          </a:p>
          <a:p>
            <a:pPr indent="0" lvl="0" marL="457200" rtl="0" algn="l">
              <a:spcBef>
                <a:spcPts val="300"/>
              </a:spcBef>
              <a:spcAft>
                <a:spcPts val="0"/>
              </a:spcAft>
              <a:buNone/>
            </a:pPr>
            <a:r>
              <a:rPr b="1" lang="en-GB" sz="1100">
                <a:solidFill>
                  <a:srgbClr val="000000"/>
                </a:solidFill>
              </a:rPr>
              <a:t>Odgovor: </a:t>
            </a:r>
            <a:r>
              <a:rPr lang="en-GB" sz="1100">
                <a:solidFill>
                  <a:srgbClr val="000000"/>
                </a:solidFill>
              </a:rPr>
              <a:t>Top 10 korisnika koji su recenzirali igre sa najvećim prosečnim brojem pozitivnih recenzija po igri su: </a:t>
            </a:r>
            <a:endParaRPr sz="1100">
              <a:solidFill>
                <a:srgbClr val="000000"/>
              </a:solidFill>
            </a:endParaRPr>
          </a:p>
          <a:p>
            <a:pPr indent="0" lvl="0" marL="914400" rtl="0" algn="l">
              <a:spcBef>
                <a:spcPts val="300"/>
              </a:spcBef>
              <a:spcAft>
                <a:spcPts val="300"/>
              </a:spcAft>
              <a:buNone/>
            </a:pPr>
            <a:r>
              <a:rPr lang="en-GB" sz="1100">
                <a:solidFill>
                  <a:srgbClr val="000000"/>
                </a:solidFill>
              </a:rPr>
              <a:t>ID Korisnika – Prosek pozitivnih ocena – Ukupan broj ocena</a:t>
            </a:r>
            <a:endParaRPr sz="1100"/>
          </a:p>
        </p:txBody>
      </p:sp>
      <p:sp>
        <p:nvSpPr>
          <p:cNvPr id="121" name="Google Shape;121;p22"/>
          <p:cNvSpPr txBox="1"/>
          <p:nvPr>
            <p:ph idx="3" type="body"/>
          </p:nvPr>
        </p:nvSpPr>
        <p:spPr>
          <a:xfrm>
            <a:off x="343200" y="2052063"/>
            <a:ext cx="8520600" cy="832800"/>
          </a:xfrm>
          <a:prstGeom prst="rect">
            <a:avLst/>
          </a:prstGeom>
          <a:ln>
            <a:noFill/>
          </a:ln>
        </p:spPr>
        <p:txBody>
          <a:bodyPr anchorCtr="0" anchor="t" bIns="91425" lIns="91425" spcFirstLastPara="1" rIns="91425" wrap="square" tIns="91425">
            <a:noAutofit/>
          </a:bodyPr>
          <a:lstStyle/>
          <a:p>
            <a:pPr indent="-298450" lvl="0" marL="457200" rtl="0" algn="l">
              <a:spcBef>
                <a:spcPts val="300"/>
              </a:spcBef>
              <a:spcAft>
                <a:spcPts val="0"/>
              </a:spcAft>
              <a:buClr>
                <a:srgbClr val="000000"/>
              </a:buClr>
              <a:buSzPts val="1100"/>
              <a:buFont typeface="Proxima Nova"/>
              <a:buAutoNum type="arabicPeriod" startAt="2"/>
            </a:pPr>
            <a:r>
              <a:rPr b="1" lang="en-GB" sz="1100">
                <a:solidFill>
                  <a:srgbClr val="000000"/>
                </a:solidFill>
              </a:rPr>
              <a:t>Koje su top 10 najpopularnije igre koje se mogu igrati i na Mac i na Linux, uz cenu igre?</a:t>
            </a:r>
            <a:endParaRPr b="1" sz="1100">
              <a:solidFill>
                <a:srgbClr val="000000"/>
              </a:solidFill>
            </a:endParaRPr>
          </a:p>
          <a:p>
            <a:pPr indent="0" lvl="0" marL="457200" rtl="0" algn="l">
              <a:spcBef>
                <a:spcPts val="300"/>
              </a:spcBef>
              <a:spcAft>
                <a:spcPts val="0"/>
              </a:spcAft>
              <a:buNone/>
            </a:pPr>
            <a:r>
              <a:rPr b="1" lang="en-GB" sz="1100">
                <a:solidFill>
                  <a:srgbClr val="000000"/>
                </a:solidFill>
              </a:rPr>
              <a:t>Odgovor:</a:t>
            </a:r>
            <a:r>
              <a:rPr lang="en-GB" sz="1100">
                <a:solidFill>
                  <a:srgbClr val="000000"/>
                </a:solidFill>
              </a:rPr>
              <a:t> Top 10 igara koje se mogu igrati na dve platforme, uz trenutnu </a:t>
            </a:r>
            <a:r>
              <a:rPr lang="en-GB" sz="1100">
                <a:solidFill>
                  <a:srgbClr val="000000"/>
                </a:solidFill>
              </a:rPr>
              <a:t>cenu igre su</a:t>
            </a:r>
            <a:r>
              <a:rPr lang="en-GB" sz="1100">
                <a:solidFill>
                  <a:srgbClr val="000000"/>
                </a:solidFill>
              </a:rPr>
              <a:t>:</a:t>
            </a:r>
            <a:endParaRPr sz="1100">
              <a:solidFill>
                <a:srgbClr val="000000"/>
              </a:solidFill>
            </a:endParaRPr>
          </a:p>
          <a:p>
            <a:pPr indent="0" lvl="0" marL="0" rtl="0" algn="l">
              <a:spcBef>
                <a:spcPts val="300"/>
              </a:spcBef>
              <a:spcAft>
                <a:spcPts val="1200"/>
              </a:spcAft>
              <a:buNone/>
            </a:pPr>
            <a:r>
              <a:rPr lang="en-GB" sz="1100">
                <a:solidFill>
                  <a:srgbClr val="000000"/>
                </a:solidFill>
              </a:rPr>
              <a:t>		ID Igre – Naziv igre – Broj recenzija – Cena</a:t>
            </a:r>
            <a:endParaRPr sz="1100"/>
          </a:p>
        </p:txBody>
      </p:sp>
      <p:sp>
        <p:nvSpPr>
          <p:cNvPr id="122" name="Google Shape;122;p22"/>
          <p:cNvSpPr txBox="1"/>
          <p:nvPr>
            <p:ph idx="1" type="body"/>
          </p:nvPr>
        </p:nvSpPr>
        <p:spPr>
          <a:xfrm>
            <a:off x="343200" y="3784725"/>
            <a:ext cx="8520600" cy="1029300"/>
          </a:xfrm>
          <a:prstGeom prst="rect">
            <a:avLst/>
          </a:prstGeom>
          <a:ln>
            <a:noFill/>
          </a:ln>
        </p:spPr>
        <p:txBody>
          <a:bodyPr anchorCtr="0" anchor="t" bIns="91425" lIns="91425" spcFirstLastPara="1" rIns="91425" wrap="square" tIns="91425">
            <a:noAutofit/>
          </a:bodyPr>
          <a:lstStyle/>
          <a:p>
            <a:pPr indent="-298450" lvl="0" marL="457200" rtl="0" algn="l">
              <a:spcBef>
                <a:spcPts val="300"/>
              </a:spcBef>
              <a:spcAft>
                <a:spcPts val="0"/>
              </a:spcAft>
              <a:buClr>
                <a:srgbClr val="000000"/>
              </a:buClr>
              <a:buSzPts val="1100"/>
              <a:buFont typeface="Proxima Nova"/>
              <a:buAutoNum type="arabicPeriod" startAt="4"/>
            </a:pPr>
            <a:r>
              <a:rPr b="1" lang="en-GB" sz="1100">
                <a:solidFill>
                  <a:srgbClr val="000000"/>
                </a:solidFill>
              </a:rPr>
              <a:t>Koje igre imaju najviše recenzija od korisnika koji su napisali više od 50 recenzija ukupno? </a:t>
            </a:r>
            <a:endParaRPr b="1" sz="1100">
              <a:solidFill>
                <a:srgbClr val="000000"/>
              </a:solidFill>
            </a:endParaRPr>
          </a:p>
          <a:p>
            <a:pPr indent="0" lvl="0" marL="457200" rtl="0" algn="l">
              <a:spcBef>
                <a:spcPts val="300"/>
              </a:spcBef>
              <a:spcAft>
                <a:spcPts val="0"/>
              </a:spcAft>
              <a:buNone/>
            </a:pPr>
            <a:r>
              <a:rPr b="1" lang="en-GB" sz="1100">
                <a:solidFill>
                  <a:srgbClr val="000000"/>
                </a:solidFill>
              </a:rPr>
              <a:t>Odgovor:</a:t>
            </a:r>
            <a:r>
              <a:rPr lang="en-GB" sz="1100">
                <a:solidFill>
                  <a:srgbClr val="000000"/>
                </a:solidFill>
              </a:rPr>
              <a:t> Top 10 igara koje imaju najviše recenzija od korisnika koji su napisali više od 50 recenzija ukupno su: </a:t>
            </a:r>
            <a:endParaRPr sz="1100">
              <a:solidFill>
                <a:srgbClr val="000000"/>
              </a:solidFill>
            </a:endParaRPr>
          </a:p>
          <a:p>
            <a:pPr indent="457200" lvl="0" marL="457200" rtl="0" algn="l">
              <a:spcBef>
                <a:spcPts val="300"/>
              </a:spcBef>
              <a:spcAft>
                <a:spcPts val="0"/>
              </a:spcAft>
              <a:buNone/>
            </a:pPr>
            <a:r>
              <a:rPr lang="en-GB" sz="1100">
                <a:solidFill>
                  <a:srgbClr val="000000"/>
                </a:solidFill>
              </a:rPr>
              <a:t>Ukupan broj recenzija – ID igre – Naziv igre</a:t>
            </a:r>
            <a:endParaRPr sz="1100">
              <a:solidFill>
                <a:srgbClr val="000000"/>
              </a:solidFill>
            </a:endParaRPr>
          </a:p>
          <a:p>
            <a:pPr indent="0" lvl="0" marL="457200" rtl="0" algn="l">
              <a:spcBef>
                <a:spcPts val="300"/>
              </a:spcBef>
              <a:spcAft>
                <a:spcPts val="0"/>
              </a:spcAft>
              <a:buNone/>
            </a:pPr>
            <a:r>
              <a:t/>
            </a:r>
            <a:endParaRPr sz="1100">
              <a:solidFill>
                <a:srgbClr val="000000"/>
              </a:solidFill>
            </a:endParaRPr>
          </a:p>
          <a:p>
            <a:pPr indent="0" lvl="0" marL="0" rtl="0" algn="l">
              <a:spcBef>
                <a:spcPts val="0"/>
              </a:spcBef>
              <a:spcAft>
                <a:spcPts val="12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Predlog agregacije nad podacima</a:t>
            </a:r>
            <a:endParaRPr/>
          </a:p>
        </p:txBody>
      </p:sp>
      <p:sp>
        <p:nvSpPr>
          <p:cNvPr id="128" name="Google Shape;128;p23"/>
          <p:cNvSpPr txBox="1"/>
          <p:nvPr>
            <p:ph idx="1" type="body"/>
          </p:nvPr>
        </p:nvSpPr>
        <p:spPr>
          <a:xfrm>
            <a:off x="311700" y="1152475"/>
            <a:ext cx="8520600" cy="783900"/>
          </a:xfrm>
          <a:prstGeom prst="rect">
            <a:avLst/>
          </a:prstGeom>
          <a:ln>
            <a:noFill/>
          </a:ln>
        </p:spPr>
        <p:txBody>
          <a:bodyPr anchorCtr="0" anchor="t" bIns="91425" lIns="91425" spcFirstLastPara="1" rIns="91425" wrap="square" tIns="91425">
            <a:noAutofit/>
          </a:bodyPr>
          <a:lstStyle/>
          <a:p>
            <a:pPr indent="-298450" lvl="0" marL="457200" rtl="0" algn="l">
              <a:spcBef>
                <a:spcPts val="300"/>
              </a:spcBef>
              <a:spcAft>
                <a:spcPts val="0"/>
              </a:spcAft>
              <a:buClr>
                <a:srgbClr val="000000"/>
              </a:buClr>
              <a:buSzPts val="1100"/>
              <a:buFont typeface="Proxima Nova"/>
              <a:buAutoNum type="arabicPeriod" startAt="5"/>
            </a:pPr>
            <a:r>
              <a:rPr b="1" lang="en-GB" sz="1100">
                <a:solidFill>
                  <a:srgbClr val="000000"/>
                </a:solidFill>
              </a:rPr>
              <a:t>Koje igre su najviše recenzirane u svakom kvartalu u poslednjih pet godina? </a:t>
            </a:r>
            <a:endParaRPr b="1" sz="1100">
              <a:solidFill>
                <a:srgbClr val="000000"/>
              </a:solidFill>
            </a:endParaRPr>
          </a:p>
          <a:p>
            <a:pPr indent="0" lvl="0" marL="457200" rtl="0" algn="l">
              <a:spcBef>
                <a:spcPts val="300"/>
              </a:spcBef>
              <a:spcAft>
                <a:spcPts val="0"/>
              </a:spcAft>
              <a:buNone/>
            </a:pPr>
            <a:r>
              <a:rPr b="1" lang="en-GB" sz="1100">
                <a:solidFill>
                  <a:srgbClr val="000000"/>
                </a:solidFill>
              </a:rPr>
              <a:t>Odgovor:</a:t>
            </a:r>
            <a:r>
              <a:rPr lang="en-GB" sz="1100">
                <a:solidFill>
                  <a:srgbClr val="000000"/>
                </a:solidFill>
              </a:rPr>
              <a:t> Top 10 igara koje su najviše recenzirane u svakom kvartalu u poslednjih pet godina su: </a:t>
            </a:r>
            <a:endParaRPr sz="1100">
              <a:solidFill>
                <a:srgbClr val="000000"/>
              </a:solidFill>
            </a:endParaRPr>
          </a:p>
          <a:p>
            <a:pPr indent="0" lvl="0" marL="457200" rtl="0" algn="l">
              <a:spcBef>
                <a:spcPts val="300"/>
              </a:spcBef>
              <a:spcAft>
                <a:spcPts val="0"/>
              </a:spcAft>
              <a:buNone/>
            </a:pPr>
            <a:r>
              <a:rPr lang="en-GB" sz="1100">
                <a:solidFill>
                  <a:srgbClr val="000000"/>
                </a:solidFill>
              </a:rPr>
              <a:t>	Ukupan broj recenzija – Kvartal – Godina – Naziv igre</a:t>
            </a:r>
            <a:endParaRPr sz="1100">
              <a:solidFill>
                <a:srgbClr val="000000"/>
              </a:solidFill>
            </a:endParaRPr>
          </a:p>
          <a:p>
            <a:pPr indent="0" lvl="0" marL="0" rtl="0" algn="l">
              <a:spcBef>
                <a:spcPts val="0"/>
              </a:spcBef>
              <a:spcAft>
                <a:spcPts val="1200"/>
              </a:spcAft>
              <a:buNone/>
            </a:pPr>
            <a:r>
              <a:t/>
            </a:r>
            <a:endParaRPr sz="1100"/>
          </a:p>
        </p:txBody>
      </p:sp>
      <p:sp>
        <p:nvSpPr>
          <p:cNvPr id="129" name="Google Shape;129;p23"/>
          <p:cNvSpPr txBox="1"/>
          <p:nvPr>
            <p:ph idx="2" type="body"/>
          </p:nvPr>
        </p:nvSpPr>
        <p:spPr>
          <a:xfrm>
            <a:off x="311700" y="2866300"/>
            <a:ext cx="8520600" cy="849300"/>
          </a:xfrm>
          <a:prstGeom prst="rect">
            <a:avLst/>
          </a:prstGeom>
          <a:ln>
            <a:noFill/>
          </a:ln>
        </p:spPr>
        <p:txBody>
          <a:bodyPr anchorCtr="0" anchor="t" bIns="91425" lIns="91425" spcFirstLastPara="1" rIns="91425" wrap="square" tIns="91425">
            <a:noAutofit/>
          </a:bodyPr>
          <a:lstStyle/>
          <a:p>
            <a:pPr indent="-298450" lvl="0" marL="457200" rtl="0" algn="l">
              <a:spcBef>
                <a:spcPts val="300"/>
              </a:spcBef>
              <a:spcAft>
                <a:spcPts val="0"/>
              </a:spcAft>
              <a:buClr>
                <a:srgbClr val="000000"/>
              </a:buClr>
              <a:buSzPts val="1100"/>
              <a:buFont typeface="Proxima Nova"/>
              <a:buAutoNum type="arabicPeriod" startAt="7"/>
            </a:pPr>
            <a:r>
              <a:rPr b="1" lang="en-GB" sz="1100">
                <a:solidFill>
                  <a:srgbClr val="000000"/>
                </a:solidFill>
              </a:rPr>
              <a:t>Koje igre, objavljene pre 2015. godine ili ranije, imaju od 2020. godine visok nivo pozitivnih recenzija?</a:t>
            </a:r>
            <a:endParaRPr b="1" sz="1100">
              <a:solidFill>
                <a:srgbClr val="000000"/>
              </a:solidFill>
            </a:endParaRPr>
          </a:p>
          <a:p>
            <a:pPr indent="0" lvl="0" marL="457200" rtl="0" algn="l">
              <a:spcBef>
                <a:spcPts val="300"/>
              </a:spcBef>
              <a:spcAft>
                <a:spcPts val="0"/>
              </a:spcAft>
              <a:buNone/>
            </a:pPr>
            <a:r>
              <a:rPr b="1" lang="en-GB" sz="1100">
                <a:solidFill>
                  <a:srgbClr val="000000"/>
                </a:solidFill>
              </a:rPr>
              <a:t>Odgovor: </a:t>
            </a:r>
            <a:r>
              <a:rPr lang="en-GB" sz="1100">
                <a:solidFill>
                  <a:srgbClr val="000000"/>
                </a:solidFill>
              </a:rPr>
              <a:t>Top 10 igara koje su objavljene 2015 ili ranije, a imaju najviše pozitivnih recenzija od 2020. godine su: </a:t>
            </a:r>
            <a:endParaRPr sz="1100">
              <a:solidFill>
                <a:srgbClr val="000000"/>
              </a:solidFill>
            </a:endParaRPr>
          </a:p>
          <a:p>
            <a:pPr indent="0" lvl="0" marL="0" rtl="0" algn="l">
              <a:spcBef>
                <a:spcPts val="300"/>
              </a:spcBef>
              <a:spcAft>
                <a:spcPts val="0"/>
              </a:spcAft>
              <a:buNone/>
            </a:pPr>
            <a:r>
              <a:rPr lang="en-GB" sz="1100">
                <a:solidFill>
                  <a:srgbClr val="000000"/>
                </a:solidFill>
              </a:rPr>
              <a:t>		Naziv igre – Datum izlaska – Broj pozitivnih ocena</a:t>
            </a:r>
            <a:endParaRPr sz="1100"/>
          </a:p>
          <a:p>
            <a:pPr indent="0" lvl="0" marL="457200" rtl="0" algn="l">
              <a:spcBef>
                <a:spcPts val="1200"/>
              </a:spcBef>
              <a:spcAft>
                <a:spcPts val="0"/>
              </a:spcAft>
              <a:buNone/>
            </a:pPr>
            <a:r>
              <a:t/>
            </a:r>
            <a:endParaRPr b="1" sz="1100">
              <a:solidFill>
                <a:srgbClr val="000000"/>
              </a:solidFill>
            </a:endParaRPr>
          </a:p>
          <a:p>
            <a:pPr indent="0" lvl="0" marL="0" rtl="0" algn="l">
              <a:spcBef>
                <a:spcPts val="300"/>
              </a:spcBef>
              <a:spcAft>
                <a:spcPts val="1200"/>
              </a:spcAft>
              <a:buNone/>
            </a:pPr>
            <a:r>
              <a:t/>
            </a:r>
            <a:endParaRPr sz="1100"/>
          </a:p>
        </p:txBody>
      </p:sp>
      <p:sp>
        <p:nvSpPr>
          <p:cNvPr id="130" name="Google Shape;130;p23"/>
          <p:cNvSpPr txBox="1"/>
          <p:nvPr>
            <p:ph idx="3" type="body"/>
          </p:nvPr>
        </p:nvSpPr>
        <p:spPr>
          <a:xfrm>
            <a:off x="311700" y="1936375"/>
            <a:ext cx="8520600" cy="1029300"/>
          </a:xfrm>
          <a:prstGeom prst="rect">
            <a:avLst/>
          </a:prstGeom>
          <a:ln>
            <a:noFill/>
          </a:ln>
        </p:spPr>
        <p:txBody>
          <a:bodyPr anchorCtr="0" anchor="t" bIns="91425" lIns="91425" spcFirstLastPara="1" rIns="91425" wrap="square" tIns="91425">
            <a:noAutofit/>
          </a:bodyPr>
          <a:lstStyle/>
          <a:p>
            <a:pPr indent="-298450" lvl="0" marL="457200" rtl="0" algn="l">
              <a:spcBef>
                <a:spcPts val="300"/>
              </a:spcBef>
              <a:spcAft>
                <a:spcPts val="0"/>
              </a:spcAft>
              <a:buClr>
                <a:srgbClr val="000000"/>
              </a:buClr>
              <a:buSzPts val="1100"/>
              <a:buFont typeface="Proxima Nova"/>
              <a:buAutoNum type="arabicPeriod" startAt="6"/>
            </a:pPr>
            <a:r>
              <a:rPr b="1" lang="en-GB" sz="1100">
                <a:solidFill>
                  <a:srgbClr val="000000"/>
                </a:solidFill>
              </a:rPr>
              <a:t>Koje su najpopularnije igre godine od 2009 do 2019 sa informacijama o ceni?</a:t>
            </a:r>
            <a:endParaRPr b="1" sz="1100">
              <a:solidFill>
                <a:srgbClr val="000000"/>
              </a:solidFill>
            </a:endParaRPr>
          </a:p>
          <a:p>
            <a:pPr indent="0" lvl="0" marL="457200" rtl="0" algn="l">
              <a:spcBef>
                <a:spcPts val="300"/>
              </a:spcBef>
              <a:spcAft>
                <a:spcPts val="0"/>
              </a:spcAft>
              <a:buNone/>
            </a:pPr>
            <a:r>
              <a:rPr b="1" lang="en-GB" sz="1100">
                <a:solidFill>
                  <a:srgbClr val="000000"/>
                </a:solidFill>
              </a:rPr>
              <a:t>Odgovor: </a:t>
            </a:r>
            <a:r>
              <a:rPr lang="en-GB" sz="1100">
                <a:solidFill>
                  <a:srgbClr val="000000"/>
                </a:solidFill>
              </a:rPr>
              <a:t>Najbolje igre godine su: </a:t>
            </a:r>
            <a:endParaRPr sz="1100">
              <a:solidFill>
                <a:srgbClr val="000000"/>
              </a:solidFill>
            </a:endParaRPr>
          </a:p>
          <a:p>
            <a:pPr indent="457200" lvl="0" marL="457200" rtl="0" algn="l">
              <a:spcBef>
                <a:spcPts val="300"/>
              </a:spcBef>
              <a:spcAft>
                <a:spcPts val="300"/>
              </a:spcAft>
              <a:buNone/>
            </a:pPr>
            <a:r>
              <a:rPr lang="en-GB" sz="1100">
                <a:solidFill>
                  <a:srgbClr val="000000"/>
                </a:solidFill>
              </a:rPr>
              <a:t>Godina – Naziv igre – Broj recenzija – Cena</a:t>
            </a:r>
            <a:endParaRPr sz="1100"/>
          </a:p>
        </p:txBody>
      </p:sp>
      <p:sp>
        <p:nvSpPr>
          <p:cNvPr id="131" name="Google Shape;131;p23"/>
          <p:cNvSpPr txBox="1"/>
          <p:nvPr>
            <p:ph idx="2" type="body"/>
          </p:nvPr>
        </p:nvSpPr>
        <p:spPr>
          <a:xfrm>
            <a:off x="311700" y="3715600"/>
            <a:ext cx="8520600" cy="991800"/>
          </a:xfrm>
          <a:prstGeom prst="rect">
            <a:avLst/>
          </a:prstGeom>
          <a:ln>
            <a:noFill/>
          </a:ln>
        </p:spPr>
        <p:txBody>
          <a:bodyPr anchorCtr="0" anchor="t" bIns="91425" lIns="91425" spcFirstLastPara="1" rIns="91425" wrap="square" tIns="91425">
            <a:noAutofit/>
          </a:bodyPr>
          <a:lstStyle/>
          <a:p>
            <a:pPr indent="-298450" lvl="0" marL="457200" rtl="0" algn="l">
              <a:spcBef>
                <a:spcPts val="300"/>
              </a:spcBef>
              <a:spcAft>
                <a:spcPts val="0"/>
              </a:spcAft>
              <a:buClr>
                <a:srgbClr val="000000"/>
              </a:buClr>
              <a:buSzPts val="1100"/>
              <a:buFont typeface="Proxima Nova"/>
              <a:buAutoNum type="arabicPeriod" startAt="8"/>
            </a:pPr>
            <a:r>
              <a:rPr b="1" lang="en-GB" sz="1100">
                <a:solidFill>
                  <a:srgbClr val="000000"/>
                </a:solidFill>
              </a:rPr>
              <a:t>Koje su 10 igre sa </a:t>
            </a:r>
            <a:r>
              <a:rPr b="1" lang="en-GB" sz="1100">
                <a:solidFill>
                  <a:srgbClr val="000000"/>
                </a:solidFill>
              </a:rPr>
              <a:t>najvećim popustom, a da su prethodno bile u vrednosti od 60 evra ili iznad?</a:t>
            </a:r>
            <a:endParaRPr b="1" sz="1100">
              <a:solidFill>
                <a:srgbClr val="000000"/>
              </a:solidFill>
            </a:endParaRPr>
          </a:p>
          <a:p>
            <a:pPr indent="0" lvl="0" marL="457200" rtl="0" algn="l">
              <a:spcBef>
                <a:spcPts val="300"/>
              </a:spcBef>
              <a:spcAft>
                <a:spcPts val="0"/>
              </a:spcAft>
              <a:buNone/>
            </a:pPr>
            <a:r>
              <a:rPr b="1" lang="en-GB" sz="1100">
                <a:solidFill>
                  <a:srgbClr val="000000"/>
                </a:solidFill>
              </a:rPr>
              <a:t>Odgovor:</a:t>
            </a:r>
            <a:r>
              <a:rPr lang="en-GB" sz="1100">
                <a:solidFill>
                  <a:srgbClr val="000000"/>
                </a:solidFill>
              </a:rPr>
              <a:t> Top 10 igara na Steam Decku sa najvećim popustom i cenom originala većom od 60 evra: </a:t>
            </a:r>
            <a:endParaRPr sz="1100">
              <a:solidFill>
                <a:srgbClr val="000000"/>
              </a:solidFill>
            </a:endParaRPr>
          </a:p>
          <a:p>
            <a:pPr indent="0" lvl="0" marL="0" rtl="0" algn="l">
              <a:spcBef>
                <a:spcPts val="300"/>
              </a:spcBef>
              <a:spcAft>
                <a:spcPts val="0"/>
              </a:spcAft>
              <a:buNone/>
            </a:pPr>
            <a:r>
              <a:rPr lang="en-GB" sz="1100">
                <a:solidFill>
                  <a:srgbClr val="000000"/>
                </a:solidFill>
              </a:rPr>
              <a:t>		ID Igre – Naziv igre – Popust – Originalna cena</a:t>
            </a:r>
            <a:endParaRPr sz="1100"/>
          </a:p>
          <a:p>
            <a:pPr indent="0" lvl="0" marL="457200" rtl="0" algn="l">
              <a:spcBef>
                <a:spcPts val="1200"/>
              </a:spcBef>
              <a:spcAft>
                <a:spcPts val="0"/>
              </a:spcAft>
              <a:buNone/>
            </a:pPr>
            <a:r>
              <a:t/>
            </a:r>
            <a:endParaRPr b="1" sz="1100">
              <a:solidFill>
                <a:srgbClr val="000000"/>
              </a:solidFill>
            </a:endParaRPr>
          </a:p>
          <a:p>
            <a:pPr indent="0" lvl="0" marL="0" rtl="0" algn="l">
              <a:spcBef>
                <a:spcPts val="300"/>
              </a:spcBef>
              <a:spcAft>
                <a:spcPts val="1200"/>
              </a:spcAft>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Predlog agregacije nad podacima</a:t>
            </a:r>
            <a:endParaRPr/>
          </a:p>
        </p:txBody>
      </p:sp>
      <p:sp>
        <p:nvSpPr>
          <p:cNvPr id="137" name="Google Shape;137;p24"/>
          <p:cNvSpPr txBox="1"/>
          <p:nvPr>
            <p:ph idx="1" type="body"/>
          </p:nvPr>
        </p:nvSpPr>
        <p:spPr>
          <a:xfrm>
            <a:off x="311700" y="1152475"/>
            <a:ext cx="8520600" cy="823500"/>
          </a:xfrm>
          <a:prstGeom prst="rect">
            <a:avLst/>
          </a:prstGeom>
          <a:ln>
            <a:noFill/>
          </a:ln>
        </p:spPr>
        <p:txBody>
          <a:bodyPr anchorCtr="0" anchor="t" bIns="91425" lIns="91425" spcFirstLastPara="1" rIns="91425" wrap="square" tIns="91425">
            <a:normAutofit/>
          </a:bodyPr>
          <a:lstStyle/>
          <a:p>
            <a:pPr indent="-298450" lvl="0" marL="457200" rtl="0" algn="l">
              <a:spcBef>
                <a:spcPts val="300"/>
              </a:spcBef>
              <a:spcAft>
                <a:spcPts val="0"/>
              </a:spcAft>
              <a:buClr>
                <a:srgbClr val="000000"/>
              </a:buClr>
              <a:buSzPts val="1100"/>
              <a:buFont typeface="Proxima Nova"/>
              <a:buAutoNum type="arabicPeriod" startAt="9"/>
            </a:pPr>
            <a:r>
              <a:rPr b="1" lang="en-GB" sz="1100">
                <a:solidFill>
                  <a:srgbClr val="000000"/>
                </a:solidFill>
              </a:rPr>
              <a:t>Koje igre imaju najviše recenzija od korisnika koji su napisali više od 50 recenzija ukupno? </a:t>
            </a:r>
            <a:endParaRPr b="1" sz="1100">
              <a:solidFill>
                <a:srgbClr val="000000"/>
              </a:solidFill>
            </a:endParaRPr>
          </a:p>
          <a:p>
            <a:pPr indent="0" lvl="0" marL="457200" rtl="0" algn="l">
              <a:spcBef>
                <a:spcPts val="300"/>
              </a:spcBef>
              <a:spcAft>
                <a:spcPts val="0"/>
              </a:spcAft>
              <a:buNone/>
            </a:pPr>
            <a:r>
              <a:rPr lang="en-GB" sz="1100">
                <a:solidFill>
                  <a:srgbClr val="000000"/>
                </a:solidFill>
              </a:rPr>
              <a:t>Odgovor: Top 10 igara koje imaju najviše recenzija od korisnika koji su napisali više od 50 recenzija ukupno su: </a:t>
            </a:r>
            <a:endParaRPr sz="1100">
              <a:solidFill>
                <a:srgbClr val="000000"/>
              </a:solidFill>
            </a:endParaRPr>
          </a:p>
          <a:p>
            <a:pPr indent="457200" lvl="0" marL="457200" rtl="0" algn="l">
              <a:spcBef>
                <a:spcPts val="300"/>
              </a:spcBef>
              <a:spcAft>
                <a:spcPts val="300"/>
              </a:spcAft>
              <a:buNone/>
            </a:pPr>
            <a:r>
              <a:rPr lang="en-GB" sz="1100">
                <a:solidFill>
                  <a:srgbClr val="000000"/>
                </a:solidFill>
              </a:rPr>
              <a:t>Broj recenzija – Naziv igre</a:t>
            </a:r>
            <a:endParaRPr sz="1100"/>
          </a:p>
        </p:txBody>
      </p:sp>
      <p:sp>
        <p:nvSpPr>
          <p:cNvPr id="138" name="Google Shape;138;p24"/>
          <p:cNvSpPr txBox="1"/>
          <p:nvPr>
            <p:ph idx="2" type="body"/>
          </p:nvPr>
        </p:nvSpPr>
        <p:spPr>
          <a:xfrm>
            <a:off x="311700" y="1975975"/>
            <a:ext cx="8520600" cy="889500"/>
          </a:xfrm>
          <a:prstGeom prst="rect">
            <a:avLst/>
          </a:prstGeom>
          <a:ln>
            <a:noFill/>
          </a:ln>
        </p:spPr>
        <p:txBody>
          <a:bodyPr anchorCtr="0" anchor="t" bIns="91425" lIns="91425" spcFirstLastPara="1" rIns="91425" wrap="square" tIns="91425">
            <a:normAutofit/>
          </a:bodyPr>
          <a:lstStyle/>
          <a:p>
            <a:pPr indent="-298450" lvl="0" marL="457200" rtl="0" algn="l">
              <a:spcBef>
                <a:spcPts val="300"/>
              </a:spcBef>
              <a:spcAft>
                <a:spcPts val="0"/>
              </a:spcAft>
              <a:buClr>
                <a:srgbClr val="000000"/>
              </a:buClr>
              <a:buSzPts val="1100"/>
              <a:buFont typeface="Proxima Nova"/>
              <a:buAutoNum type="arabicPeriod" startAt="10"/>
            </a:pPr>
            <a:r>
              <a:rPr b="1" lang="en-GB" sz="1100">
                <a:solidFill>
                  <a:srgbClr val="000000"/>
                </a:solidFill>
              </a:rPr>
              <a:t>Koje su najskuplje igre među onima koje imaju bar 50% negativnih recenzija?</a:t>
            </a:r>
            <a:endParaRPr b="1" sz="1100">
              <a:solidFill>
                <a:srgbClr val="000000"/>
              </a:solidFill>
            </a:endParaRPr>
          </a:p>
          <a:p>
            <a:pPr indent="0" lvl="0" marL="457200" rtl="0" algn="l">
              <a:spcBef>
                <a:spcPts val="300"/>
              </a:spcBef>
              <a:spcAft>
                <a:spcPts val="0"/>
              </a:spcAft>
              <a:buNone/>
            </a:pPr>
            <a:r>
              <a:rPr lang="en-GB" sz="1100">
                <a:solidFill>
                  <a:srgbClr val="000000"/>
                </a:solidFill>
              </a:rPr>
              <a:t>Odgovor: Top 10 najskupljih igara sa visokim odnosom negativnih recenzija su: </a:t>
            </a:r>
            <a:endParaRPr sz="1100">
              <a:solidFill>
                <a:srgbClr val="000000"/>
              </a:solidFill>
            </a:endParaRPr>
          </a:p>
          <a:p>
            <a:pPr indent="457200" lvl="0" marL="457200" rtl="0" algn="l">
              <a:spcBef>
                <a:spcPts val="300"/>
              </a:spcBef>
              <a:spcAft>
                <a:spcPts val="300"/>
              </a:spcAft>
              <a:buNone/>
            </a:pPr>
            <a:r>
              <a:rPr lang="en-GB" sz="1100">
                <a:solidFill>
                  <a:srgbClr val="000000"/>
                </a:solidFill>
              </a:rPr>
              <a:t>ID Igre – Naziv igre – Procenat pozitivnih ocena – Trenutna cena</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514800" y="1348800"/>
            <a:ext cx="8114400" cy="2445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Hvala na pažnji!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