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7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de67dd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de67dd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5de67dd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5de67dd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5de67dde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5de67dde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5de67dde4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5de67dde4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de67dde4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5de67dde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5de67dde4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5de67dde4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5de67dda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5de67dda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de67dda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de67dda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5de67dda3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5de67dda3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de67dda3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5de67dda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5de67dde4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5de67dde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de67dda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5de67dda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de67dda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de67dda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5de67dda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5de67dda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5de67dda3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5de67dda3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5de67dda3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5de67dda3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5de67dda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5de67dda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5de67dda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5de67dda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5de67dda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5de67dda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5de67dda3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5de67dda3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5de67dda3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5de67dda3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5de67dda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5de67dda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5de67dda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5de67dda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5de67dda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5de67dda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5de67dda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5de67dda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5de67dda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5de67dda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5de67dda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5de67dda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5de67dda3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5de67dda3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5de67dda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5de67dda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5de67dda3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5de67dda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Font typeface="Proxima Nova"/>
              <a:buNone/>
              <a:defRPr b="1" sz="5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b="1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text 1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3168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0"/>
          <p:cNvSpPr txBox="1"/>
          <p:nvPr>
            <p:ph idx="3" type="body"/>
          </p:nvPr>
        </p:nvSpPr>
        <p:spPr>
          <a:xfrm>
            <a:off x="5976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11524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11700" y="37400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311700" y="24462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 Border">
  <p:cSld name="CUSTOM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1524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311700" y="37400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311700" y="24462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 Border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311700" y="3059000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Proxima Nova"/>
              <a:buNone/>
              <a:defRPr b="1" sz="3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>
                <a:solidFill>
                  <a:schemeClr val="accent3"/>
                </a:solidFill>
              </a:defRPr>
            </a:lvl1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Proxima Nova"/>
              <a:buNone/>
              <a:defRPr b="1" sz="1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Proxima Nova"/>
              <a:buNone/>
              <a:defRPr b="1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Preporuka Steam Igara</a:t>
            </a:r>
            <a:endParaRPr/>
          </a:p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 baza podataka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11700" y="235950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Asistent: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Elena Akik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6504100" y="235950"/>
            <a:ext cx="2328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Nikola Pantić IN 40/2020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Srđan Petrović IN 47/2020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311700" y="1160350"/>
            <a:ext cx="8520600" cy="3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</a:t>
            </a:r>
            <a:r>
              <a:rPr b="1" lang="en" sz="1100">
                <a:solidFill>
                  <a:srgbClr val="000000"/>
                </a:solidFill>
              </a:rPr>
              <a:t>Recenzije koje su označene kao smešne za igre sa visokim pozitivnim rejtingom na Steam Deck platformi</a:t>
            </a:r>
            <a:endParaRPr sz="1100"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75" y="1579225"/>
            <a:ext cx="7561252" cy="32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160350"/>
            <a:ext cx="8520600" cy="42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Maksimalan broj sati koje su korisnici igrali igre za koje nisu preporučili, grupišući ih po igrama.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88" y="1626350"/>
            <a:ext cx="7194423" cy="30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</a:t>
            </a:r>
            <a:r>
              <a:rPr b="1" lang="en" sz="1100">
                <a:solidFill>
                  <a:srgbClr val="000000"/>
                </a:solidFill>
              </a:rPr>
              <a:t> N</a:t>
            </a:r>
            <a:r>
              <a:rPr b="1" lang="en" sz="1100">
                <a:solidFill>
                  <a:srgbClr val="000000"/>
                </a:solidFill>
              </a:rPr>
              <a:t>ajveći fanovi "Dota 2" igre na osnovu maksimalnog broja sati koje su igrali.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00" y="1646475"/>
            <a:ext cx="7636602" cy="32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4.</a:t>
            </a:r>
            <a:r>
              <a:rPr b="1" lang="en" sz="1100">
                <a:solidFill>
                  <a:srgbClr val="000000"/>
                </a:solidFill>
              </a:rPr>
              <a:t> P</a:t>
            </a:r>
            <a:r>
              <a:rPr b="1" lang="en" sz="1100">
                <a:solidFill>
                  <a:srgbClr val="000000"/>
                </a:solidFill>
              </a:rPr>
              <a:t>rocenat igara koje imaju vrlo pozitivan rejting, uz prosečnu cenu i prosečne korisničke recenzije.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602775"/>
            <a:ext cx="7538352" cy="3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</a:t>
            </a:r>
            <a:r>
              <a:rPr b="1" lang="en" sz="1100">
                <a:solidFill>
                  <a:srgbClr val="000000"/>
                </a:solidFill>
              </a:rPr>
              <a:t>. N</a:t>
            </a:r>
            <a:r>
              <a:rPr b="1" lang="en" sz="1100">
                <a:solidFill>
                  <a:srgbClr val="000000"/>
                </a:solidFill>
              </a:rPr>
              <a:t>ajpopularnije igre na platformama Mac i Linux sa cenom manjom od 15 dolara, sortirane po broju korisničkih recenzija.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63" y="1571325"/>
            <a:ext cx="7688674" cy="3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Restruktuiranje </a:t>
            </a:r>
            <a:r>
              <a:rPr lang="en"/>
              <a:t>šema baze podataka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Rešenje za naš sistem baza podataka je sledeće: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Users: ostaje isti, redudantno bi bilo da se restruktuira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Games: uvedena je proširena referenca na cenu igre, pošto se često može upotrebiti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Platform: odrađen je Subset pri čemu umesto da imamo podatke kao što su True i False za svaku platformu u svakom redu se ili nalazi platforma ako je igra igriva na njoj ili 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Price:  takođe odrađen Subset, u ovom slučaju se unosi final_price uvek, ali ako je original_price isti, odbacuju se original_price i discount za taj red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Recommendations: urađeno je baketiranje, pri čemu imamo skupljene podatke u nizove, čiji je ključ app_id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ReviewFeedbacks: koristi se Computed restruktuiranje kako bi imali i zbir ukupnih odgovora na recenziju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Restruktuirane šeme baze podataka</a:t>
            </a:r>
            <a:endParaRPr/>
          </a:p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311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1. Kolekcija: Games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"666cae77e2ba1ab06ce5c962"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"date_release":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"$date": "2008-11-21T00:00:00.000Z"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"title": "Prince of Persia: Warrior Within™",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"rating": "Very Positive",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"positive_ratio": 84,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"user_reviews": 2199,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"price": 9.99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44"/>
          <p:cNvSpPr txBox="1"/>
          <p:nvPr>
            <p:ph idx="2" type="body"/>
          </p:nvPr>
        </p:nvSpPr>
        <p:spPr>
          <a:xfrm>
            <a:off x="3033000" y="1152475"/>
            <a:ext cx="28077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2. Kolekcija: Platform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"666c40e23e3905b5a5489f23"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"platforms": [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"Windows",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"Steam Deck"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]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5840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3. Kolekcija: Price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"666c414aaf7b1f1f9e55b957"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"price_final": 9.99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44"/>
          <p:cNvSpPr txBox="1"/>
          <p:nvPr>
            <p:ph idx="2" type="body"/>
          </p:nvPr>
        </p:nvSpPr>
        <p:spPr>
          <a:xfrm>
            <a:off x="311700" y="2933575"/>
            <a:ext cx="2724000" cy="18795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 Kolekcija: Recommendations: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"666c5ac6933ffcb2665a82ed"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629730,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"end_date":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"$date": "2021-12-07T00:00:00.000Z"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"recommendations": [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"review_id": 31,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"user_id": 747452,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"date":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"$date": "2021-02-10T00:00:00.000Z"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"is_recommended": true,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"hours": 40.3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...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035700" y="2938675"/>
            <a:ext cx="2805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5. Kolekcija: Review Feedback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"666c75eaaec435bb146b23f0"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"review_id": 500,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"funny": 1253,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"helpful": 1494,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"total_feedback": 2747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44"/>
          <p:cNvSpPr txBox="1"/>
          <p:nvPr>
            <p:ph idx="2" type="body"/>
          </p:nvPr>
        </p:nvSpPr>
        <p:spPr>
          <a:xfrm>
            <a:off x="5840700" y="2938675"/>
            <a:ext cx="2724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 Kolekcija: Users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"666c70ca0c3f3875ba4c729f"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"user_id": 6366584,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"products": 1597,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"reviews": 129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performansi</a:t>
            </a:r>
            <a:endParaRPr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50" y="1682250"/>
            <a:ext cx="1698550" cy="16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50" y="1711938"/>
            <a:ext cx="1649607" cy="162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45"/>
          <p:cNvCxnSpPr/>
          <p:nvPr/>
        </p:nvCxnSpPr>
        <p:spPr>
          <a:xfrm flipH="1">
            <a:off x="2796100" y="1766725"/>
            <a:ext cx="1221300" cy="591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45"/>
          <p:cNvSpPr txBox="1"/>
          <p:nvPr/>
        </p:nvSpPr>
        <p:spPr>
          <a:xfrm>
            <a:off x="3510425" y="1363525"/>
            <a:ext cx="1851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Takođe može doći i do masivno manje pretrage kroz dokumente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0" name="Google Shape;250;p45"/>
          <p:cNvCxnSpPr/>
          <p:nvPr/>
        </p:nvCxnSpPr>
        <p:spPr>
          <a:xfrm>
            <a:off x="4753650" y="1766725"/>
            <a:ext cx="1221300" cy="591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45"/>
          <p:cNvCxnSpPr/>
          <p:nvPr/>
        </p:nvCxnSpPr>
        <p:spPr>
          <a:xfrm>
            <a:off x="2703875" y="2604000"/>
            <a:ext cx="1052400" cy="837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>
            <a:off x="4922550" y="2604000"/>
            <a:ext cx="1052400" cy="837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" name="Google Shape;253;p45"/>
          <p:cNvSpPr txBox="1"/>
          <p:nvPr/>
        </p:nvSpPr>
        <p:spPr>
          <a:xfrm>
            <a:off x="3618025" y="3441300"/>
            <a:ext cx="2081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Dosta kraći upiti (uglavnom!)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Performanse - Nikola</a:t>
            </a:r>
            <a:endParaRPr/>
          </a:p>
        </p:txBody>
      </p:sp>
      <p:pic>
        <p:nvPicPr>
          <p:cNvPr id="259" name="Google Shape;2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193175"/>
            <a:ext cx="5731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Performanse - Srđan</a:t>
            </a: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50" y="1130775"/>
            <a:ext cx="66867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017713"/>
            <a:ext cx="85206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Kao temu, odabrali smo “Game recommendations on Steam” skup podataka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Steam - najveća svetska platforma igara na svetu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Ovaj skup podataka fokusira se na preporuke korisnika na Steam platformi.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Sadrži informacije o različitim igrama, njihovim karakteristikama i interakcijama korisnika.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Preporuke se temelje na ponašanju korisnika, kao što su ocene igara, vreme igranja, dodavanje u listu želja itd.</a:t>
            </a:r>
            <a:endParaRPr sz="1400"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327192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games.csv </a:t>
            </a:r>
            <a:r>
              <a:rPr lang="en" sz="1400"/>
              <a:t>: Informacije o igrama - </a:t>
            </a:r>
            <a:r>
              <a:rPr b="1" lang="en" sz="1400"/>
              <a:t>50.872 </a:t>
            </a:r>
            <a:r>
              <a:rPr lang="en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recommendations.csv</a:t>
            </a:r>
            <a:r>
              <a:rPr lang="en" sz="1400"/>
              <a:t>: Informacije o recenzijama - </a:t>
            </a:r>
            <a:r>
              <a:rPr b="1" lang="en" sz="1400"/>
              <a:t>41.154.794 </a:t>
            </a:r>
            <a:r>
              <a:rPr lang="en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users.csv</a:t>
            </a:r>
            <a:r>
              <a:rPr lang="en" sz="1400"/>
              <a:t>: Informacije o igracima - </a:t>
            </a:r>
            <a:r>
              <a:rPr b="1" lang="en" sz="1400"/>
              <a:t>14.306.064 </a:t>
            </a:r>
            <a:r>
              <a:rPr lang="en" sz="1400"/>
              <a:t>zapisa</a:t>
            </a:r>
            <a:endParaRPr sz="1200"/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69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Datoteke i broj zapisa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Najigranije plaćene igre na Linuxu koje su izašle do 2010. godine: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38" y="1758250"/>
            <a:ext cx="7334923" cy="26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</a:t>
            </a:r>
            <a:r>
              <a:rPr b="1" lang="en" sz="1100">
                <a:solidFill>
                  <a:srgbClr val="000000"/>
                </a:solidFill>
              </a:rPr>
              <a:t>Koliko bi koštalo da se kupe sve igre za svaku od platformi?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02" y="1660175"/>
            <a:ext cx="4869399" cy="30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301" y="3771600"/>
            <a:ext cx="1053775" cy="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Najviše recenzirane igre za svaki kvartal: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87" name="Google Shape;2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0" y="1582415"/>
            <a:ext cx="8395699" cy="311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4. Top 20 trenutno najpopularnijih igara koje su izašle pre 2014. godine:</a:t>
            </a:r>
            <a:endParaRPr sz="1100"/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88" y="1682250"/>
            <a:ext cx="7479024" cy="27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7166800" y="4678025"/>
            <a:ext cx="3525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Izmenjena donja granica za bolji prikaz upita*</a:t>
            </a:r>
            <a:endParaRPr sz="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Koliko utiče broj posedovanih igara na broj sati u Dark Souls serijalu?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38" y="1911875"/>
            <a:ext cx="7170773" cy="26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11700" y="1160350"/>
            <a:ext cx="8520600" cy="3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Recenzije koje su označene kao smešne za igre sa visokim pozitivnim rejtingom na Steam Deck platformi:</a:t>
            </a:r>
            <a:endParaRPr sz="1100"/>
          </a:p>
        </p:txBody>
      </p:sp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88" y="1743776"/>
            <a:ext cx="7867025" cy="2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311700" y="1160350"/>
            <a:ext cx="8520600" cy="42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Maksimalan broj sati koje su korisnici igrali igre za koje nisu preporučili, grupišući ih po igrama.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16" name="Google Shape;3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88" y="1580650"/>
            <a:ext cx="8580023" cy="3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Najveći fanovi "Dota 2" igre na osnovu maksimalnog broja sati koje su igrali.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63" y="1750700"/>
            <a:ext cx="7303073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4. Procenat igara koje imaju vrlo pozitivan rejting, uz prosečnu cenu i prosečne korisničke recenzije.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30" name="Google Shape;3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23" y="2449575"/>
            <a:ext cx="4991550" cy="1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Najpopularnije igre na platformama Mac i Linux sa cenom manjom od 15 dolara, sortirane po broju korisničkih recenzija.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37" name="Google Shape;3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50" y="1996375"/>
            <a:ext cx="6933502" cy="2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Semantika kolona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4260300" cy="36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games.csv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app_id</a:t>
            </a:r>
            <a:r>
              <a:rPr lang="en" sz="1000"/>
              <a:t>: Jedinstveni identifikator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title</a:t>
            </a:r>
            <a:r>
              <a:rPr lang="en" sz="1000"/>
              <a:t>: Naslov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date_release</a:t>
            </a:r>
            <a:r>
              <a:rPr lang="en" sz="1000"/>
              <a:t>: Datum izdavanja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rating</a:t>
            </a:r>
            <a:r>
              <a:rPr lang="en" sz="1000"/>
              <a:t>: Ocena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positive_ratio</a:t>
            </a:r>
            <a:r>
              <a:rPr lang="en" sz="1000"/>
              <a:t>: Procenat pozitivnih recenzija u odnosu na ukupan broj recenzija.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user_reviews</a:t>
            </a:r>
            <a:r>
              <a:rPr lang="en" sz="1000"/>
              <a:t>: Broj recenzija koje je igra dobila od korisnika.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win</a:t>
            </a:r>
            <a:r>
              <a:rPr lang="en" sz="1000"/>
              <a:t>: Da li je igra dostupna za Windows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mac</a:t>
            </a:r>
            <a:r>
              <a:rPr lang="en" sz="1000"/>
              <a:t>: Da li je igra dostupna za Mac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linux</a:t>
            </a:r>
            <a:r>
              <a:rPr lang="en" sz="1000"/>
              <a:t>: Da li je igra dostupna za Linux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steam_deck</a:t>
            </a:r>
            <a:r>
              <a:rPr lang="en" sz="1000"/>
              <a:t>: Da li je igra dostupna za Steam Deck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price_final</a:t>
            </a:r>
            <a:r>
              <a:rPr lang="en" sz="1000"/>
              <a:t>: Konačna 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price_original</a:t>
            </a:r>
            <a:r>
              <a:rPr lang="en" sz="1000"/>
              <a:t>: Originalna cena igre pre popusta.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discount</a:t>
            </a:r>
            <a:r>
              <a:rPr lang="en" sz="1000"/>
              <a:t>: Procenat popusta na cenu igre.</a:t>
            </a:r>
            <a:endParaRPr sz="1000"/>
          </a:p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4572000" y="1152475"/>
            <a:ext cx="4206900" cy="222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recommendations.csv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user_id</a:t>
            </a:r>
            <a:r>
              <a:rPr lang="en" sz="1000"/>
              <a:t>: Jedinstveni identifikator korisnika koji je ostavio preporuku.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review_id</a:t>
            </a:r>
            <a:r>
              <a:rPr lang="en" sz="1000"/>
              <a:t>: Jedinstveni identifikator recenzije.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app_id</a:t>
            </a:r>
            <a:r>
              <a:rPr lang="en" sz="1000"/>
              <a:t>: Jedinstveni identifikator igre na koju se odnosi preporuka.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funny</a:t>
            </a:r>
            <a:r>
              <a:rPr lang="en" sz="1000"/>
              <a:t>: Broj korisnika koji su označili recenziju kao smešnu.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helpful</a:t>
            </a:r>
            <a:r>
              <a:rPr lang="en" sz="1000"/>
              <a:t>: Broj korisnika koji su označili recenziju kao korisnu.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date</a:t>
            </a:r>
            <a:r>
              <a:rPr lang="en" sz="1000"/>
              <a:t>: Datum kada je preporuka ostavljena.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is_recommended</a:t>
            </a:r>
            <a:r>
              <a:rPr lang="en" sz="1000"/>
              <a:t>: Da li je igra preporučena (true/false).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hours</a:t>
            </a:r>
            <a:r>
              <a:rPr lang="en" sz="1000"/>
              <a:t>: Broj sati koje je korisnik proveo igrajući igru.</a:t>
            </a:r>
            <a:endParaRPr sz="1000"/>
          </a:p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572000" y="3373975"/>
            <a:ext cx="4157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users.csv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user_id</a:t>
            </a:r>
            <a:r>
              <a:rPr lang="en" sz="1000"/>
              <a:t>: Jedinstveni identifikator korisnika.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products</a:t>
            </a:r>
            <a:r>
              <a:rPr lang="en" sz="1000"/>
              <a:t>: Može predstavljati proizvode koje je korisnik kupio, registrovao ili koristi.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reviews</a:t>
            </a:r>
            <a:r>
              <a:rPr lang="en" sz="1000"/>
              <a:t>: Broj recenzija koje je korisnik napisao.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3595800" y="526350"/>
            <a:ext cx="195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Hvala!</a:t>
            </a:r>
            <a:endParaRPr b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Predlog logičke šeme baze podataka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1. Kolekcija: Games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"title"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"Amazing Game"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"date_release"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"2022-03-15T00:00:00Z"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"rating"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4.7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"positive_ratio"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0.92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"user_reviews"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1500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3033000" y="1152475"/>
            <a:ext cx="28077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2. Kolekcija: Platform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"windows"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"mac"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"linux"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"steam_deck"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840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3. Kolekcija: Price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"price_final"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29.99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"price_original"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49.99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"discount"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40</a:t>
            </a:r>
            <a:endParaRPr sz="841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32"/>
          <p:cNvSpPr txBox="1"/>
          <p:nvPr>
            <p:ph idx="2" type="body"/>
          </p:nvPr>
        </p:nvSpPr>
        <p:spPr>
          <a:xfrm>
            <a:off x="311700" y="2933575"/>
            <a:ext cx="2724000" cy="18795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 Kolekcija: Recommendations: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"2023-05-10T00:00:00Z"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"is_recommended"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"hours"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35.0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035700" y="2938675"/>
            <a:ext cx="2805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5. Kolekcija: Review Feedback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"funny"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"helpful"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32"/>
          <p:cNvSpPr txBox="1"/>
          <p:nvPr>
            <p:ph idx="2" type="body"/>
          </p:nvPr>
        </p:nvSpPr>
        <p:spPr>
          <a:xfrm>
            <a:off x="5840700" y="2938675"/>
            <a:ext cx="2724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 Kolekcija: Users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"products"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Najigranije plaćene igre na Linuxu koje su izašle do 2010. godine: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40" y="1636600"/>
            <a:ext cx="7599727" cy="3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Koliko bi koštalo da se kupe sve igre za svaku od platformi?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00" y="1650725"/>
            <a:ext cx="7260199" cy="3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Najviše recenzirane igre za svaki kvartal: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8" y="1584975"/>
            <a:ext cx="7459925" cy="322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4. Koje igre su i dalje popularne?</a:t>
            </a:r>
            <a:endParaRPr sz="1100"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0" y="1575925"/>
            <a:ext cx="7336999" cy="3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Igrači sa najviše sati u Dark Souls igrama: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37" y="1815100"/>
            <a:ext cx="7201724" cy="31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