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1d51b8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1d51b8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1d51b8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1d51b8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1e393bb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01e393bb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1e393bba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1e393bb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01e393b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01e393b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01e393bb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01e393bb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01e393bb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01e393bb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01e393bba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01e393bb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Proxima Nova"/>
              <a:buNone/>
              <a:defRPr b="1" sz="5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 Border">
  <p:cSld name="CUSTOM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1152475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311700" y="3059000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Proxima Nova"/>
              <a:buNone/>
              <a:defRPr b="1" sz="3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>
                <a:solidFill>
                  <a:schemeClr val="accent3"/>
                </a:solidFill>
              </a:defRPr>
            </a:lvl1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Proxima Nova"/>
              <a:buNone/>
              <a:defRPr b="1" sz="1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b="1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text 1">
  <p:cSld name="ONE_COLUMN_TEX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3168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5976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1524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311700" y="37400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311700" y="24462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 Border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1524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311700" y="37400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11700" y="24462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Proxima Nova"/>
              <a:buNone/>
              <a:defRPr b="1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Preporuka Steam Igara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Sistemi baza podataka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11700" y="235950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Asistent</a:t>
            </a: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Elena Akik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504100" y="235950"/>
            <a:ext cx="2328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Nikola Pantić IN 40/2020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Srđan Petrović IN 47/2020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13"/>
            <a:ext cx="85206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Kao temu, odabrali smo “Game recommendations on Steam” skup podataka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Steam - </a:t>
            </a:r>
            <a:r>
              <a:rPr lang="en-GB" sz="1400"/>
              <a:t>najveća svetska platforma igara na svetu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Ovaj skup podataka fokusira se na preporuke korisnika na Steam platformi.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Sadrži informacije o različitim igrama, njihovim karakteristikama i interakcijama korisnika.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Preporuke se temelje na ponašanju korisnika, kao što su ocene igara, vreme igranja, dodavanje u listu želja itd.</a:t>
            </a:r>
            <a:endParaRPr sz="1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327192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solidFill>
                  <a:schemeClr val="accent3"/>
                </a:solidFill>
              </a:rPr>
              <a:t>games.csv </a:t>
            </a:r>
            <a:r>
              <a:rPr lang="en-GB" sz="1400"/>
              <a:t>: Informacije o igrama - </a:t>
            </a:r>
            <a:r>
              <a:rPr b="1" lang="en-GB" sz="1400"/>
              <a:t>50.872 </a:t>
            </a:r>
            <a:r>
              <a:rPr lang="en-GB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solidFill>
                  <a:schemeClr val="accent3"/>
                </a:solidFill>
              </a:rPr>
              <a:t>recommendations.csv</a:t>
            </a:r>
            <a:r>
              <a:rPr lang="en-GB" sz="1400"/>
              <a:t>: Informacije o recenzijama - </a:t>
            </a:r>
            <a:r>
              <a:rPr b="1" lang="en-GB" sz="1400"/>
              <a:t>41.154.794 </a:t>
            </a:r>
            <a:r>
              <a:rPr lang="en-GB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solidFill>
                  <a:schemeClr val="accent3"/>
                </a:solidFill>
              </a:rPr>
              <a:t>users.csv</a:t>
            </a:r>
            <a:r>
              <a:rPr lang="en-GB" sz="1400"/>
              <a:t>: Informacije o igracima - </a:t>
            </a:r>
            <a:r>
              <a:rPr b="1" lang="en-GB" sz="1400"/>
              <a:t>14.306.064 </a:t>
            </a:r>
            <a:r>
              <a:rPr lang="en-GB" sz="1400"/>
              <a:t>zapisa</a:t>
            </a:r>
            <a:endParaRPr sz="1200"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9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Datoteke i broj zapisa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Semantika kolona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260300" cy="36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>
                <a:solidFill>
                  <a:schemeClr val="accent3"/>
                </a:solidFill>
              </a:rPr>
              <a:t>games.csv</a:t>
            </a:r>
            <a:r>
              <a:rPr lang="en-GB" sz="1000"/>
              <a:t>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app_id</a:t>
            </a:r>
            <a:r>
              <a:rPr lang="en-GB" sz="1000"/>
              <a:t>: Jedinstveni identifikator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title</a:t>
            </a:r>
            <a:r>
              <a:rPr lang="en-GB" sz="1000"/>
              <a:t>: Naslov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date_release</a:t>
            </a:r>
            <a:r>
              <a:rPr lang="en-GB" sz="1000"/>
              <a:t>: Datum izdavanja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rating</a:t>
            </a:r>
            <a:r>
              <a:rPr lang="en-GB" sz="1000"/>
              <a:t>: Ocena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positive_ratio</a:t>
            </a:r>
            <a:r>
              <a:rPr lang="en-GB" sz="1000"/>
              <a:t>: Procenat pozitivnih recenzija u odnosu na ukupan broj recenzija.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user_reviews</a:t>
            </a:r>
            <a:r>
              <a:rPr lang="en-GB" sz="1000"/>
              <a:t>: Broj recenzija koje je igra dobila od korisnika.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win</a:t>
            </a:r>
            <a:r>
              <a:rPr lang="en-GB" sz="1000"/>
              <a:t>: Da li je igra dostupna za Windows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mac</a:t>
            </a:r>
            <a:r>
              <a:rPr lang="en-GB" sz="1000"/>
              <a:t>: Da li je igra dostupna za Mac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linux</a:t>
            </a:r>
            <a:r>
              <a:rPr lang="en-GB" sz="1000"/>
              <a:t>: Da li je igra dostupna za Linux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steam_deck</a:t>
            </a:r>
            <a:r>
              <a:rPr lang="en-GB" sz="1000"/>
              <a:t>: Da li je igra dostupna za Steam Deck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price_final</a:t>
            </a:r>
            <a:r>
              <a:rPr lang="en-GB" sz="1000"/>
              <a:t>: Konačna 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price_original</a:t>
            </a:r>
            <a:r>
              <a:rPr lang="en-GB" sz="1000"/>
              <a:t>: Originalna cena igre pre popusta.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discount</a:t>
            </a:r>
            <a:r>
              <a:rPr lang="en-GB" sz="1000"/>
              <a:t>: Procenat popusta na cenu igre.</a:t>
            </a:r>
            <a:endParaRPr sz="10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72000" y="1152475"/>
            <a:ext cx="4206900" cy="222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>
                <a:solidFill>
                  <a:schemeClr val="accent3"/>
                </a:solidFill>
              </a:rPr>
              <a:t>recommendations.csv</a:t>
            </a:r>
            <a:r>
              <a:rPr lang="en-GB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user_id</a:t>
            </a:r>
            <a:r>
              <a:rPr lang="en-GB" sz="1000"/>
              <a:t>: Jedinstveni identifikator korisnika koji je ostavio preporuku.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review_id</a:t>
            </a:r>
            <a:r>
              <a:rPr lang="en-GB" sz="1000"/>
              <a:t>: Jedinstveni identifikator recenzije.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app_id</a:t>
            </a:r>
            <a:r>
              <a:rPr lang="en-GB" sz="1000"/>
              <a:t>: Jedinstveni identifikator igre na koju se odnosi preporuka.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funny</a:t>
            </a:r>
            <a:r>
              <a:rPr lang="en-GB" sz="1000"/>
              <a:t>: Broj korisnika koji su označili recenziju kao smešnu.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helpful</a:t>
            </a:r>
            <a:r>
              <a:rPr lang="en-GB" sz="1000"/>
              <a:t>: Broj korisnika koji su označili recenziju kao korisnu.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date</a:t>
            </a:r>
            <a:r>
              <a:rPr lang="en-GB" sz="1000"/>
              <a:t>: Datum kada je preporuka ostavljena.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is_recommended</a:t>
            </a:r>
            <a:r>
              <a:rPr lang="en-GB" sz="1000"/>
              <a:t>: Da li je igra preporučena (true/false).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hours</a:t>
            </a:r>
            <a:r>
              <a:rPr lang="en-GB" sz="1000"/>
              <a:t>: Broj sati koje je korisnik proveo igrajući igru.</a:t>
            </a:r>
            <a:endParaRPr sz="100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572000" y="3373975"/>
            <a:ext cx="4157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-GB" sz="1000">
                <a:solidFill>
                  <a:schemeClr val="accent3"/>
                </a:solidFill>
              </a:rPr>
              <a:t>users.csv</a:t>
            </a:r>
            <a:r>
              <a:rPr lang="en-GB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user_id</a:t>
            </a:r>
            <a:r>
              <a:rPr lang="en-GB" sz="1000"/>
              <a:t>: Jedinstveni identifikator korisnika.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products</a:t>
            </a:r>
            <a:r>
              <a:rPr lang="en-GB" sz="1000"/>
              <a:t>: Može predstavljati proizvode koje je korisnik kupio, registrovao ili koristi.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accent3"/>
                </a:solidFill>
              </a:rPr>
              <a:t>reviews</a:t>
            </a:r>
            <a:r>
              <a:rPr lang="en-GB" sz="1000"/>
              <a:t>: Broj recenzija koje je korisnik napisao.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Predlog logičke šeme baze podataka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1. Kolekcija: Games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"title"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"Amazing Game"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"date_release"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"2022-03-15T00:00:00Z"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"rating"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4.7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"positive_ratio"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0.92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"user_reviews"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1500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3033000" y="1152475"/>
            <a:ext cx="28077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2. Kolekcija: Platform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"windows"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"mac"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"linux"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"steam_deck"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840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3. Kolekcija: Price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"price_final"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29.99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"price_original"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49.99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"discount"</a:t>
            </a: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40</a:t>
            </a:r>
            <a:endParaRPr sz="841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311700" y="2933575"/>
            <a:ext cx="2724000" cy="18795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 Kolekcija: Recommendations: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"2023-05-10T00:00:00Z"</a:t>
            </a:r>
            <a:r>
              <a:rPr lang="en-GB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"is_recommended"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"hours"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35.0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035700" y="2938675"/>
            <a:ext cx="2805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5. Kolekcija: Review Feedback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"funny"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"helpful"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5840700" y="2938675"/>
            <a:ext cx="2724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 Kolekcija: Users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-GB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"products"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GB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"reviews"</a:t>
            </a: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GB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Predlog agregacije nad podacima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Koje igre imaju najveću razliku između pozitivnih i negativnih recenzija? 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b="1" lang="en-GB" sz="1100">
                <a:solidFill>
                  <a:srgbClr val="000000"/>
                </a:solidFill>
              </a:rPr>
              <a:t>Odgovor:</a:t>
            </a:r>
            <a:r>
              <a:rPr lang="en-GB" sz="1100">
                <a:solidFill>
                  <a:srgbClr val="000000"/>
                </a:solidFill>
              </a:rPr>
              <a:t> Top 10 igara sa najvećom razlikom između pozitivnih i negativnih recenzija su: 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-GB" sz="1100">
                <a:solidFill>
                  <a:srgbClr val="000000"/>
                </a:solidFill>
              </a:rPr>
              <a:t>Naziv igre – Broj pozitivnih recenzija – Broj negativnih recenzija – Razlika pozitivnih i negativnih recenzija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343200" y="2889900"/>
            <a:ext cx="8520600" cy="88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3"/>
            </a:pPr>
            <a:r>
              <a:rPr b="1" lang="en-GB" sz="1100">
                <a:solidFill>
                  <a:srgbClr val="000000"/>
                </a:solidFill>
              </a:rPr>
              <a:t>Koji korisnici su recenzirali igre sa najvećim prosečnim brojem pozitivnih recenzija po igri? 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 </a:t>
            </a:r>
            <a:r>
              <a:rPr lang="en-GB" sz="1100">
                <a:solidFill>
                  <a:srgbClr val="000000"/>
                </a:solidFill>
              </a:rPr>
              <a:t>Top 10 korisnika koji su recenzirali igre sa najvećim prosečnim brojem pozitivnih recenzija po igri su: 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ID Korisnika – Prosek pozitivnih ocena – Ukupan broj ocena</a:t>
            </a:r>
            <a:endParaRPr sz="1100"/>
          </a:p>
        </p:txBody>
      </p:sp>
      <p:sp>
        <p:nvSpPr>
          <p:cNvPr id="114" name="Google Shape;114;p21"/>
          <p:cNvSpPr txBox="1"/>
          <p:nvPr>
            <p:ph idx="3" type="body"/>
          </p:nvPr>
        </p:nvSpPr>
        <p:spPr>
          <a:xfrm>
            <a:off x="343200" y="2052063"/>
            <a:ext cx="8520600" cy="83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2"/>
            </a:pPr>
            <a:r>
              <a:rPr b="1" lang="en-GB" sz="1100">
                <a:solidFill>
                  <a:srgbClr val="000000"/>
                </a:solidFill>
              </a:rPr>
              <a:t>Koje su top 10 najpopularnije igre koje se mogu igrati i na Mac i na Linux, uz cenu igre?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</a:t>
            </a:r>
            <a:r>
              <a:rPr lang="en-GB" sz="1100">
                <a:solidFill>
                  <a:srgbClr val="000000"/>
                </a:solidFill>
              </a:rPr>
              <a:t> Top 10 igara koje se mogu igrati na dve platforme, uz trenutnu </a:t>
            </a:r>
            <a:r>
              <a:rPr lang="en-GB" sz="1100">
                <a:solidFill>
                  <a:srgbClr val="000000"/>
                </a:solidFill>
              </a:rPr>
              <a:t>cenu igre su</a:t>
            </a:r>
            <a:r>
              <a:rPr lang="en-GB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		ID Igre – Naziv igre – Broj recenzija – Cena</a:t>
            </a:r>
            <a:endParaRPr sz="11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43200" y="3784725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4"/>
            </a:pPr>
            <a:r>
              <a:rPr b="1" lang="en-GB" sz="1100">
                <a:solidFill>
                  <a:srgbClr val="000000"/>
                </a:solidFill>
              </a:rPr>
              <a:t>Koje igre imaju najviše recenzija od korisnika koji su napisali više od 50 recenzija ukupno? 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</a:t>
            </a:r>
            <a:r>
              <a:rPr lang="en-GB" sz="1100">
                <a:solidFill>
                  <a:srgbClr val="000000"/>
                </a:solidFill>
              </a:rPr>
              <a:t> Top 10 igara koje imaju najviše recenzija od korisnika koji su napisali više od 50 recenzija ukupno su: </a:t>
            </a:r>
            <a:endParaRPr sz="11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Ukupan broj recenzija – ID igre – Naziv igre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Predlog agregacije nad podacima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78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5"/>
            </a:pPr>
            <a:r>
              <a:rPr b="1" lang="en-GB" sz="1100">
                <a:solidFill>
                  <a:srgbClr val="000000"/>
                </a:solidFill>
              </a:rPr>
              <a:t>Koje igre su najviše recenzirane u svakom kvartalu u poslednjih pet godina? 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</a:t>
            </a:r>
            <a:r>
              <a:rPr lang="en-GB" sz="1100">
                <a:solidFill>
                  <a:srgbClr val="000000"/>
                </a:solidFill>
              </a:rPr>
              <a:t> Top 10 igara koje su najviše recenzirane u svakom kvartalu u poslednjih pet godina su: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	Ukupan broj recenzija – Kvartal – Godina – Naziv igre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311700" y="2866300"/>
            <a:ext cx="85206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7"/>
            </a:pPr>
            <a:r>
              <a:rPr b="1" lang="en-GB" sz="1100">
                <a:solidFill>
                  <a:srgbClr val="000000"/>
                </a:solidFill>
              </a:rPr>
              <a:t>Koje igre, objavljene pre 2015. godine ili ranije, imaju od 2020. godine visok nivo pozitivnih recenzija?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 </a:t>
            </a:r>
            <a:r>
              <a:rPr lang="en-GB" sz="1100">
                <a:solidFill>
                  <a:srgbClr val="000000"/>
                </a:solidFill>
              </a:rPr>
              <a:t>Top 10 igara koje su objavljene 2015 ili ranije, a imaju najviše pozitivnih recenzija od 2020. godine su: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		Naziv igre – Datum izlaska – Broj pozitivnih ocena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" name="Google Shape;123;p22"/>
          <p:cNvSpPr txBox="1"/>
          <p:nvPr>
            <p:ph idx="3" type="body"/>
          </p:nvPr>
        </p:nvSpPr>
        <p:spPr>
          <a:xfrm>
            <a:off x="311700" y="1936375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6"/>
            </a:pPr>
            <a:r>
              <a:rPr b="1" lang="en-GB" sz="1100">
                <a:solidFill>
                  <a:srgbClr val="000000"/>
                </a:solidFill>
              </a:rPr>
              <a:t>Koje su najpopularnije igre godine od 2009 do 2019 sa informacijama o ceni?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 </a:t>
            </a:r>
            <a:r>
              <a:rPr lang="en-GB" sz="1100">
                <a:solidFill>
                  <a:srgbClr val="000000"/>
                </a:solidFill>
              </a:rPr>
              <a:t>Najbolje igre godine su: </a:t>
            </a:r>
            <a:endParaRPr sz="11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Godina – Naziv igre – Broj recenzija – Cena</a:t>
            </a:r>
            <a:endParaRPr sz="1100"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311700" y="3715600"/>
            <a:ext cx="8520600" cy="99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8"/>
            </a:pPr>
            <a:r>
              <a:rPr b="1" lang="en-GB" sz="1100">
                <a:solidFill>
                  <a:srgbClr val="000000"/>
                </a:solidFill>
              </a:rPr>
              <a:t>Koje su 10 igre sa </a:t>
            </a:r>
            <a:r>
              <a:rPr b="1" lang="en-GB" sz="1100">
                <a:solidFill>
                  <a:srgbClr val="000000"/>
                </a:solidFill>
              </a:rPr>
              <a:t>najvećim popustom, a da su prethodno bile u vrednosti od 60 evra ili iznad?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Odgovor:</a:t>
            </a:r>
            <a:r>
              <a:rPr lang="en-GB" sz="1100">
                <a:solidFill>
                  <a:srgbClr val="000000"/>
                </a:solidFill>
              </a:rPr>
              <a:t> Top 10 igara na Steam Decku sa najvećim popustom i cenom originala većom od 60 evra: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		ID Igre – Naziv igre – Popust – Originalna cena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Predlog agregacije nad podacima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82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9"/>
            </a:pPr>
            <a:r>
              <a:rPr b="1" lang="en-GB" sz="1100">
                <a:solidFill>
                  <a:srgbClr val="000000"/>
                </a:solidFill>
              </a:rPr>
              <a:t>Koje igre imaju najviše recenzija od korisnika koji su napisali više od 50 recenzija ukupno? 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Odgovor: Top 10 igara koje imaju najviše recenzija od korisnika koji su napisali više od 50 recenzija ukupno su: </a:t>
            </a:r>
            <a:endParaRPr sz="11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Broj recenzija – Naziv igre</a:t>
            </a:r>
            <a:endParaRPr sz="1100"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311700" y="1975975"/>
            <a:ext cx="8520600" cy="88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AutoNum type="arabicPeriod" startAt="10"/>
            </a:pPr>
            <a:r>
              <a:rPr b="1" lang="en-GB" sz="1100">
                <a:solidFill>
                  <a:srgbClr val="000000"/>
                </a:solidFill>
              </a:rPr>
              <a:t>Koje su najskuplje igre među onima koje imaju bar 50% negativnih recenzija?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Odgovor: Top 10 najskupljih igara sa visokim odnosom negativnih recenzija su: </a:t>
            </a:r>
            <a:endParaRPr sz="11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ID Igre – Naziv igre – Procenat pozitivnih ocena – Trenutna cena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14800" y="1348800"/>
            <a:ext cx="8114400" cy="24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Hvala na pažnji!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