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24"/>
  </p:notesMasterIdLst>
  <p:sldIdLst>
    <p:sldId id="463" r:id="rId7"/>
    <p:sldId id="482" r:id="rId8"/>
    <p:sldId id="483" r:id="rId9"/>
    <p:sldId id="484" r:id="rId10"/>
    <p:sldId id="487" r:id="rId11"/>
    <p:sldId id="454" r:id="rId12"/>
    <p:sldId id="471" r:id="rId13"/>
    <p:sldId id="468" r:id="rId14"/>
    <p:sldId id="467" r:id="rId15"/>
    <p:sldId id="469" r:id="rId16"/>
    <p:sldId id="479" r:id="rId17"/>
    <p:sldId id="472" r:id="rId18"/>
    <p:sldId id="474" r:id="rId19"/>
    <p:sldId id="475" r:id="rId20"/>
    <p:sldId id="481" r:id="rId21"/>
    <p:sldId id="488" r:id="rId22"/>
    <p:sldId id="4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6F9"/>
    <a:srgbClr val="FA4324"/>
    <a:srgbClr val="212934"/>
    <a:srgbClr val="F2F2F2"/>
    <a:srgbClr val="FFD8D8"/>
    <a:srgbClr val="FF9F9F"/>
    <a:srgbClr val="AAD6D1"/>
    <a:srgbClr val="5B9BD5"/>
    <a:srgbClr val="D7D7D7"/>
    <a:srgbClr val="FFE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D660-9D5F-4570-9D76-E187C09C3F7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4A3BC-C027-4517-B3C2-067A8F9F8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4A3BC-C027-4517-B3C2-067A8F9F8A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2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7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24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6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6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95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57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6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95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86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9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2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88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06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00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20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32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11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30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86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9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29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88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06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38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20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32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11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30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86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9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2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884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00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38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200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32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11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300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866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94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29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060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00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38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200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321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116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stCxn id="37" idx="3"/>
            <a:endCxn id="36" idx="0"/>
          </p:cNvCxnSpPr>
          <p:nvPr/>
        </p:nvCxnSpPr>
        <p:spPr>
          <a:xfrm flipH="1">
            <a:off x="999666" y="1821013"/>
            <a:ext cx="6402183" cy="4948087"/>
          </a:xfrm>
          <a:prstGeom prst="bentConnector4">
            <a:avLst>
              <a:gd name="adj1" fmla="val -46121"/>
              <a:gd name="adj2" fmla="val 5676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17068" y="1151599"/>
            <a:ext cx="54847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은행계좌 프로그램</a:t>
            </a:r>
            <a:endParaRPr lang="en-US" altLang="ko-KR" sz="4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A4324"/>
                </a:solidFill>
              </a:rPr>
              <a:t>Enjoy </a:t>
            </a:r>
            <a:r>
              <a:rPr lang="en-US" altLang="ko-KR" sz="1000" dirty="0">
                <a:solidFill>
                  <a:srgbClr val="FA4324"/>
                </a:solidFill>
              </a:rPr>
              <a:t>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25885" y="4459454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팀원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1 </a:t>
            </a:r>
            <a:r>
              <a:rPr lang="ko-KR" altLang="en-US" sz="1100" dirty="0" smtClean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81643" y="4459454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r>
              <a:rPr lang="ko-KR" altLang="en-US" sz="1100" dirty="0" smtClean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94536" y="5031452"/>
            <a:ext cx="1767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4541"/>
                </a:solidFill>
              </a:rPr>
              <a:t>20174230 </a:t>
            </a:r>
            <a:r>
              <a:rPr lang="ko-KR" altLang="en-US" sz="1400" b="1" dirty="0" smtClean="0">
                <a:solidFill>
                  <a:srgbClr val="4B4541"/>
                </a:solidFill>
              </a:rPr>
              <a:t>박민지</a:t>
            </a:r>
            <a:endParaRPr lang="en-US" altLang="ko-KR" sz="1400" b="1" dirty="0" smtClean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B454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52110" y="5031453"/>
            <a:ext cx="176338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4541"/>
                </a:solidFill>
              </a:rPr>
              <a:t>20174233 </a:t>
            </a:r>
            <a:r>
              <a:rPr lang="ko-KR" altLang="en-US" sz="1400" b="1" dirty="0" err="1" smtClean="0">
                <a:solidFill>
                  <a:srgbClr val="4B4541"/>
                </a:solidFill>
              </a:rPr>
              <a:t>신다홍</a:t>
            </a:r>
            <a:endParaRPr lang="en-US" altLang="ko-KR" sz="1400" b="1" dirty="0" smtClean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/>
        </p:nvSpPr>
        <p:spPr bwMode="auto">
          <a:xfrm>
            <a:off x="7436633" y="2586681"/>
            <a:ext cx="4137527" cy="1977081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파일분활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내용파악을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쉽게 하기 위해서 파일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분할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헤더파일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선언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cpp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구현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Version4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2" y="1918132"/>
            <a:ext cx="6259137" cy="3278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27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/>
        </p:nvSpPr>
        <p:spPr bwMode="auto">
          <a:xfrm>
            <a:off x="4615962" y="5504920"/>
            <a:ext cx="6603709" cy="110105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지금까지 배열이 멤버로 선언되어 객체를 저장했다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지금부터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BoundCheckPtrArray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배열 클래스로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대체하여 객체를 저장하겠다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대입연산자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배열의 범위가 넘어가는 상황을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알려줌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" y="1239715"/>
            <a:ext cx="5196370" cy="41049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71" y="1239715"/>
            <a:ext cx="5040499" cy="410492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714952" y="5504920"/>
            <a:ext cx="3259171" cy="110105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추가된 부분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헤더파일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AccountArray.h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cpp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AccountArray.cpp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</a:t>
            </a:r>
            <a:r>
              <a:rPr lang="en-US" altLang="ko-KR" sz="2000" i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System </a:t>
            </a:r>
            <a:r>
              <a:rPr lang="en-US" altLang="ko-KR" sz="2800" b="1" i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Version5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9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/>
        </p:nvSpPr>
        <p:spPr bwMode="auto">
          <a:xfrm>
            <a:off x="4760994" y="5523440"/>
            <a:ext cx="6613324" cy="110105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String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메모리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공간을 동적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할당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 포인터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기반의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문자열 대신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String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객체를 이용하여 문자열을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표현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Version6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2" y="1268099"/>
            <a:ext cx="5167580" cy="40334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47" y="1268099"/>
            <a:ext cx="5196371" cy="4033498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743742" y="5504920"/>
            <a:ext cx="3678789" cy="110105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추가된 부분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헤더파일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String.h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cpp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string.cpp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50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/>
        </p:nvSpPr>
        <p:spPr bwMode="auto">
          <a:xfrm>
            <a:off x="6282029" y="3446585"/>
            <a:ext cx="4373574" cy="1411126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템플릿으로 정의하여 다양한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저장할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 있도록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일반화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Version7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66" y="1565188"/>
            <a:ext cx="4491131" cy="4563764"/>
          </a:xfrm>
          <a:prstGeom prst="rect">
            <a:avLst/>
          </a:pr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6335535" y="1784838"/>
            <a:ext cx="4266562" cy="116573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AccountArray.h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&amp; AccountArray.cpp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BoundCheckArray.h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5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/>
        </p:nvSpPr>
        <p:spPr bwMode="auto">
          <a:xfrm>
            <a:off x="5718569" y="3878122"/>
            <a:ext cx="4678374" cy="1843530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예외상황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상황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예금된 금액보다 더 많은 금액의 출금을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-&gt; 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잔액에서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40000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원이 부족합니다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!’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상황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입출금 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보다 작은 값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금액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-1000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유효하지 않습니다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!’</a:t>
            </a:r>
            <a:endParaRPr lang="ko-KR" altLang="en-US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Version8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04" y="1180231"/>
            <a:ext cx="3052240" cy="53957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5718569" y="1978650"/>
            <a:ext cx="4678374" cy="110105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추가된 부분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AccountException.h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58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3742" y="210735"/>
            <a:ext cx="54847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더 나아갈 점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A4324"/>
                </a:solidFill>
              </a:rPr>
              <a:t>Open </a:t>
            </a:r>
            <a:r>
              <a:rPr lang="en-US" altLang="ko-KR" sz="1000" dirty="0" smtClean="0">
                <a:solidFill>
                  <a:srgbClr val="FA4324"/>
                </a:solidFill>
              </a:rPr>
              <a:t>Source</a:t>
            </a:r>
            <a:r>
              <a:rPr lang="ko-KR" altLang="en-US" sz="1000" dirty="0" smtClean="0">
                <a:solidFill>
                  <a:srgbClr val="FA4324"/>
                </a:solidFill>
              </a:rPr>
              <a:t> </a:t>
            </a:r>
            <a:r>
              <a:rPr lang="en-US" altLang="ko-KR" sz="1000" dirty="0" smtClean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2310" y="1898467"/>
            <a:ext cx="7750628" cy="2862322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err="1" smtClean="0">
                <a:solidFill>
                  <a:prstClr val="black"/>
                </a:solidFill>
              </a:rPr>
              <a:t>Github</a:t>
            </a:r>
            <a:r>
              <a:rPr lang="ko-KR" altLang="en-US" sz="2400" dirty="0">
                <a:solidFill>
                  <a:prstClr val="black"/>
                </a:solidFill>
              </a:rPr>
              <a:t>에서 데이터베이스를 </a:t>
            </a:r>
            <a:r>
              <a:rPr lang="en-US" altLang="ko-KR" sz="2400" dirty="0" smtClean="0">
                <a:solidFill>
                  <a:prstClr val="black"/>
                </a:solidFill>
              </a:rPr>
              <a:t>fork </a:t>
            </a:r>
            <a:r>
              <a:rPr lang="ko-KR" altLang="en-US" sz="2400" dirty="0" smtClean="0">
                <a:solidFill>
                  <a:prstClr val="black"/>
                </a:solidFill>
              </a:rPr>
              <a:t>했지만</a:t>
            </a:r>
            <a:r>
              <a:rPr lang="en-US" altLang="ko-KR" sz="2400" dirty="0" smtClean="0">
                <a:solidFill>
                  <a:prstClr val="black"/>
                </a:solidFill>
              </a:rPr>
              <a:t>,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데이터베이스에 </a:t>
            </a:r>
            <a:r>
              <a:rPr lang="ko-KR" altLang="en-US" sz="2400" dirty="0" smtClean="0">
                <a:solidFill>
                  <a:prstClr val="black"/>
                </a:solidFill>
              </a:rPr>
              <a:t>대해 배우지 </a:t>
            </a:r>
            <a:r>
              <a:rPr lang="ko-KR" altLang="en-US" sz="2400" dirty="0">
                <a:solidFill>
                  <a:prstClr val="black"/>
                </a:solidFill>
              </a:rPr>
              <a:t>못해 사용 할 수 </a:t>
            </a:r>
            <a:r>
              <a:rPr lang="ko-KR" altLang="en-US" sz="2400" dirty="0" smtClean="0">
                <a:solidFill>
                  <a:prstClr val="black"/>
                </a:solidFill>
              </a:rPr>
              <a:t>없었던 점이 아쉬웠다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</a:rPr>
              <a:t>GUI</a:t>
            </a:r>
            <a:r>
              <a:rPr lang="ko-KR" altLang="en-US" sz="2400" dirty="0">
                <a:solidFill>
                  <a:prstClr val="black"/>
                </a:solidFill>
              </a:rPr>
              <a:t>를 </a:t>
            </a:r>
            <a:r>
              <a:rPr lang="ko-KR" altLang="en-US" sz="2400" dirty="0" smtClean="0">
                <a:solidFill>
                  <a:prstClr val="black"/>
                </a:solidFill>
              </a:rPr>
              <a:t>사용하여 출력 창이 </a:t>
            </a:r>
            <a:r>
              <a:rPr lang="ko-KR" altLang="en-US" sz="2400" dirty="0">
                <a:solidFill>
                  <a:prstClr val="black"/>
                </a:solidFill>
              </a:rPr>
              <a:t>아닌 깔끔한 화면을 통해 입출력을 실행하고 </a:t>
            </a:r>
            <a:r>
              <a:rPr lang="ko-KR" altLang="en-US" sz="2400" dirty="0" smtClean="0">
                <a:solidFill>
                  <a:prstClr val="black"/>
                </a:solidFill>
              </a:rPr>
              <a:t>싶었지만</a:t>
            </a:r>
            <a:r>
              <a:rPr lang="en-US" altLang="ko-KR" sz="2400" dirty="0" smtClean="0">
                <a:solidFill>
                  <a:prstClr val="black"/>
                </a:solidFill>
              </a:rPr>
              <a:t>,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</a:rPr>
              <a:t>GUI</a:t>
            </a:r>
            <a:r>
              <a:rPr lang="ko-KR" altLang="en-US" sz="2400" dirty="0" smtClean="0">
                <a:solidFill>
                  <a:prstClr val="black"/>
                </a:solidFill>
              </a:rPr>
              <a:t>를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저번주에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배운 관계로 </a:t>
            </a:r>
            <a:r>
              <a:rPr lang="ko-KR" altLang="en-US" sz="2400" dirty="0" smtClean="0">
                <a:solidFill>
                  <a:prstClr val="black"/>
                </a:solidFill>
              </a:rPr>
              <a:t>활용할 수 없었다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9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270740" y="2152405"/>
            <a:ext cx="5483880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Thank you!</a:t>
            </a:r>
            <a:endParaRPr lang="en-US" altLang="ko-KR" sz="8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85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5" idx="2"/>
            <a:endCxn id="41" idx="0"/>
          </p:cNvCxnSpPr>
          <p:nvPr/>
        </p:nvCxnSpPr>
        <p:spPr>
          <a:xfrm rot="16200000" flipH="1">
            <a:off x="2572905" y="-1471639"/>
            <a:ext cx="6730488" cy="9851566"/>
          </a:xfrm>
          <a:prstGeom prst="bentConnector3">
            <a:avLst>
              <a:gd name="adj1" fmla="val 7681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4090910" y="4612614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7260853" y="474725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10372353" y="474725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35460" y="4891076"/>
            <a:ext cx="963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PROCESS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START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4040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1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25538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2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66752" y="3365130"/>
            <a:ext cx="2371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</a:rPr>
              <a:t>기본 틀 설정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5489" y="165010"/>
            <a:ext cx="5484781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02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VERSION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8355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VERSION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02052" y="3365130"/>
            <a:ext cx="2371360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</a:rPr>
              <a:t>기능클래스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</a:rPr>
              <a:t>추가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08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꺾인 연결선 49"/>
          <p:cNvCxnSpPr/>
          <p:nvPr/>
        </p:nvCxnSpPr>
        <p:spPr>
          <a:xfrm rot="5400000">
            <a:off x="2572905" y="-1471639"/>
            <a:ext cx="6730488" cy="9851566"/>
          </a:xfrm>
          <a:prstGeom prst="bentConnector3">
            <a:avLst>
              <a:gd name="adj1" fmla="val 5408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 rot="18900000">
            <a:off x="7386262" y="3263360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10372352" y="1178794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39449" y="3603387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4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25537" y="1518822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3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07564" y="1572653"/>
            <a:ext cx="2371360" cy="1128963"/>
            <a:chOff x="1731043" y="1419667"/>
            <a:chExt cx="2371360" cy="1128963"/>
          </a:xfrm>
        </p:grpSpPr>
        <p:sp>
          <p:nvSpPr>
            <p:cNvPr id="30" name="직사각형 29"/>
            <p:cNvSpPr/>
            <p:nvPr/>
          </p:nvSpPr>
          <p:spPr>
            <a:xfrm>
              <a:off x="1731043" y="1886589"/>
              <a:ext cx="2371360" cy="6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altLang="ko-KR" dirty="0" err="1" smtClean="0">
                  <a:solidFill>
                    <a:prstClr val="white">
                      <a:lumMod val="50000"/>
                    </a:prstClr>
                  </a:solidFill>
                </a:rPr>
                <a:t>AccountArray</a:t>
              </a:r>
              <a:r>
                <a:rPr lang="en-US" altLang="ko-KR" dirty="0" smtClean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ko-KR" altLang="en-US" dirty="0" smtClean="0">
                  <a:solidFill>
                    <a:prstClr val="white">
                      <a:lumMod val="50000"/>
                    </a:prstClr>
                  </a:solidFill>
                </a:rPr>
                <a:t>클래스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64561" y="1419667"/>
              <a:ext cx="1904323" cy="3626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VERSION 5 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07181" y="1572653"/>
            <a:ext cx="2371360" cy="1128963"/>
            <a:chOff x="4811283" y="1419667"/>
            <a:chExt cx="2371360" cy="1128963"/>
          </a:xfrm>
        </p:grpSpPr>
        <p:sp>
          <p:nvSpPr>
            <p:cNvPr id="34" name="직사각형 33"/>
            <p:cNvSpPr/>
            <p:nvPr/>
          </p:nvSpPr>
          <p:spPr>
            <a:xfrm>
              <a:off x="4811283" y="1886589"/>
              <a:ext cx="2371360" cy="6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dirty="0" smtClean="0">
                  <a:solidFill>
                    <a:prstClr val="white">
                      <a:lumMod val="50000"/>
                    </a:prstClr>
                  </a:solidFill>
                </a:rPr>
                <a:t>파일 분활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999861" y="1419667"/>
              <a:ext cx="1904323" cy="3626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VERSION </a:t>
              </a:r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 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823687" y="435064"/>
            <a:ext cx="2371360" cy="1251754"/>
            <a:chOff x="7797373" y="1056985"/>
            <a:chExt cx="2371360" cy="1251754"/>
          </a:xfrm>
        </p:grpSpPr>
        <p:sp>
          <p:nvSpPr>
            <p:cNvPr id="35" name="직사각형 34"/>
            <p:cNvSpPr/>
            <p:nvPr/>
          </p:nvSpPr>
          <p:spPr>
            <a:xfrm>
              <a:off x="7797373" y="1523909"/>
              <a:ext cx="23713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dirty="0">
                  <a:solidFill>
                    <a:prstClr val="white">
                      <a:lumMod val="50000"/>
                    </a:prstClr>
                  </a:solidFill>
                </a:rPr>
                <a:t>계좌 개설 종류 추가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954691" y="1056985"/>
              <a:ext cx="1904323" cy="3626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VERSION </a:t>
              </a:r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 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8900000">
            <a:off x="520787" y="4773634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18900000">
            <a:off x="3730290" y="327413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3974" y="5113661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6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3475" y="3614165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5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64370" y="5265213"/>
            <a:ext cx="2091571" cy="1346168"/>
            <a:chOff x="1637418" y="4582626"/>
            <a:chExt cx="2091571" cy="1346168"/>
          </a:xfrm>
        </p:grpSpPr>
        <p:sp>
          <p:nvSpPr>
            <p:cNvPr id="54" name="직사각형 53"/>
            <p:cNvSpPr/>
            <p:nvPr/>
          </p:nvSpPr>
          <p:spPr>
            <a:xfrm>
              <a:off x="1637418" y="5067020"/>
              <a:ext cx="209157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altLang="ko-KR" sz="2000" dirty="0" smtClean="0">
                  <a:solidFill>
                    <a:prstClr val="white">
                      <a:lumMod val="50000"/>
                    </a:prstClr>
                  </a:solidFill>
                </a:rPr>
                <a:t>String </a:t>
              </a:r>
              <a:r>
                <a:rPr lang="ko-KR" altLang="en-US" sz="2000" dirty="0" smtClean="0">
                  <a:solidFill>
                    <a:prstClr val="white">
                      <a:lumMod val="50000"/>
                    </a:prstClr>
                  </a:solidFill>
                </a:rPr>
                <a:t>클래스</a:t>
              </a:r>
              <a:endParaRPr lang="en-US" altLang="ko-KR" sz="20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731043" y="4582626"/>
              <a:ext cx="1904323" cy="3626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VERSION 6 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90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5" idx="2"/>
          </p:cNvCxnSpPr>
          <p:nvPr/>
        </p:nvCxnSpPr>
        <p:spPr>
          <a:xfrm rot="16200000" flipH="1">
            <a:off x="2993591" y="-1892327"/>
            <a:ext cx="5171508" cy="913396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2700000" flipH="1">
            <a:off x="8808636" y="4612614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2700000" flipH="1">
            <a:off x="2665981" y="474725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2700000" flipH="1">
            <a:off x="5777481" y="474725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flipH="1">
            <a:off x="9048377" y="5051892"/>
            <a:ext cx="772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FINISH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2819168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7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5930666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STEP. 8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flipH="1">
            <a:off x="3526671" y="156319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7654" y="2823295"/>
            <a:ext cx="5436522" cy="1192250"/>
            <a:chOff x="2037654" y="2823295"/>
            <a:chExt cx="5436522" cy="1192250"/>
          </a:xfrm>
        </p:grpSpPr>
        <p:grpSp>
          <p:nvGrpSpPr>
            <p:cNvPr id="2" name="그룹 1"/>
            <p:cNvGrpSpPr/>
            <p:nvPr/>
          </p:nvGrpSpPr>
          <p:grpSpPr>
            <a:xfrm>
              <a:off x="2037654" y="2823296"/>
              <a:ext cx="2371360" cy="1192249"/>
              <a:chOff x="2021179" y="2509875"/>
              <a:chExt cx="2371360" cy="1192249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2021179" y="2976797"/>
                <a:ext cx="2371360" cy="725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50000"/>
                  </a:lnSpc>
                </a:pPr>
                <a:r>
                  <a:rPr lang="ko-KR" altLang="en-US" sz="2000" dirty="0" smtClean="0">
                    <a:solidFill>
                      <a:prstClr val="white">
                        <a:lumMod val="50000"/>
                      </a:prstClr>
                    </a:solidFill>
                  </a:rPr>
                  <a:t>클래스 템플릿</a:t>
                </a:r>
                <a:endParaRPr lang="en-US" altLang="ko-KR" sz="105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 flipH="1">
                <a:off x="2254697" y="2509875"/>
                <a:ext cx="1904323" cy="3626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D2D8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VERSION 7 </a:t>
                </a:r>
                <a:r>
                  <a:rPr lang="ko-KR" altLang="en-US" sz="11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▼</a:t>
                </a:r>
                <a:endPara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102816" y="2823295"/>
              <a:ext cx="2371360" cy="1192250"/>
              <a:chOff x="5056479" y="2509875"/>
              <a:chExt cx="2371360" cy="1192250"/>
            </a:xfrm>
          </p:grpSpPr>
          <p:sp>
            <p:nvSpPr>
              <p:cNvPr id="34" name="직사각형 33"/>
              <p:cNvSpPr/>
              <p:nvPr/>
            </p:nvSpPr>
            <p:spPr>
              <a:xfrm flipH="1">
                <a:off x="5056479" y="2976798"/>
                <a:ext cx="2371360" cy="725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50000"/>
                  </a:lnSpc>
                </a:pPr>
                <a:r>
                  <a:rPr lang="ko-KR" altLang="en-US" sz="2000" dirty="0" smtClean="0">
                    <a:solidFill>
                      <a:prstClr val="white">
                        <a:lumMod val="50000"/>
                      </a:prstClr>
                    </a:solidFill>
                  </a:rPr>
                  <a:t>예외상황</a:t>
                </a:r>
                <a:endParaRPr lang="en-US" altLang="ko-KR" sz="20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flipH="1">
                <a:off x="5289997" y="2509875"/>
                <a:ext cx="1904323" cy="3626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D2D8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VERSION 8</a:t>
                </a:r>
                <a:r>
                  <a:rPr lang="en-US" altLang="ko-KR" sz="11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▼</a:t>
                </a:r>
                <a:endPara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 flipH="1"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01208" y="6819387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flipH="1"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1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3742" y="210735"/>
            <a:ext cx="5484781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역할분담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A4324"/>
                </a:solidFill>
              </a:rPr>
              <a:t>Open Source</a:t>
            </a:r>
            <a:r>
              <a:rPr lang="ko-KR" altLang="en-US" sz="1000" dirty="0" smtClean="0">
                <a:solidFill>
                  <a:srgbClr val="FA4324"/>
                </a:solidFill>
              </a:rPr>
              <a:t> </a:t>
            </a:r>
            <a:r>
              <a:rPr lang="en-US" altLang="ko-KR" sz="1000" dirty="0" smtClean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5406" y="1804086"/>
            <a:ext cx="5014960" cy="92333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박민지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5406" y="3900616"/>
            <a:ext cx="5014960" cy="923330"/>
          </a:xfrm>
          <a:prstGeom prst="rect">
            <a:avLst/>
          </a:prstGeom>
          <a:solidFill>
            <a:srgbClr val="F2F6F9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신다홍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예외사항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9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8739260" y="2560445"/>
            <a:ext cx="2770483" cy="2399568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구현할 기능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메뉴출력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계좌개설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잔액조회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5630475" y="2560446"/>
            <a:ext cx="2770483" cy="239956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계좌정보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배열사용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계좌번호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중복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고객의 잔액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-&gt;0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크다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Version1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A4324"/>
                </a:solidFill>
              </a:rPr>
              <a:t>Open Source</a:t>
            </a:r>
            <a:r>
              <a:rPr lang="ko-KR" altLang="en-US" sz="1000" dirty="0" smtClean="0">
                <a:solidFill>
                  <a:srgbClr val="FA4324"/>
                </a:solidFill>
              </a:rPr>
              <a:t> </a:t>
            </a:r>
            <a:r>
              <a:rPr lang="en-US" altLang="ko-KR" sz="1000" dirty="0" smtClean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8851" y="1344831"/>
            <a:ext cx="4717318" cy="4925456"/>
            <a:chOff x="670972" y="1365834"/>
            <a:chExt cx="5033095" cy="492545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2" y="1365834"/>
              <a:ext cx="2520000" cy="492545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27" y="1621202"/>
              <a:ext cx="2410440" cy="4670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84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Version2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t="22820" r="67837" b="40588"/>
          <a:stretch/>
        </p:blipFill>
        <p:spPr bwMode="auto">
          <a:xfrm>
            <a:off x="1719688" y="1301261"/>
            <a:ext cx="4065650" cy="330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17209" r="68054" b="50129"/>
          <a:stretch/>
        </p:blipFill>
        <p:spPr bwMode="auto">
          <a:xfrm>
            <a:off x="6576657" y="1301261"/>
            <a:ext cx="4018074" cy="330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6576657" y="4607189"/>
            <a:ext cx="4018074" cy="211892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기능적인 부분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메뉴출력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계좌개설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잔액조회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719689" y="4607189"/>
            <a:ext cx="4065650" cy="211892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데이터적 부분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계좌번호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중복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고객의 잔액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크다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4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82634" y="578582"/>
            <a:ext cx="428542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Version2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7209" r="77140" b="32436"/>
          <a:stretch/>
        </p:blipFill>
        <p:spPr bwMode="auto">
          <a:xfrm>
            <a:off x="1343589" y="557457"/>
            <a:ext cx="4520880" cy="59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5"/>
          <p:cNvSpPr>
            <a:spLocks/>
          </p:cNvSpPr>
          <p:nvPr/>
        </p:nvSpPr>
        <p:spPr bwMode="auto">
          <a:xfrm>
            <a:off x="6702407" y="2205784"/>
            <a:ext cx="4065650" cy="2013419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함수 부분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AccountHandler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기반으로 변경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Switch ~ case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문을 통해 함수 실행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7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6472667" y="1803645"/>
            <a:ext cx="4878184" cy="97079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기능적 부분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계좌개설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종류 추가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6472668" y="3071943"/>
            <a:ext cx="4878182" cy="993845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보통예금계좌 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최소한의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이자를 지급하는 입출금식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3742" y="210735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Banking System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Version3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Open Source</a:t>
            </a:r>
            <a:r>
              <a:rPr lang="ko-KR" altLang="en-US" sz="1000" dirty="0">
                <a:solidFill>
                  <a:srgbClr val="FA4324"/>
                </a:solidFill>
              </a:rPr>
              <a:t> </a:t>
            </a:r>
            <a:r>
              <a:rPr lang="en-US" altLang="ko-KR" sz="1000" dirty="0">
                <a:solidFill>
                  <a:srgbClr val="FA4324"/>
                </a:solidFill>
              </a:rPr>
              <a:t>SW Project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3" y="1301917"/>
            <a:ext cx="2633322" cy="4841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3"/>
          <a:stretch/>
        </p:blipFill>
        <p:spPr>
          <a:xfrm>
            <a:off x="3365827" y="1407991"/>
            <a:ext cx="2700000" cy="4735302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6472670" y="4328935"/>
            <a:ext cx="4878180" cy="170570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신용신뢰계좌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신용도가 높은 고객에게만 개설하는 높은 이율의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초기 입금되는 금액에 이자 발생 안 함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신용등급을 나눠 등급별 이율을 다르게 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7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485</Words>
  <Application>Microsoft Office PowerPoint</Application>
  <PresentationFormat>와이드스크린</PresentationFormat>
  <Paragraphs>130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Office 테마</vt:lpstr>
      <vt:lpstr>2_Office 테마</vt:lpstr>
      <vt:lpstr>3_Office 테마</vt:lpstr>
      <vt:lpstr>4_Office 테마</vt:lpstr>
      <vt:lpstr>1_Office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신 유철</cp:lastModifiedBy>
  <cp:revision>404</cp:revision>
  <dcterms:created xsi:type="dcterms:W3CDTF">2018-08-02T07:05:36Z</dcterms:created>
  <dcterms:modified xsi:type="dcterms:W3CDTF">2018-12-04T13:07:00Z</dcterms:modified>
</cp:coreProperties>
</file>