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2" r:id="rId6"/>
    <p:sldId id="273" r:id="rId7"/>
    <p:sldId id="274" r:id="rId8"/>
    <p:sldId id="275" r:id="rId9"/>
    <p:sldId id="28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D0D41-083E-1A80-6DD4-EAB03D95BA99}" v="1" dt="2024-10-17T20:41:52.358"/>
    <p1510:client id="{0DAE770A-283F-C558-37FD-92274018BAED}" v="2" dt="2024-10-16T16:50:10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izbek Manarbekuly" userId="S::a_manarbekuly@kbtu.kz::baba03a6-c2f2-4497-93ef-972527a76e24" providerId="AD" clId="Web-{039D0D41-083E-1A80-6DD4-EAB03D95BA99}"/>
    <pc:docChg chg="addSld">
      <pc:chgData name="Azizbek Manarbekuly" userId="S::a_manarbekuly@kbtu.kz::baba03a6-c2f2-4497-93ef-972527a76e24" providerId="AD" clId="Web-{039D0D41-083E-1A80-6DD4-EAB03D95BA99}" dt="2024-10-17T20:41:52.358" v="0"/>
      <pc:docMkLst>
        <pc:docMk/>
      </pc:docMkLst>
      <pc:sldChg chg="new">
        <pc:chgData name="Azizbek Manarbekuly" userId="S::a_manarbekuly@kbtu.kz::baba03a6-c2f2-4497-93ef-972527a76e24" providerId="AD" clId="Web-{039D0D41-083E-1A80-6DD4-EAB03D95BA99}" dt="2024-10-17T20:41:52.358" v="0"/>
        <pc:sldMkLst>
          <pc:docMk/>
          <pc:sldMk cId="1419671976" sldId="285"/>
        </pc:sldMkLst>
      </pc:sldChg>
    </pc:docChg>
  </pc:docChgLst>
  <pc:docChgLst>
    <pc:chgData name="Mikhail Bulushev" userId="S::m_bulushev@kbtu.kz::4c21af03-4a27-4ad2-8e32-65024de8f311" providerId="AD" clId="Web-{12F0219C-FDE4-AC47-805D-20A766D9DA97}"/>
    <pc:docChg chg="addSld delSld">
      <pc:chgData name="Mikhail Bulushev" userId="S::m_bulushev@kbtu.kz::4c21af03-4a27-4ad2-8e32-65024de8f311" providerId="AD" clId="Web-{12F0219C-FDE4-AC47-805D-20A766D9DA97}" dt="2024-09-30T14:45:35.529" v="1"/>
      <pc:docMkLst>
        <pc:docMk/>
      </pc:docMkLst>
      <pc:sldChg chg="add del">
        <pc:chgData name="Mikhail Bulushev" userId="S::m_bulushev@kbtu.kz::4c21af03-4a27-4ad2-8e32-65024de8f311" providerId="AD" clId="Web-{12F0219C-FDE4-AC47-805D-20A766D9DA97}" dt="2024-09-30T14:45:35.529" v="1"/>
        <pc:sldMkLst>
          <pc:docMk/>
          <pc:sldMk cId="1774615425" sldId="264"/>
        </pc:sldMkLst>
      </pc:sldChg>
    </pc:docChg>
  </pc:docChgLst>
  <pc:docChgLst>
    <pc:chgData name="Azizbek Manarbekuly" userId="S::a_manarbekuly@kbtu.kz::baba03a6-c2f2-4497-93ef-972527a76e24" providerId="AD" clId="Web-{E4E823A6-1FD6-6C02-0719-D65C04097872}"/>
    <pc:docChg chg="modSld">
      <pc:chgData name="Azizbek Manarbekuly" userId="S::a_manarbekuly@kbtu.kz::baba03a6-c2f2-4497-93ef-972527a76e24" providerId="AD" clId="Web-{E4E823A6-1FD6-6C02-0719-D65C04097872}" dt="2024-10-09T17:16:17.523" v="2" actId="1076"/>
      <pc:docMkLst>
        <pc:docMk/>
      </pc:docMkLst>
      <pc:sldChg chg="modSp">
        <pc:chgData name="Azizbek Manarbekuly" userId="S::a_manarbekuly@kbtu.kz::baba03a6-c2f2-4497-93ef-972527a76e24" providerId="AD" clId="Web-{E4E823A6-1FD6-6C02-0719-D65C04097872}" dt="2024-10-09T17:16:17.523" v="2" actId="1076"/>
        <pc:sldMkLst>
          <pc:docMk/>
          <pc:sldMk cId="2725637724" sldId="262"/>
        </pc:sldMkLst>
        <pc:picChg chg="mod">
          <ac:chgData name="Azizbek Manarbekuly" userId="S::a_manarbekuly@kbtu.kz::baba03a6-c2f2-4497-93ef-972527a76e24" providerId="AD" clId="Web-{E4E823A6-1FD6-6C02-0719-D65C04097872}" dt="2024-10-09T17:16:17.523" v="2" actId="1076"/>
          <ac:picMkLst>
            <pc:docMk/>
            <pc:sldMk cId="2725637724" sldId="262"/>
            <ac:picMk id="4" creationId="{00000000-0000-0000-0000-000000000000}"/>
          </ac:picMkLst>
        </pc:picChg>
      </pc:sldChg>
    </pc:docChg>
  </pc:docChgLst>
  <pc:docChgLst>
    <pc:chgData name="Pedram Faramarz" userId="S::p_faramarz@kbtu.kz::e7a03483-c648-4aa0-ae20-4801f2c967c4" providerId="AD" clId="Web-{A9DE4524-5AF6-9220-EDDD-417545EF16EF}"/>
    <pc:docChg chg="sldOrd">
      <pc:chgData name="Pedram Faramarz" userId="S::p_faramarz@kbtu.kz::e7a03483-c648-4aa0-ae20-4801f2c967c4" providerId="AD" clId="Web-{A9DE4524-5AF6-9220-EDDD-417545EF16EF}" dt="2024-09-19T19:16:01.689" v="1"/>
      <pc:docMkLst>
        <pc:docMk/>
      </pc:docMkLst>
      <pc:sldChg chg="ord">
        <pc:chgData name="Pedram Faramarz" userId="S::p_faramarz@kbtu.kz::e7a03483-c648-4aa0-ae20-4801f2c967c4" providerId="AD" clId="Web-{A9DE4524-5AF6-9220-EDDD-417545EF16EF}" dt="2024-09-19T19:16:01.689" v="1"/>
        <pc:sldMkLst>
          <pc:docMk/>
          <pc:sldMk cId="701805394" sldId="272"/>
        </pc:sldMkLst>
      </pc:sldChg>
    </pc:docChg>
  </pc:docChgLst>
  <pc:docChgLst>
    <pc:chgData name="Dilnaz Yessenkyzy" userId="S::d_yessenkyzy@kbtu.kz::69400f17-8b2a-437e-8ca4-5c3d7f54c61b" providerId="AD" clId="Web-{03BF9B5B-5290-6059-E8C8-99B396FBF0FA}"/>
    <pc:docChg chg="modSld">
      <pc:chgData name="Dilnaz Yessenkyzy" userId="S::d_yessenkyzy@kbtu.kz::69400f17-8b2a-437e-8ca4-5c3d7f54c61b" providerId="AD" clId="Web-{03BF9B5B-5290-6059-E8C8-99B396FBF0FA}" dt="2024-09-24T20:06:39.562" v="3" actId="20577"/>
      <pc:docMkLst>
        <pc:docMk/>
      </pc:docMkLst>
      <pc:sldChg chg="modSp">
        <pc:chgData name="Dilnaz Yessenkyzy" userId="S::d_yessenkyzy@kbtu.kz::69400f17-8b2a-437e-8ca4-5c3d7f54c61b" providerId="AD" clId="Web-{03BF9B5B-5290-6059-E8C8-99B396FBF0FA}" dt="2024-09-24T20:06:39.562" v="3" actId="20577"/>
        <pc:sldMkLst>
          <pc:docMk/>
          <pc:sldMk cId="701805394" sldId="272"/>
        </pc:sldMkLst>
        <pc:spChg chg="mod">
          <ac:chgData name="Dilnaz Yessenkyzy" userId="S::d_yessenkyzy@kbtu.kz::69400f17-8b2a-437e-8ca4-5c3d7f54c61b" providerId="AD" clId="Web-{03BF9B5B-5290-6059-E8C8-99B396FBF0FA}" dt="2024-09-24T20:06:39.562" v="3" actId="20577"/>
          <ac:spMkLst>
            <pc:docMk/>
            <pc:sldMk cId="701805394" sldId="272"/>
            <ac:spMk id="3" creationId="{00000000-0000-0000-0000-000000000000}"/>
          </ac:spMkLst>
        </pc:spChg>
      </pc:sldChg>
    </pc:docChg>
  </pc:docChgLst>
  <pc:docChgLst>
    <pc:chgData name="Azizbek Manarbekuly" userId="S::a_manarbekuly@kbtu.kz::baba03a6-c2f2-4497-93ef-972527a76e24" providerId="AD" clId="Web-{0DAE770A-283F-C558-37FD-92274018BAED}"/>
    <pc:docChg chg="modSld">
      <pc:chgData name="Azizbek Manarbekuly" userId="S::a_manarbekuly@kbtu.kz::baba03a6-c2f2-4497-93ef-972527a76e24" providerId="AD" clId="Web-{0DAE770A-283F-C558-37FD-92274018BAED}" dt="2024-10-16T16:50:10.510" v="1" actId="1076"/>
      <pc:docMkLst>
        <pc:docMk/>
      </pc:docMkLst>
      <pc:sldChg chg="modSp">
        <pc:chgData name="Azizbek Manarbekuly" userId="S::a_manarbekuly@kbtu.kz::baba03a6-c2f2-4497-93ef-972527a76e24" providerId="AD" clId="Web-{0DAE770A-283F-C558-37FD-92274018BAED}" dt="2024-10-16T16:50:10.510" v="1" actId="1076"/>
        <pc:sldMkLst>
          <pc:docMk/>
          <pc:sldMk cId="3485795689" sldId="258"/>
        </pc:sldMkLst>
        <pc:picChg chg="mod">
          <ac:chgData name="Azizbek Manarbekuly" userId="S::a_manarbekuly@kbtu.kz::baba03a6-c2f2-4497-93ef-972527a76e24" providerId="AD" clId="Web-{0DAE770A-283F-C558-37FD-92274018BAED}" dt="2024-10-16T16:50:10.510" v="1" actId="1076"/>
          <ac:picMkLst>
            <pc:docMk/>
            <pc:sldMk cId="3485795689" sldId="258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42D2-7A8B-482A-A936-8F05B4B6043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371-58E6-4641-BDF8-B65228C2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8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42D2-7A8B-482A-A936-8F05B4B6043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371-58E6-4641-BDF8-B65228C2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5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42D2-7A8B-482A-A936-8F05B4B6043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371-58E6-4641-BDF8-B65228C2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42D2-7A8B-482A-A936-8F05B4B6043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371-58E6-4641-BDF8-B65228C2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42D2-7A8B-482A-A936-8F05B4B6043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371-58E6-4641-BDF8-B65228C2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42D2-7A8B-482A-A936-8F05B4B6043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371-58E6-4641-BDF8-B65228C2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42D2-7A8B-482A-A936-8F05B4B6043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371-58E6-4641-BDF8-B65228C2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42D2-7A8B-482A-A936-8F05B4B6043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371-58E6-4641-BDF8-B65228C2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42D2-7A8B-482A-A936-8F05B4B6043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371-58E6-4641-BDF8-B65228C2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0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42D2-7A8B-482A-A936-8F05B4B6043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371-58E6-4641-BDF8-B65228C2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2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42D2-7A8B-482A-A936-8F05B4B6043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371-58E6-4641-BDF8-B65228C2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2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42D2-7A8B-482A-A936-8F05B4B6043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7371-58E6-4641-BDF8-B65228C2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4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4067810" algn="l"/>
                <a:tab pos="4757420" algn="l"/>
              </a:tabLst>
            </a:pPr>
            <a:r>
              <a:rPr spc="-5"/>
              <a:t>Bina</a:t>
            </a:r>
            <a:r>
              <a:t>ry S</a:t>
            </a:r>
            <a:r>
              <a:rPr spc="-5"/>
              <a:t>ea</a:t>
            </a:r>
            <a:r>
              <a:t>r</a:t>
            </a:r>
            <a:r>
              <a:rPr spc="-5"/>
              <a:t>c</a:t>
            </a:r>
            <a:r>
              <a:t>h	in	A</a:t>
            </a:r>
            <a:r>
              <a:rPr spc="-5"/>
              <a:t>ct</a:t>
            </a:r>
            <a: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328420"/>
            <a:ext cx="182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30504">
              <a:spcBef>
                <a:spcPts val="100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Search for</a:t>
            </a:r>
            <a:r>
              <a:rPr sz="2400" spc="-5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7: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1" y="5845784"/>
          <a:ext cx="6069957" cy="365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29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31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51333" y="4681220"/>
            <a:ext cx="5855474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25" algn="ctr">
              <a:spcBef>
                <a:spcPts val="100"/>
              </a:spcBef>
            </a:pPr>
            <a:r>
              <a:rPr>
                <a:latin typeface="Arial"/>
                <a:cs typeface="Arial"/>
              </a:rPr>
              <a:t>middle</a:t>
            </a: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tabLst>
                <a:tab pos="563880" algn="l"/>
                <a:tab pos="1115695" algn="l"/>
                <a:tab pos="1666875" algn="l"/>
                <a:tab pos="2218690" algn="l"/>
                <a:tab pos="2770505" algn="l"/>
                <a:tab pos="3321685" algn="l"/>
                <a:tab pos="3873500" algn="l"/>
                <a:tab pos="4425315" algn="l"/>
                <a:tab pos="4977130" algn="l"/>
                <a:tab pos="5470525" algn="l"/>
              </a:tabLst>
            </a:pPr>
            <a:r>
              <a:rPr i="1">
                <a:solidFill>
                  <a:srgbClr val="B2B2B2"/>
                </a:solidFill>
                <a:latin typeface="Carlito"/>
                <a:cs typeface="Carlito"/>
              </a:rPr>
              <a:t>0	1	2	3	4	5	6	7	8	9	10</a:t>
            </a:r>
            <a:endParaRPr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16104" y="5012767"/>
            <a:ext cx="118110" cy="474345"/>
            <a:chOff x="4192104" y="5012766"/>
            <a:chExt cx="118110" cy="474345"/>
          </a:xfrm>
        </p:grpSpPr>
        <p:sp>
          <p:nvSpPr>
            <p:cNvPr id="7" name="object 7"/>
            <p:cNvSpPr/>
            <p:nvPr/>
          </p:nvSpPr>
          <p:spPr>
            <a:xfrm>
              <a:off x="4242320" y="5017528"/>
              <a:ext cx="10795" cy="444500"/>
            </a:xfrm>
            <a:custGeom>
              <a:avLst/>
              <a:gdLst/>
              <a:ahLst/>
              <a:cxnLst/>
              <a:rect l="l" t="t" r="r" b="b"/>
              <a:pathLst>
                <a:path w="10795" h="444500">
                  <a:moveTo>
                    <a:pt x="0" y="0"/>
                  </a:moveTo>
                  <a:lnTo>
                    <a:pt x="10515" y="44390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2104" y="5369699"/>
              <a:ext cx="117881" cy="116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2525" y="6524441"/>
            <a:ext cx="24510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2424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461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4067810" algn="l"/>
                <a:tab pos="4757420" algn="l"/>
              </a:tabLst>
            </a:pPr>
            <a:r>
              <a:rPr spc="-5"/>
              <a:t>Bina</a:t>
            </a:r>
            <a:r>
              <a:t>ry S</a:t>
            </a:r>
            <a:r>
              <a:rPr spc="-5"/>
              <a:t>ea</a:t>
            </a:r>
            <a:r>
              <a:t>r</a:t>
            </a:r>
            <a:r>
              <a:rPr spc="-5"/>
              <a:t>c</a:t>
            </a:r>
            <a:r>
              <a:t>h	in	A</a:t>
            </a:r>
            <a:r>
              <a:rPr spc="-5"/>
              <a:t>ct</a:t>
            </a:r>
            <a: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265429"/>
            <a:ext cx="4959350" cy="12909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2570" indent="-230504">
              <a:spcBef>
                <a:spcPts val="5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Search for</a:t>
            </a:r>
            <a:r>
              <a:rPr sz="240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7: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4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13</a:t>
            </a:r>
            <a:endParaRPr sz="2400">
              <a:latin typeface="Carlito"/>
              <a:cs typeface="Carlito"/>
            </a:endParaRPr>
          </a:p>
          <a:p>
            <a:pPr marL="355600">
              <a:spcBef>
                <a:spcPts val="570"/>
              </a:spcBef>
            </a:pPr>
            <a:r>
              <a:rPr sz="2200">
                <a:latin typeface="Carlito"/>
                <a:cs typeface="Carlito"/>
              </a:rPr>
              <a:t>– </a:t>
            </a: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big, 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-335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5-10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1" y="5845784"/>
          <a:ext cx="6069957" cy="365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29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31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51333" y="4681220"/>
            <a:ext cx="5855474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25" algn="ctr">
              <a:spcBef>
                <a:spcPts val="100"/>
              </a:spcBef>
            </a:pPr>
            <a:r>
              <a:rPr>
                <a:latin typeface="Arial"/>
                <a:cs typeface="Arial"/>
              </a:rPr>
              <a:t>middle</a:t>
            </a: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tabLst>
                <a:tab pos="563880" algn="l"/>
                <a:tab pos="1115695" algn="l"/>
                <a:tab pos="1666875" algn="l"/>
                <a:tab pos="2218690" algn="l"/>
                <a:tab pos="2770505" algn="l"/>
                <a:tab pos="3321685" algn="l"/>
                <a:tab pos="3873500" algn="l"/>
                <a:tab pos="4425315" algn="l"/>
                <a:tab pos="4977130" algn="l"/>
                <a:tab pos="5470525" algn="l"/>
              </a:tabLst>
            </a:pPr>
            <a:r>
              <a:rPr i="1">
                <a:solidFill>
                  <a:srgbClr val="B2B2B2"/>
                </a:solidFill>
                <a:latin typeface="Carlito"/>
                <a:cs typeface="Carlito"/>
              </a:rPr>
              <a:t>0	1	2	3	4	5	6	7	8	9	10</a:t>
            </a:r>
            <a:endParaRPr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16104" y="5012767"/>
            <a:ext cx="118110" cy="474345"/>
            <a:chOff x="4192104" y="5012766"/>
            <a:chExt cx="118110" cy="474345"/>
          </a:xfrm>
        </p:grpSpPr>
        <p:sp>
          <p:nvSpPr>
            <p:cNvPr id="7" name="object 7"/>
            <p:cNvSpPr/>
            <p:nvPr/>
          </p:nvSpPr>
          <p:spPr>
            <a:xfrm>
              <a:off x="4242320" y="5017528"/>
              <a:ext cx="10795" cy="444500"/>
            </a:xfrm>
            <a:custGeom>
              <a:avLst/>
              <a:gdLst/>
              <a:ahLst/>
              <a:cxnLst/>
              <a:rect l="l" t="t" r="r" b="b"/>
              <a:pathLst>
                <a:path w="10795" h="444500">
                  <a:moveTo>
                    <a:pt x="0" y="0"/>
                  </a:moveTo>
                  <a:lnTo>
                    <a:pt x="10515" y="44390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2104" y="5369699"/>
              <a:ext cx="117881" cy="116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2525" y="6524441"/>
            <a:ext cx="24510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2424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455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4067810" algn="l"/>
                <a:tab pos="4757420" algn="l"/>
              </a:tabLst>
            </a:pPr>
            <a:r>
              <a:rPr spc="-5"/>
              <a:t>Bina</a:t>
            </a:r>
            <a:r>
              <a:t>ry S</a:t>
            </a:r>
            <a:r>
              <a:rPr spc="-5"/>
              <a:t>ea</a:t>
            </a:r>
            <a:r>
              <a:t>r</a:t>
            </a:r>
            <a:r>
              <a:rPr spc="-5"/>
              <a:t>c</a:t>
            </a:r>
            <a:r>
              <a:t>h	in	A</a:t>
            </a:r>
            <a:r>
              <a:rPr spc="-5"/>
              <a:t>ct</a:t>
            </a:r>
            <a: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265429"/>
            <a:ext cx="6101080" cy="21659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2570" indent="-230504">
              <a:spcBef>
                <a:spcPts val="5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Search for</a:t>
            </a:r>
            <a:r>
              <a:rPr sz="240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7: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4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13</a:t>
            </a:r>
            <a:endParaRPr sz="2400">
              <a:latin typeface="Carlito"/>
              <a:cs typeface="Carlito"/>
            </a:endParaRPr>
          </a:p>
          <a:p>
            <a:pPr marL="355600">
              <a:spcBef>
                <a:spcPts val="570"/>
              </a:spcBef>
            </a:pPr>
            <a:r>
              <a:rPr sz="2200">
                <a:latin typeface="Carlito"/>
                <a:cs typeface="Carlito"/>
              </a:rPr>
              <a:t>– </a:t>
            </a: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big, 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-305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5-10</a:t>
            </a:r>
            <a:endParaRPr sz="2200">
              <a:latin typeface="Carlito"/>
              <a:cs typeface="Carlito"/>
            </a:endParaRPr>
          </a:p>
          <a:p>
            <a:pPr marL="242570" indent="-230504">
              <a:spcBef>
                <a:spcPts val="610"/>
              </a:spcBef>
              <a:buChar char="•"/>
              <a:tabLst>
                <a:tab pos="243204" algn="l"/>
              </a:tabLst>
            </a:pPr>
            <a:r>
              <a:rPr sz="2400">
                <a:latin typeface="Carlito"/>
                <a:cs typeface="Carlito"/>
              </a:rPr>
              <a:t>Pick the new </a:t>
            </a:r>
            <a:r>
              <a:rPr sz="2400" spc="-5">
                <a:latin typeface="Carlito"/>
                <a:cs typeface="Carlito"/>
              </a:rPr>
              <a:t>middle of </a:t>
            </a:r>
            <a:r>
              <a:rPr sz="2400">
                <a:latin typeface="Carlito"/>
                <a:cs typeface="Carlito"/>
              </a:rPr>
              <a:t>the </a:t>
            </a:r>
            <a:r>
              <a:rPr sz="2400" spc="-5">
                <a:latin typeface="Carlito"/>
                <a:cs typeface="Carlito"/>
              </a:rPr>
              <a:t>remaining</a:t>
            </a:r>
            <a:r>
              <a:rPr sz="2400" spc="1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elements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520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6: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1" y="5845784"/>
          <a:ext cx="6069957" cy="365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29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31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51333" y="4681220"/>
            <a:ext cx="5855474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0260">
              <a:spcBef>
                <a:spcPts val="100"/>
              </a:spcBef>
            </a:pPr>
            <a:r>
              <a:rPr>
                <a:latin typeface="Arial"/>
                <a:cs typeface="Arial"/>
              </a:rPr>
              <a:t>middle</a:t>
            </a: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tabLst>
                <a:tab pos="563880" algn="l"/>
                <a:tab pos="1115695" algn="l"/>
                <a:tab pos="1666875" algn="l"/>
                <a:tab pos="2218690" algn="l"/>
                <a:tab pos="2770505" algn="l"/>
                <a:tab pos="3321685" algn="l"/>
                <a:tab pos="3873500" algn="l"/>
                <a:tab pos="4425315" algn="l"/>
                <a:tab pos="4977130" algn="l"/>
                <a:tab pos="5470525" algn="l"/>
              </a:tabLst>
            </a:pPr>
            <a:r>
              <a:rPr i="1">
                <a:solidFill>
                  <a:srgbClr val="B2B2B2"/>
                </a:solidFill>
                <a:latin typeface="Carlito"/>
                <a:cs typeface="Carlito"/>
              </a:rPr>
              <a:t>0	1	2	3	4	5	6	7	8	9	10</a:t>
            </a:r>
            <a:endParaRPr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39704" y="5012767"/>
            <a:ext cx="118110" cy="474345"/>
            <a:chOff x="2515704" y="5012766"/>
            <a:chExt cx="118110" cy="474345"/>
          </a:xfrm>
        </p:grpSpPr>
        <p:sp>
          <p:nvSpPr>
            <p:cNvPr id="7" name="object 7"/>
            <p:cNvSpPr/>
            <p:nvPr/>
          </p:nvSpPr>
          <p:spPr>
            <a:xfrm>
              <a:off x="2565920" y="5017528"/>
              <a:ext cx="10795" cy="444500"/>
            </a:xfrm>
            <a:custGeom>
              <a:avLst/>
              <a:gdLst/>
              <a:ahLst/>
              <a:cxnLst/>
              <a:rect l="l" t="t" r="r" b="b"/>
              <a:pathLst>
                <a:path w="10794" h="444500">
                  <a:moveTo>
                    <a:pt x="0" y="0"/>
                  </a:moveTo>
                  <a:lnTo>
                    <a:pt x="10515" y="44390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5704" y="5369699"/>
              <a:ext cx="117881" cy="116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2525" y="6524441"/>
            <a:ext cx="24510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2424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188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4067810" algn="l"/>
                <a:tab pos="4757420" algn="l"/>
              </a:tabLst>
            </a:pPr>
            <a:r>
              <a:rPr spc="-5"/>
              <a:t>Bina</a:t>
            </a:r>
            <a:r>
              <a:t>ry S</a:t>
            </a:r>
            <a:r>
              <a:rPr spc="-5"/>
              <a:t>ea</a:t>
            </a:r>
            <a:r>
              <a:t>r</a:t>
            </a:r>
            <a:r>
              <a:rPr spc="-5"/>
              <a:t>c</a:t>
            </a:r>
            <a:r>
              <a:t>h	in	A</a:t>
            </a:r>
            <a:r>
              <a:rPr spc="-5"/>
              <a:t>ct</a:t>
            </a:r>
            <a: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265429"/>
            <a:ext cx="6101080" cy="25736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2570" indent="-230504">
              <a:spcBef>
                <a:spcPts val="5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Search for</a:t>
            </a:r>
            <a:r>
              <a:rPr sz="240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7: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4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13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spcBef>
                <a:spcPts val="570"/>
              </a:spcBef>
              <a:buChar char="–"/>
              <a:tabLst>
                <a:tab pos="582930" algn="l"/>
              </a:tabLst>
            </a:pP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big, 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5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5-10</a:t>
            </a:r>
            <a:endParaRPr sz="2200">
              <a:latin typeface="Carlito"/>
              <a:cs typeface="Carlito"/>
            </a:endParaRPr>
          </a:p>
          <a:p>
            <a:pPr marL="242570" indent="-230504">
              <a:spcBef>
                <a:spcPts val="610"/>
              </a:spcBef>
              <a:buChar char="•"/>
              <a:tabLst>
                <a:tab pos="243204" algn="l"/>
              </a:tabLst>
            </a:pPr>
            <a:r>
              <a:rPr sz="2400">
                <a:latin typeface="Carlito"/>
                <a:cs typeface="Carlito"/>
              </a:rPr>
              <a:t>Pick the new </a:t>
            </a:r>
            <a:r>
              <a:rPr sz="2400" spc="-5">
                <a:latin typeface="Carlito"/>
                <a:cs typeface="Carlito"/>
              </a:rPr>
              <a:t>middle of </a:t>
            </a:r>
            <a:r>
              <a:rPr sz="2400">
                <a:latin typeface="Carlito"/>
                <a:cs typeface="Carlito"/>
              </a:rPr>
              <a:t>the </a:t>
            </a:r>
            <a:r>
              <a:rPr sz="2400" spc="-5">
                <a:latin typeface="Carlito"/>
                <a:cs typeface="Carlito"/>
              </a:rPr>
              <a:t>remaining</a:t>
            </a:r>
            <a:r>
              <a:rPr sz="2400" spc="1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elements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520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6: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spcBef>
                <a:spcPts val="570"/>
              </a:spcBef>
              <a:buChar char="–"/>
              <a:tabLst>
                <a:tab pos="582930" algn="l"/>
              </a:tabLst>
            </a:pP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</a:t>
            </a:r>
            <a:r>
              <a:rPr sz="2200" spc="-5">
                <a:latin typeface="Carlito"/>
                <a:cs typeface="Carlito"/>
              </a:rPr>
              <a:t>small, </a:t>
            </a:r>
            <a:r>
              <a:rPr sz="2200">
                <a:latin typeface="Carlito"/>
                <a:cs typeface="Carlito"/>
              </a:rPr>
              <a:t>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15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0-3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1" y="5845784"/>
          <a:ext cx="6069957" cy="365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29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31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51333" y="4681220"/>
            <a:ext cx="5855474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0260">
              <a:spcBef>
                <a:spcPts val="100"/>
              </a:spcBef>
            </a:pPr>
            <a:r>
              <a:rPr>
                <a:latin typeface="Arial"/>
                <a:cs typeface="Arial"/>
              </a:rPr>
              <a:t>middle</a:t>
            </a: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tabLst>
                <a:tab pos="563880" algn="l"/>
                <a:tab pos="1115695" algn="l"/>
                <a:tab pos="1666875" algn="l"/>
                <a:tab pos="2218690" algn="l"/>
                <a:tab pos="2770505" algn="l"/>
                <a:tab pos="3321685" algn="l"/>
                <a:tab pos="3873500" algn="l"/>
                <a:tab pos="4425315" algn="l"/>
                <a:tab pos="4977130" algn="l"/>
                <a:tab pos="5470525" algn="l"/>
              </a:tabLst>
            </a:pPr>
            <a:r>
              <a:rPr i="1">
                <a:solidFill>
                  <a:srgbClr val="B2B2B2"/>
                </a:solidFill>
                <a:latin typeface="Carlito"/>
                <a:cs typeface="Carlito"/>
              </a:rPr>
              <a:t>0	1	2	3	4	5	6	7	8	9	10</a:t>
            </a:r>
            <a:endParaRPr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39704" y="5012767"/>
            <a:ext cx="118110" cy="474345"/>
            <a:chOff x="2515704" y="5012766"/>
            <a:chExt cx="118110" cy="474345"/>
          </a:xfrm>
        </p:grpSpPr>
        <p:sp>
          <p:nvSpPr>
            <p:cNvPr id="7" name="object 7"/>
            <p:cNvSpPr/>
            <p:nvPr/>
          </p:nvSpPr>
          <p:spPr>
            <a:xfrm>
              <a:off x="2565920" y="5017528"/>
              <a:ext cx="10795" cy="444500"/>
            </a:xfrm>
            <a:custGeom>
              <a:avLst/>
              <a:gdLst/>
              <a:ahLst/>
              <a:cxnLst/>
              <a:rect l="l" t="t" r="r" b="b"/>
              <a:pathLst>
                <a:path w="10794" h="444500">
                  <a:moveTo>
                    <a:pt x="0" y="0"/>
                  </a:moveTo>
                  <a:lnTo>
                    <a:pt x="10515" y="44390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5704" y="5369699"/>
              <a:ext cx="117881" cy="116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2525" y="6524441"/>
            <a:ext cx="24510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2424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89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4067810" algn="l"/>
                <a:tab pos="4757420" algn="l"/>
              </a:tabLst>
            </a:pPr>
            <a:r>
              <a:rPr spc="-5"/>
              <a:t>Bina</a:t>
            </a:r>
            <a:r>
              <a:t>ry S</a:t>
            </a:r>
            <a:r>
              <a:rPr spc="-5"/>
              <a:t>ea</a:t>
            </a:r>
            <a:r>
              <a:t>r</a:t>
            </a:r>
            <a:r>
              <a:rPr spc="-5"/>
              <a:t>c</a:t>
            </a:r>
            <a:r>
              <a:t>h	in	A</a:t>
            </a:r>
            <a:r>
              <a:rPr spc="-5"/>
              <a:t>ct</a:t>
            </a:r>
            <a: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1" y="1265429"/>
            <a:ext cx="7051667" cy="460831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2570" indent="-230504">
              <a:spcBef>
                <a:spcPts val="5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Search for</a:t>
            </a:r>
            <a:r>
              <a:rPr sz="2400">
                <a:latin typeface="Carlito"/>
                <a:cs typeface="Carlito"/>
              </a:rPr>
              <a:t> </a:t>
            </a:r>
            <a:r>
              <a:rPr lang="en-US" sz="2400" spc="-5">
                <a:latin typeface="Carlito"/>
                <a:cs typeface="Carlito"/>
              </a:rPr>
              <a:t>7</a:t>
            </a:r>
            <a:r>
              <a:rPr sz="2400" spc="-5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4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13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spcBef>
                <a:spcPts val="570"/>
              </a:spcBef>
              <a:buChar char="–"/>
              <a:tabLst>
                <a:tab pos="582930" algn="l"/>
              </a:tabLst>
            </a:pP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big, 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10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5-10</a:t>
            </a:r>
            <a:endParaRPr sz="2200">
              <a:latin typeface="Carlito"/>
              <a:cs typeface="Carlito"/>
            </a:endParaRPr>
          </a:p>
          <a:p>
            <a:pPr marL="242570" indent="-230504">
              <a:spcBef>
                <a:spcPts val="610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6: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spcBef>
                <a:spcPts val="470"/>
              </a:spcBef>
              <a:buChar char="–"/>
              <a:tabLst>
                <a:tab pos="582930" algn="l"/>
              </a:tabLst>
            </a:pP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</a:t>
            </a:r>
            <a:r>
              <a:rPr sz="2200" spc="-5">
                <a:latin typeface="Carlito"/>
                <a:cs typeface="Carlito"/>
              </a:rPr>
              <a:t>small, </a:t>
            </a:r>
            <a:r>
              <a:rPr sz="2200">
                <a:latin typeface="Carlito"/>
                <a:cs typeface="Carlito"/>
              </a:rPr>
              <a:t>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20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0-3</a:t>
            </a:r>
            <a:endParaRPr sz="2200">
              <a:latin typeface="Carlito"/>
              <a:cs typeface="Carlito"/>
            </a:endParaRPr>
          </a:p>
          <a:p>
            <a:pPr marL="242570" indent="-230504">
              <a:spcBef>
                <a:spcPts val="610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8: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spcBef>
                <a:spcPts val="470"/>
              </a:spcBef>
              <a:buChar char="–"/>
              <a:tabLst>
                <a:tab pos="582930" algn="l"/>
              </a:tabLst>
            </a:pP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big! </a:t>
            </a:r>
            <a:r>
              <a:rPr sz="2200" spc="-5">
                <a:latin typeface="Carlito"/>
                <a:cs typeface="Carlito"/>
              </a:rPr>
              <a:t>We rule out elements</a:t>
            </a:r>
            <a:r>
              <a:rPr sz="2200" spc="15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3-4</a:t>
            </a:r>
            <a:endParaRPr sz="2200">
              <a:latin typeface="Carlito"/>
              <a:cs typeface="Carlito"/>
            </a:endParaRPr>
          </a:p>
          <a:p>
            <a:pPr>
              <a:spcBef>
                <a:spcPts val="10"/>
              </a:spcBef>
            </a:pPr>
            <a:endParaRPr sz="3050">
              <a:latin typeface="Carlito"/>
              <a:cs typeface="Carlito"/>
            </a:endParaRPr>
          </a:p>
          <a:p>
            <a:pPr marR="1050925" algn="ctr"/>
            <a:r>
              <a:rPr>
                <a:latin typeface="Arial"/>
                <a:cs typeface="Arial"/>
              </a:rPr>
              <a:t>middle</a:t>
            </a: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L="1208405">
              <a:tabLst>
                <a:tab pos="1760220" algn="l"/>
                <a:tab pos="2312035" algn="l"/>
                <a:tab pos="2863215" algn="l"/>
                <a:tab pos="3415029" algn="l"/>
                <a:tab pos="3966845" algn="l"/>
                <a:tab pos="4518025" algn="l"/>
                <a:tab pos="5069840" algn="l"/>
                <a:tab pos="5621655" algn="l"/>
                <a:tab pos="6172835" algn="l"/>
                <a:tab pos="6666865" algn="l"/>
              </a:tabLst>
            </a:pPr>
            <a:r>
              <a:rPr i="1">
                <a:solidFill>
                  <a:srgbClr val="B2B2B2"/>
                </a:solidFill>
                <a:latin typeface="Carlito"/>
                <a:cs typeface="Carlito"/>
              </a:rPr>
              <a:t>0	1	2	3	4	5	6	7	8	9	10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1" y="5845784"/>
          <a:ext cx="6069957" cy="365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29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31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622850" y="5012767"/>
            <a:ext cx="118110" cy="474345"/>
            <a:chOff x="3098850" y="5012766"/>
            <a:chExt cx="118110" cy="474345"/>
          </a:xfrm>
        </p:grpSpPr>
        <p:sp>
          <p:nvSpPr>
            <p:cNvPr id="6" name="object 6"/>
            <p:cNvSpPr/>
            <p:nvPr/>
          </p:nvSpPr>
          <p:spPr>
            <a:xfrm>
              <a:off x="3149079" y="5017528"/>
              <a:ext cx="10795" cy="444500"/>
            </a:xfrm>
            <a:custGeom>
              <a:avLst/>
              <a:gdLst/>
              <a:ahLst/>
              <a:cxnLst/>
              <a:rect l="l" t="t" r="r" b="b"/>
              <a:pathLst>
                <a:path w="10794" h="444500">
                  <a:moveTo>
                    <a:pt x="0" y="0"/>
                  </a:moveTo>
                  <a:lnTo>
                    <a:pt x="10515" y="44390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8850" y="5369699"/>
              <a:ext cx="117881" cy="116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72525" y="6524441"/>
            <a:ext cx="24510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2424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24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4067810" algn="l"/>
                <a:tab pos="4757420" algn="l"/>
              </a:tabLst>
            </a:pPr>
            <a:r>
              <a:rPr spc="-5"/>
              <a:t>Bina</a:t>
            </a:r>
            <a:r>
              <a:t>ry S</a:t>
            </a:r>
            <a:r>
              <a:rPr spc="-5"/>
              <a:t>ea</a:t>
            </a:r>
            <a:r>
              <a:t>r</a:t>
            </a:r>
            <a:r>
              <a:rPr spc="-5"/>
              <a:t>c</a:t>
            </a:r>
            <a:r>
              <a:t>h	in	A</a:t>
            </a:r>
            <a:r>
              <a:rPr spc="-5"/>
              <a:t>ct</a:t>
            </a:r>
            <a: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1" y="1265428"/>
            <a:ext cx="7051667" cy="4610878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2570" indent="-230504">
              <a:spcBef>
                <a:spcPts val="5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Search for</a:t>
            </a:r>
            <a:r>
              <a:rPr sz="2400">
                <a:latin typeface="Carlito"/>
                <a:cs typeface="Carlito"/>
              </a:rPr>
              <a:t> </a:t>
            </a:r>
            <a:r>
              <a:rPr lang="en-US" sz="2400" spc="-5">
                <a:latin typeface="Carlito"/>
                <a:cs typeface="Carlito"/>
              </a:rPr>
              <a:t>7</a:t>
            </a:r>
            <a:r>
              <a:rPr sz="2400" spc="-5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4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13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spcBef>
                <a:spcPts val="570"/>
              </a:spcBef>
              <a:buChar char="–"/>
              <a:tabLst>
                <a:tab pos="582930" algn="l"/>
              </a:tabLst>
            </a:pP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big, 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10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5-10</a:t>
            </a:r>
            <a:endParaRPr sz="2200">
              <a:latin typeface="Carlito"/>
              <a:cs typeface="Carlito"/>
            </a:endParaRPr>
          </a:p>
          <a:p>
            <a:pPr marL="242570" indent="-230504">
              <a:spcBef>
                <a:spcPts val="610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6: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spcBef>
                <a:spcPts val="470"/>
              </a:spcBef>
              <a:buChar char="–"/>
              <a:tabLst>
                <a:tab pos="582930" algn="l"/>
              </a:tabLst>
            </a:pP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</a:t>
            </a:r>
            <a:r>
              <a:rPr sz="2200" spc="-5">
                <a:latin typeface="Carlito"/>
                <a:cs typeface="Carlito"/>
              </a:rPr>
              <a:t>small, </a:t>
            </a:r>
            <a:r>
              <a:rPr sz="2200">
                <a:latin typeface="Carlito"/>
                <a:cs typeface="Carlito"/>
              </a:rPr>
              <a:t>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20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0-3</a:t>
            </a:r>
            <a:endParaRPr sz="2200">
              <a:latin typeface="Carlito"/>
              <a:cs typeface="Carlito"/>
            </a:endParaRPr>
          </a:p>
          <a:p>
            <a:pPr marL="242570" indent="-230504">
              <a:spcBef>
                <a:spcPts val="610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8: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spcBef>
                <a:spcPts val="470"/>
              </a:spcBef>
              <a:buChar char="–"/>
              <a:tabLst>
                <a:tab pos="582930" algn="l"/>
              </a:tabLst>
            </a:pP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big! </a:t>
            </a:r>
            <a:r>
              <a:rPr sz="2200" spc="-5">
                <a:latin typeface="Carlito"/>
                <a:cs typeface="Carlito"/>
              </a:rPr>
              <a:t>We rule out elements</a:t>
            </a:r>
            <a:r>
              <a:rPr sz="2200" spc="15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3-4</a:t>
            </a:r>
            <a:endParaRPr sz="2200">
              <a:latin typeface="Carlito"/>
              <a:cs typeface="Carlito"/>
            </a:endParaRPr>
          </a:p>
          <a:p>
            <a:pPr marL="242570" indent="-230504">
              <a:spcBef>
                <a:spcPts val="610"/>
              </a:spcBef>
              <a:buChar char="•"/>
              <a:tabLst>
                <a:tab pos="243204" algn="l"/>
              </a:tabLst>
            </a:pPr>
            <a:r>
              <a:rPr sz="2400">
                <a:latin typeface="Carlito"/>
                <a:cs typeface="Carlito"/>
              </a:rPr>
              <a:t>No </a:t>
            </a:r>
            <a:r>
              <a:rPr sz="2400" spc="-5">
                <a:latin typeface="Carlito"/>
                <a:cs typeface="Carlito"/>
              </a:rPr>
              <a:t>elements </a:t>
            </a:r>
            <a:r>
              <a:rPr sz="2400">
                <a:latin typeface="Carlito"/>
                <a:cs typeface="Carlito"/>
              </a:rPr>
              <a:t>left to </a:t>
            </a:r>
            <a:r>
              <a:rPr sz="2400" spc="-5">
                <a:latin typeface="Carlito"/>
                <a:cs typeface="Carlito"/>
              </a:rPr>
              <a:t>search </a:t>
            </a:r>
            <a:r>
              <a:rPr sz="2400" spc="5">
                <a:latin typeface="AoyagiKouzanFontT"/>
                <a:cs typeface="AoyagiKouzanFontT"/>
              </a:rPr>
              <a:t>–</a:t>
            </a:r>
            <a:r>
              <a:rPr sz="2400" spc="-650">
                <a:latin typeface="AoyagiKouzanFontT"/>
                <a:cs typeface="AoyagiKouzanFontT"/>
              </a:rPr>
              <a:t> </a:t>
            </a:r>
            <a:r>
              <a:rPr sz="2400" spc="-5">
                <a:latin typeface="Carlito"/>
                <a:cs typeface="Carlito"/>
              </a:rPr>
              <a:t>we return </a:t>
            </a:r>
            <a:r>
              <a:rPr sz="2400">
                <a:latin typeface="Carlito"/>
                <a:cs typeface="Carlito"/>
              </a:rPr>
              <a:t>false</a:t>
            </a:r>
          </a:p>
          <a:p>
            <a:pPr marR="1050925" algn="ctr">
              <a:spcBef>
                <a:spcPts val="245"/>
              </a:spcBef>
            </a:pPr>
            <a:r>
              <a:rPr>
                <a:latin typeface="Arial"/>
                <a:cs typeface="Arial"/>
              </a:rPr>
              <a:t>middle</a:t>
            </a: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08405">
              <a:tabLst>
                <a:tab pos="1760220" algn="l"/>
                <a:tab pos="2312035" algn="l"/>
                <a:tab pos="2863215" algn="l"/>
                <a:tab pos="3415029" algn="l"/>
                <a:tab pos="3966845" algn="l"/>
                <a:tab pos="4518025" algn="l"/>
                <a:tab pos="5069840" algn="l"/>
                <a:tab pos="5621655" algn="l"/>
                <a:tab pos="6172835" algn="l"/>
                <a:tab pos="6666865" algn="l"/>
              </a:tabLst>
            </a:pPr>
            <a:r>
              <a:rPr i="1">
                <a:solidFill>
                  <a:srgbClr val="B2B2B2"/>
                </a:solidFill>
                <a:latin typeface="Carlito"/>
                <a:cs typeface="Carlito"/>
              </a:rPr>
              <a:t>0	1	2	3	4	5	6	7	8	9	10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1" y="5845784"/>
          <a:ext cx="6069957" cy="365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29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31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622850" y="5012767"/>
            <a:ext cx="118110" cy="474345"/>
            <a:chOff x="3098850" y="5012766"/>
            <a:chExt cx="118110" cy="474345"/>
          </a:xfrm>
        </p:grpSpPr>
        <p:sp>
          <p:nvSpPr>
            <p:cNvPr id="6" name="object 6"/>
            <p:cNvSpPr/>
            <p:nvPr/>
          </p:nvSpPr>
          <p:spPr>
            <a:xfrm>
              <a:off x="3149079" y="5017528"/>
              <a:ext cx="10795" cy="444500"/>
            </a:xfrm>
            <a:custGeom>
              <a:avLst/>
              <a:gdLst/>
              <a:ahLst/>
              <a:cxnLst/>
              <a:rect l="l" t="t" r="r" b="b"/>
              <a:pathLst>
                <a:path w="10794" h="444500">
                  <a:moveTo>
                    <a:pt x="0" y="0"/>
                  </a:moveTo>
                  <a:lnTo>
                    <a:pt x="10515" y="44390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8850" y="5369699"/>
              <a:ext cx="117881" cy="116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72525" y="6524441"/>
            <a:ext cx="24510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2424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384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6874" cy="4351338"/>
          </a:xfrm>
        </p:spPr>
        <p:txBody>
          <a:bodyPr>
            <a:normAutofit/>
          </a:bodyPr>
          <a:lstStyle/>
          <a:p>
            <a:r>
              <a:rPr lang="en-US"/>
              <a:t>The keys in a binary search tree are always stored in such a way as to satisfy the</a:t>
            </a:r>
            <a:br>
              <a:rPr lang="en-US"/>
            </a:br>
            <a:r>
              <a:rPr lang="en-US" b="1" i="1"/>
              <a:t>binary-search-tree property</a:t>
            </a:r>
            <a:r>
              <a:rPr lang="en-US"/>
              <a:t>:</a:t>
            </a:r>
            <a:br>
              <a:rPr lang="en-US"/>
            </a:br>
            <a:r>
              <a:rPr lang="en-US"/>
              <a:t>Let x be a node in a binary  search tree. If y is a node in the left subtree of x, then </a:t>
            </a:r>
            <a:r>
              <a:rPr lang="en-US" err="1"/>
              <a:t>y.</a:t>
            </a:r>
            <a:r>
              <a:rPr lang="en-US" i="1" err="1"/>
              <a:t>key</a:t>
            </a:r>
            <a:r>
              <a:rPr lang="en-US" i="1"/>
              <a:t> &lt; </a:t>
            </a:r>
            <a:r>
              <a:rPr lang="en-US" err="1"/>
              <a:t>x.</a:t>
            </a:r>
            <a:r>
              <a:rPr lang="en-US" i="1" err="1"/>
              <a:t>key</a:t>
            </a:r>
            <a:r>
              <a:rPr lang="en-US"/>
              <a:t>. If y is a node in the right subtree of x, then</a:t>
            </a:r>
            <a:br>
              <a:rPr lang="en-US"/>
            </a:br>
            <a:r>
              <a:rPr lang="en-US" err="1"/>
              <a:t>y.</a:t>
            </a:r>
            <a:r>
              <a:rPr lang="en-US" i="1" err="1"/>
              <a:t>key</a:t>
            </a:r>
            <a:r>
              <a:rPr lang="en-US" i="1"/>
              <a:t> </a:t>
            </a:r>
            <a:r>
              <a:rPr lang="en-US"/>
              <a:t>&gt;= </a:t>
            </a:r>
            <a:r>
              <a:rPr lang="en-US" err="1"/>
              <a:t>x.</a:t>
            </a:r>
            <a:r>
              <a:rPr lang="en-US" i="1" err="1"/>
              <a:t>key</a:t>
            </a:r>
            <a:r>
              <a:rPr lang="en-US"/>
              <a:t>. </a:t>
            </a:r>
            <a:br>
              <a:rPr lang="en-US"/>
            </a:b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31" y="2043247"/>
            <a:ext cx="5541034" cy="34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0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order tree walk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0749" cy="4351338"/>
          </a:xfrm>
        </p:spPr>
        <p:txBody>
          <a:bodyPr/>
          <a:lstStyle/>
          <a:p>
            <a:r>
              <a:rPr lang="en-US"/>
              <a:t>The binary-search-tree property allows us to print out all the keys in a binary</a:t>
            </a:r>
            <a:br>
              <a:rPr lang="en-US"/>
            </a:br>
            <a:r>
              <a:rPr lang="en-US"/>
              <a:t>search tree in sorted order by a simple recursive algorithm, called an </a:t>
            </a:r>
            <a:r>
              <a:rPr lang="en-US" b="1" i="1" err="1"/>
              <a:t>inorder</a:t>
            </a:r>
            <a:r>
              <a:rPr lang="en-US" b="1" i="1"/>
              <a:t> tree</a:t>
            </a:r>
            <a:br>
              <a:rPr lang="en-US" b="1" i="1"/>
            </a:br>
            <a:r>
              <a:rPr lang="en-US" b="1" i="1"/>
              <a:t>walk</a:t>
            </a:r>
            <a:r>
              <a:rPr lang="en-US"/>
              <a:t>.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87" y="1840002"/>
            <a:ext cx="52482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95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in Binary Search Tree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927600" cy="2356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836709" cy="3311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82303"/>
            <a:ext cx="4200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3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and maximum in Binary Search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205" y="1690688"/>
            <a:ext cx="2657475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05" y="3525067"/>
            <a:ext cx="288607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966" y="1692253"/>
            <a:ext cx="5836709" cy="33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3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2461" y="223520"/>
            <a:ext cx="391223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Binary</a:t>
            </a:r>
            <a:r>
              <a:rPr spc="-70"/>
              <a:t> </a:t>
            </a:r>
            <a:r>
              <a:rPr spc="-5"/>
              <a:t>Search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72525" y="6524441"/>
            <a:ext cx="24510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2424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40" y="1265428"/>
            <a:ext cx="8253730" cy="4585230"/>
          </a:xfrm>
          <a:prstGeom prst="rect">
            <a:avLst/>
          </a:prstGeom>
        </p:spPr>
        <p:txBody>
          <a:bodyPr vert="horz" wrap="square" lIns="0" tIns="75565" rIns="0" bIns="0" rtlCol="0" anchor="t">
            <a:spAutoFit/>
          </a:bodyPr>
          <a:lstStyle/>
          <a:p>
            <a:pPr marL="242570" indent="-229870">
              <a:spcBef>
                <a:spcPts val="595"/>
              </a:spcBef>
              <a:buChar char="•"/>
              <a:tabLst>
                <a:tab pos="243204" algn="l"/>
              </a:tabLst>
            </a:pPr>
            <a:r>
              <a:rPr sz="2400" dirty="0">
                <a:latin typeface="Carlito"/>
                <a:cs typeface="Carlito"/>
              </a:rPr>
              <a:t>Fast </a:t>
            </a:r>
            <a:r>
              <a:rPr sz="2400" spc="-5" dirty="0">
                <a:latin typeface="Carlito"/>
                <a:cs typeface="Carlito"/>
              </a:rPr>
              <a:t>way </a:t>
            </a:r>
            <a:r>
              <a:rPr sz="240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search for elements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sorted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array</a:t>
            </a:r>
            <a:endParaRPr lang="ru-RU" sz="2400">
              <a:latin typeface="Carlito"/>
              <a:cs typeface="Carlito"/>
            </a:endParaRPr>
          </a:p>
          <a:p>
            <a:pPr marL="242570" indent="-229870">
              <a:spcBef>
                <a:spcPts val="495"/>
              </a:spcBef>
              <a:buChar char="•"/>
              <a:tabLst>
                <a:tab pos="243204" algn="l"/>
              </a:tabLst>
            </a:pPr>
            <a:r>
              <a:rPr sz="2400" spc="-5" dirty="0">
                <a:latin typeface="Carlito"/>
                <a:cs typeface="Carlito"/>
              </a:rPr>
              <a:t>Looping through elements one </a:t>
            </a:r>
            <a:r>
              <a:rPr sz="240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slow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[O(N)]</a:t>
            </a:r>
            <a:endParaRPr sz="2400" dirty="0">
              <a:latin typeface="Carlito"/>
              <a:cs typeface="Carlito"/>
            </a:endParaRPr>
          </a:p>
          <a:p>
            <a:pPr marL="242570" indent="-229870">
              <a:spcBef>
                <a:spcPts val="620"/>
              </a:spcBef>
              <a:buChar char="•"/>
              <a:tabLst>
                <a:tab pos="243204" algn="l"/>
              </a:tabLst>
            </a:pPr>
            <a:r>
              <a:rPr sz="2400" dirty="0">
                <a:latin typeface="Carlito"/>
                <a:cs typeface="Carlito"/>
              </a:rPr>
              <a:t>Idea:</a:t>
            </a:r>
          </a:p>
          <a:p>
            <a:pPr marL="12700">
              <a:spcBef>
                <a:spcPts val="520"/>
              </a:spcBef>
            </a:pPr>
            <a:r>
              <a:rPr sz="2400" spc="-5" dirty="0">
                <a:latin typeface="Carlito"/>
                <a:cs typeface="Carlito"/>
              </a:rPr>
              <a:t>Jump </a:t>
            </a:r>
            <a:r>
              <a:rPr sz="2400" dirty="0">
                <a:latin typeface="Carlito"/>
                <a:cs typeface="Carlito"/>
              </a:rPr>
              <a:t>to the </a:t>
            </a:r>
            <a:r>
              <a:rPr sz="2400" spc="-5" dirty="0">
                <a:latin typeface="Carlito"/>
                <a:cs typeface="Carlito"/>
              </a:rPr>
              <a:t>middle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element:</a:t>
            </a:r>
            <a:endParaRPr sz="2400" dirty="0">
              <a:latin typeface="Carlito"/>
              <a:cs typeface="Carlito"/>
            </a:endParaRPr>
          </a:p>
          <a:p>
            <a:pPr marL="288290">
              <a:spcBef>
                <a:spcPts val="620"/>
              </a:spcBef>
            </a:pPr>
            <a:r>
              <a:rPr sz="2400" dirty="0">
                <a:latin typeface="Carlito"/>
                <a:cs typeface="Carlito"/>
              </a:rPr>
              <a:t>if the </a:t>
            </a:r>
            <a:r>
              <a:rPr sz="2400" spc="-5" dirty="0">
                <a:latin typeface="Carlito"/>
                <a:cs typeface="Carlito"/>
              </a:rPr>
              <a:t>middle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what we're looking for, we're done.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Hooray!</a:t>
            </a:r>
            <a:endParaRPr sz="2400" dirty="0">
              <a:latin typeface="Carlito"/>
              <a:cs typeface="Carlito"/>
            </a:endParaRPr>
          </a:p>
          <a:p>
            <a:pPr marL="12700" marR="5080" indent="275590">
              <a:lnSpc>
                <a:spcPts val="2820"/>
              </a:lnSpc>
              <a:spcBef>
                <a:spcPts val="765"/>
              </a:spcBef>
            </a:pPr>
            <a:r>
              <a:rPr sz="2400" dirty="0">
                <a:latin typeface="Carlito"/>
                <a:cs typeface="Carlito"/>
              </a:rPr>
              <a:t>if the </a:t>
            </a:r>
            <a:r>
              <a:rPr sz="2400" spc="-5" dirty="0">
                <a:latin typeface="Carlito"/>
                <a:cs typeface="Carlito"/>
              </a:rPr>
              <a:t>middle </a:t>
            </a:r>
            <a:r>
              <a:rPr sz="2400" dirty="0">
                <a:latin typeface="Carlito"/>
                <a:cs typeface="Carlito"/>
              </a:rPr>
              <a:t>is too </a:t>
            </a:r>
            <a:r>
              <a:rPr sz="2400" spc="-5" dirty="0">
                <a:latin typeface="Carlito"/>
                <a:cs typeface="Carlito"/>
              </a:rPr>
              <a:t>small (we </a:t>
            </a:r>
            <a:r>
              <a:rPr sz="2400" dirty="0">
                <a:latin typeface="Carlito"/>
                <a:cs typeface="Carlito"/>
              </a:rPr>
              <a:t>didn't go far </a:t>
            </a:r>
            <a:r>
              <a:rPr sz="2400" spc="-5" dirty="0">
                <a:latin typeface="Carlito"/>
                <a:cs typeface="Carlito"/>
              </a:rPr>
              <a:t>enough) </a:t>
            </a:r>
            <a:r>
              <a:rPr sz="2400" spc="5" dirty="0">
                <a:latin typeface="AoyagiKouzanFontT"/>
                <a:cs typeface="AoyagiKouzanFontT"/>
              </a:rPr>
              <a:t>–</a:t>
            </a:r>
            <a:r>
              <a:rPr sz="2400" spc="-630" dirty="0">
                <a:latin typeface="AoyagiKouzanFontT"/>
                <a:cs typeface="AoyagiKouzanFontT"/>
              </a:rPr>
              <a:t> </a:t>
            </a:r>
            <a:r>
              <a:rPr sz="2400" spc="-5" dirty="0">
                <a:latin typeface="Carlito"/>
                <a:cs typeface="Carlito"/>
              </a:rPr>
              <a:t>we rule out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entire </a:t>
            </a:r>
            <a:r>
              <a:rPr sz="2400" dirty="0">
                <a:latin typeface="Carlito"/>
                <a:cs typeface="Carlito"/>
              </a:rPr>
              <a:t>left </a:t>
            </a:r>
            <a:r>
              <a:rPr sz="2400" spc="-5" dirty="0">
                <a:latin typeface="Carlito"/>
                <a:cs typeface="Carlito"/>
              </a:rPr>
              <a:t>side of elements smaller </a:t>
            </a:r>
            <a:r>
              <a:rPr sz="2400" dirty="0">
                <a:latin typeface="Carlito"/>
                <a:cs typeface="Carlito"/>
              </a:rPr>
              <a:t>than the </a:t>
            </a:r>
            <a:r>
              <a:rPr sz="2400" spc="-5" dirty="0">
                <a:latin typeface="Carlito"/>
                <a:cs typeface="Carlito"/>
              </a:rPr>
              <a:t>middle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element</a:t>
            </a:r>
            <a:endParaRPr sz="2400" dirty="0">
              <a:latin typeface="Carlito"/>
              <a:cs typeface="Carlito"/>
            </a:endParaRPr>
          </a:p>
          <a:p>
            <a:pPr marL="288290">
              <a:lnSpc>
                <a:spcPts val="2850"/>
              </a:lnSpc>
              <a:spcBef>
                <a:spcPts val="515"/>
              </a:spcBef>
            </a:pPr>
            <a:r>
              <a:rPr sz="2400" dirty="0">
                <a:latin typeface="Carlito"/>
                <a:cs typeface="Carlito"/>
              </a:rPr>
              <a:t>if the </a:t>
            </a:r>
            <a:r>
              <a:rPr sz="2400" spc="-5" dirty="0">
                <a:latin typeface="Carlito"/>
                <a:cs typeface="Carlito"/>
              </a:rPr>
              <a:t>middle </a:t>
            </a:r>
            <a:r>
              <a:rPr sz="2400" dirty="0">
                <a:latin typeface="Carlito"/>
                <a:cs typeface="Carlito"/>
              </a:rPr>
              <a:t>is too </a:t>
            </a:r>
            <a:r>
              <a:rPr sz="2400" spc="-5" dirty="0">
                <a:latin typeface="Carlito"/>
                <a:cs typeface="Carlito"/>
              </a:rPr>
              <a:t>big(we went </a:t>
            </a:r>
            <a:r>
              <a:rPr sz="2400" dirty="0">
                <a:latin typeface="Carlito"/>
                <a:cs typeface="Carlito"/>
              </a:rPr>
              <a:t>too </a:t>
            </a:r>
            <a:r>
              <a:rPr sz="2400" spc="-5" dirty="0">
                <a:latin typeface="Carlito"/>
                <a:cs typeface="Carlito"/>
              </a:rPr>
              <a:t>far) </a:t>
            </a:r>
            <a:r>
              <a:rPr sz="2400" spc="5" dirty="0">
                <a:latin typeface="AoyagiKouzanFontT"/>
                <a:cs typeface="AoyagiKouzanFontT"/>
              </a:rPr>
              <a:t>–</a:t>
            </a:r>
            <a:r>
              <a:rPr sz="2400" spc="-600" dirty="0">
                <a:latin typeface="AoyagiKouzanFontT"/>
                <a:cs typeface="AoyagiKouzanFontT"/>
              </a:rPr>
              <a:t> </a:t>
            </a:r>
            <a:r>
              <a:rPr sz="2400" spc="-5" dirty="0">
                <a:latin typeface="Carlito"/>
                <a:cs typeface="Carlito"/>
              </a:rPr>
              <a:t>we rule out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entire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latin typeface="Carlito"/>
                <a:cs typeface="Carlito"/>
              </a:rPr>
              <a:t>right side of elements </a:t>
            </a:r>
            <a:r>
              <a:rPr sz="2400" dirty="0">
                <a:latin typeface="Carlito"/>
                <a:cs typeface="Carlito"/>
              </a:rPr>
              <a:t>bigger than the </a:t>
            </a:r>
            <a:r>
              <a:rPr sz="2400" spc="-5" dirty="0">
                <a:latin typeface="Carlito"/>
                <a:cs typeface="Carlito"/>
              </a:rPr>
              <a:t>middle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element</a:t>
            </a:r>
            <a:endParaRPr sz="2400" dirty="0">
              <a:latin typeface="Carlito"/>
              <a:cs typeface="Carlito"/>
            </a:endParaRPr>
          </a:p>
          <a:p>
            <a:pPr>
              <a:spcBef>
                <a:spcPts val="55"/>
              </a:spcBef>
            </a:pPr>
            <a:endParaRPr sz="3000" dirty="0">
              <a:latin typeface="Carlito"/>
              <a:cs typeface="Carlito"/>
            </a:endParaRPr>
          </a:p>
          <a:p>
            <a:pPr marR="137795" algn="ctr">
              <a:spcBef>
                <a:spcPts val="5"/>
              </a:spcBef>
              <a:tabLst>
                <a:tab pos="551180" algn="l"/>
                <a:tab pos="1102995" algn="l"/>
                <a:tab pos="1654175" algn="l"/>
                <a:tab pos="2205990" algn="l"/>
                <a:tab pos="2757805" algn="l"/>
                <a:tab pos="3308985" algn="l"/>
                <a:tab pos="3860800" algn="l"/>
                <a:tab pos="4412615" algn="l"/>
                <a:tab pos="4964430" algn="l"/>
                <a:tab pos="5457825" algn="l"/>
              </a:tabLst>
            </a:pPr>
            <a:r>
              <a:rPr i="1" dirty="0">
                <a:solidFill>
                  <a:srgbClr val="B2B2B2"/>
                </a:solidFill>
                <a:latin typeface="Carlito"/>
                <a:cs typeface="Carlito"/>
              </a:rPr>
              <a:t>0	1	2	3	4	5	6	7	8	9	10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1" y="5845784"/>
          <a:ext cx="6069957" cy="365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29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31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80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Successor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21" y="2147320"/>
            <a:ext cx="4752975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96" y="2147320"/>
            <a:ext cx="5541034" cy="34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8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insertion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311" y="1695641"/>
            <a:ext cx="477461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43" y="2046515"/>
            <a:ext cx="5723857" cy="26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37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40977" cy="435133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The overall strategy for deleting a node </a:t>
            </a:r>
            <a:r>
              <a:rPr lang="en-US" b="1" i="1"/>
              <a:t>Z</a:t>
            </a:r>
            <a:r>
              <a:rPr lang="en-US"/>
              <a:t> from a binary search tree T has three basic cases but, as we shall see, one of the cases is a bit tricky.</a:t>
            </a:r>
          </a:p>
          <a:p>
            <a:pPr lvl="1"/>
            <a:r>
              <a:rPr lang="en-US"/>
              <a:t>If </a:t>
            </a:r>
            <a:r>
              <a:rPr lang="en-US" b="1" i="1"/>
              <a:t>Z</a:t>
            </a:r>
            <a:r>
              <a:rPr lang="en-US"/>
              <a:t> has no children, then we simply remove it by modifying its parent to replace </a:t>
            </a:r>
            <a:r>
              <a:rPr lang="en-US" b="1" i="1"/>
              <a:t>Z</a:t>
            </a:r>
            <a:r>
              <a:rPr lang="en-US"/>
              <a:t> with NIL as its child. </a:t>
            </a:r>
          </a:p>
          <a:p>
            <a:pPr lvl="1"/>
            <a:r>
              <a:rPr lang="en-US"/>
              <a:t>If </a:t>
            </a:r>
            <a:r>
              <a:rPr lang="en-US" b="1" i="1"/>
              <a:t>Z</a:t>
            </a:r>
            <a:r>
              <a:rPr lang="en-US"/>
              <a:t> has just one child, then we elevate that child to take </a:t>
            </a:r>
            <a:r>
              <a:rPr lang="en-US" b="1" i="1"/>
              <a:t>Z</a:t>
            </a:r>
            <a:r>
              <a:rPr lang="en-US"/>
              <a:t>’s position in the tree by modifying </a:t>
            </a:r>
            <a:r>
              <a:rPr lang="en-US" b="1" i="1"/>
              <a:t>Z</a:t>
            </a:r>
            <a:r>
              <a:rPr lang="en-US"/>
              <a:t>’s parent to replace </a:t>
            </a:r>
            <a:r>
              <a:rPr lang="en-US" b="1" i="1"/>
              <a:t>Z </a:t>
            </a:r>
            <a:r>
              <a:rPr lang="en-US"/>
              <a:t>by </a:t>
            </a:r>
            <a:r>
              <a:rPr lang="en-US" b="1" i="1"/>
              <a:t>Z</a:t>
            </a:r>
            <a:r>
              <a:rPr lang="en-US"/>
              <a:t>’s child.</a:t>
            </a:r>
          </a:p>
          <a:p>
            <a:pPr lvl="1"/>
            <a:r>
              <a:rPr lang="en-US"/>
              <a:t>If </a:t>
            </a:r>
            <a:r>
              <a:rPr lang="en-US" b="1" i="1"/>
              <a:t>Z</a:t>
            </a:r>
            <a:r>
              <a:rPr lang="en-US"/>
              <a:t> has two children, then we find </a:t>
            </a:r>
            <a:r>
              <a:rPr lang="en-US" b="1" i="1"/>
              <a:t>Z</a:t>
            </a:r>
            <a:r>
              <a:rPr lang="en-US"/>
              <a:t>’s successor </a:t>
            </a:r>
            <a:r>
              <a:rPr lang="en-US" b="1" i="1"/>
              <a:t>Y</a:t>
            </a:r>
            <a:r>
              <a:rPr lang="en-US"/>
              <a:t>—which must be in </a:t>
            </a:r>
            <a:r>
              <a:rPr lang="en-US" b="1" i="1"/>
              <a:t>Z</a:t>
            </a:r>
            <a:r>
              <a:rPr lang="en-US"/>
              <a:t>’s right</a:t>
            </a:r>
            <a:br>
              <a:rPr lang="en-US"/>
            </a:br>
            <a:r>
              <a:rPr lang="en-US"/>
              <a:t>subtree—and have y take </a:t>
            </a:r>
            <a:r>
              <a:rPr lang="en-US" b="1" i="1"/>
              <a:t>Z</a:t>
            </a:r>
            <a:r>
              <a:rPr lang="en-US"/>
              <a:t>’s position in the tree. The rest of </a:t>
            </a:r>
            <a:r>
              <a:rPr lang="en-US" b="1" i="1"/>
              <a:t>Z</a:t>
            </a:r>
            <a:r>
              <a:rPr lang="en-US"/>
              <a:t>’s original right</a:t>
            </a:r>
            <a:br>
              <a:rPr lang="en-US"/>
            </a:br>
            <a:r>
              <a:rPr lang="en-US"/>
              <a:t>subtree becomes </a:t>
            </a:r>
            <a:r>
              <a:rPr lang="en-US" b="1" i="1"/>
              <a:t>Y</a:t>
            </a:r>
            <a:r>
              <a:rPr lang="en-US"/>
              <a:t>’s new right subtree, and </a:t>
            </a:r>
            <a:r>
              <a:rPr lang="en-US" b="1" i="1"/>
              <a:t>Z</a:t>
            </a:r>
            <a:r>
              <a:rPr lang="en-US"/>
              <a:t>’s left subtree becomes </a:t>
            </a:r>
            <a:r>
              <a:rPr lang="en-US" b="1" i="1"/>
              <a:t>Y</a:t>
            </a:r>
            <a:r>
              <a:rPr lang="en-US"/>
              <a:t>’s new</a:t>
            </a:r>
            <a:br>
              <a:rPr lang="en-US"/>
            </a:br>
            <a:r>
              <a:rPr lang="en-US"/>
              <a:t>left subtree. This case is the tricky one because, as we shall see, it matters</a:t>
            </a:r>
            <a:br>
              <a:rPr lang="en-US"/>
            </a:br>
            <a:r>
              <a:rPr lang="en-US"/>
              <a:t>whether </a:t>
            </a:r>
            <a:r>
              <a:rPr lang="en-US" b="1" i="1"/>
              <a:t>Y</a:t>
            </a:r>
            <a:r>
              <a:rPr lang="en-US"/>
              <a:t> is </a:t>
            </a:r>
            <a:r>
              <a:rPr lang="en-US" b="1" i="1"/>
              <a:t>Z</a:t>
            </a:r>
            <a:r>
              <a:rPr lang="en-US"/>
              <a:t>’s right child.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954" y="1825625"/>
            <a:ext cx="4573360" cy="42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97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Transplant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04360" cy="4351338"/>
          </a:xfrm>
        </p:spPr>
        <p:txBody>
          <a:bodyPr/>
          <a:lstStyle/>
          <a:p>
            <a:r>
              <a:rPr lang="en-US" dirty="0"/>
              <a:t>In order to move subtrees around within the binary search tree, we define a subroutine TRANSPLANT, which replaces one subtree as a child of its parent with</a:t>
            </a:r>
            <a:br>
              <a:rPr lang="en-US"/>
            </a:br>
            <a:r>
              <a:rPr lang="en-US" dirty="0"/>
              <a:t>another subtree.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19" y="1825625"/>
            <a:ext cx="3808504" cy="377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deletion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13363"/>
            <a:ext cx="4047309" cy="3675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672726"/>
            <a:ext cx="6104709" cy="57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2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4067810" algn="l"/>
                <a:tab pos="4757420" algn="l"/>
              </a:tabLst>
            </a:pPr>
            <a:r>
              <a:rPr spc="-5"/>
              <a:t>Bina</a:t>
            </a:r>
            <a:r>
              <a:t>ry S</a:t>
            </a:r>
            <a:r>
              <a:rPr spc="-5"/>
              <a:t>ea</a:t>
            </a:r>
            <a:r>
              <a:t>r</a:t>
            </a:r>
            <a:r>
              <a:rPr spc="-5"/>
              <a:t>c</a:t>
            </a:r>
            <a:r>
              <a:t>h	in	A</a:t>
            </a:r>
            <a:r>
              <a:rPr spc="-5"/>
              <a:t>ct</a:t>
            </a:r>
            <a:r>
              <a:t>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72525" y="6524441"/>
            <a:ext cx="24510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2424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3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40" y="1328420"/>
            <a:ext cx="182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30504">
              <a:spcBef>
                <a:spcPts val="100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Search for</a:t>
            </a:r>
            <a:r>
              <a:rPr sz="2400" spc="-5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8: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1" y="5845784"/>
          <a:ext cx="6069957" cy="365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29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31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51333" y="5519407"/>
            <a:ext cx="585547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63880" algn="l"/>
                <a:tab pos="1115695" algn="l"/>
                <a:tab pos="1666875" algn="l"/>
                <a:tab pos="2218690" algn="l"/>
                <a:tab pos="2770505" algn="l"/>
                <a:tab pos="3321685" algn="l"/>
                <a:tab pos="3873500" algn="l"/>
                <a:tab pos="4425315" algn="l"/>
                <a:tab pos="4977130" algn="l"/>
                <a:tab pos="5470525" algn="l"/>
              </a:tabLst>
            </a:pPr>
            <a:r>
              <a:rPr i="1">
                <a:solidFill>
                  <a:srgbClr val="B2B2B2"/>
                </a:solidFill>
                <a:latin typeface="Carlito"/>
                <a:cs typeface="Carlito"/>
              </a:rPr>
              <a:t>0	1	2	3	4	5	6	7	8	9	10</a:t>
            </a:r>
            <a:endParaRPr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66383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4067810" algn="l"/>
                <a:tab pos="4757420" algn="l"/>
              </a:tabLst>
            </a:pPr>
            <a:r>
              <a:rPr spc="-5"/>
              <a:t>Bina</a:t>
            </a:r>
            <a:r>
              <a:t>ry S</a:t>
            </a:r>
            <a:r>
              <a:rPr spc="-5"/>
              <a:t>ea</a:t>
            </a:r>
            <a:r>
              <a:t>r</a:t>
            </a:r>
            <a:r>
              <a:rPr spc="-5"/>
              <a:t>c</a:t>
            </a:r>
            <a:r>
              <a:t>h	in	A</a:t>
            </a:r>
            <a:r>
              <a:rPr spc="-5"/>
              <a:t>ct</a:t>
            </a:r>
            <a: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328420"/>
            <a:ext cx="182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30504">
              <a:spcBef>
                <a:spcPts val="100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Search for</a:t>
            </a:r>
            <a:r>
              <a:rPr sz="2400" spc="-5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8: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1" y="5845784"/>
          <a:ext cx="6069957" cy="365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29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31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51333" y="4681220"/>
            <a:ext cx="5855474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25" algn="ctr">
              <a:spcBef>
                <a:spcPts val="100"/>
              </a:spcBef>
            </a:pPr>
            <a:r>
              <a:rPr>
                <a:latin typeface="Arial"/>
                <a:cs typeface="Arial"/>
              </a:rPr>
              <a:t>middle</a:t>
            </a: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tabLst>
                <a:tab pos="563880" algn="l"/>
                <a:tab pos="1115695" algn="l"/>
                <a:tab pos="1666875" algn="l"/>
                <a:tab pos="2218690" algn="l"/>
                <a:tab pos="2770505" algn="l"/>
                <a:tab pos="3321685" algn="l"/>
                <a:tab pos="3873500" algn="l"/>
                <a:tab pos="4425315" algn="l"/>
                <a:tab pos="4977130" algn="l"/>
                <a:tab pos="5470525" algn="l"/>
              </a:tabLst>
            </a:pPr>
            <a:r>
              <a:rPr i="1">
                <a:solidFill>
                  <a:srgbClr val="B2B2B2"/>
                </a:solidFill>
                <a:latin typeface="Carlito"/>
                <a:cs typeface="Carlito"/>
              </a:rPr>
              <a:t>0	1	2	3	4	5	6	7	8	9	10</a:t>
            </a:r>
            <a:endParaRPr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16104" y="5012767"/>
            <a:ext cx="118110" cy="474345"/>
            <a:chOff x="4192104" y="5012766"/>
            <a:chExt cx="118110" cy="474345"/>
          </a:xfrm>
        </p:grpSpPr>
        <p:sp>
          <p:nvSpPr>
            <p:cNvPr id="7" name="object 7"/>
            <p:cNvSpPr/>
            <p:nvPr/>
          </p:nvSpPr>
          <p:spPr>
            <a:xfrm>
              <a:off x="4242320" y="5017528"/>
              <a:ext cx="10795" cy="444500"/>
            </a:xfrm>
            <a:custGeom>
              <a:avLst/>
              <a:gdLst/>
              <a:ahLst/>
              <a:cxnLst/>
              <a:rect l="l" t="t" r="r" b="b"/>
              <a:pathLst>
                <a:path w="10795" h="444500">
                  <a:moveTo>
                    <a:pt x="0" y="0"/>
                  </a:moveTo>
                  <a:lnTo>
                    <a:pt x="10515" y="44390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2104" y="5369699"/>
              <a:ext cx="117881" cy="116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2525" y="6524441"/>
            <a:ext cx="24510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2424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358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4067810" algn="l"/>
                <a:tab pos="4757420" algn="l"/>
              </a:tabLst>
            </a:pPr>
            <a:r>
              <a:rPr spc="-5"/>
              <a:t>Bina</a:t>
            </a:r>
            <a:r>
              <a:t>ry S</a:t>
            </a:r>
            <a:r>
              <a:rPr spc="-5"/>
              <a:t>ea</a:t>
            </a:r>
            <a:r>
              <a:t>r</a:t>
            </a:r>
            <a:r>
              <a:rPr spc="-5"/>
              <a:t>c</a:t>
            </a:r>
            <a:r>
              <a:t>h	in	A</a:t>
            </a:r>
            <a:r>
              <a:rPr spc="-5"/>
              <a:t>ct</a:t>
            </a:r>
            <a: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265429"/>
            <a:ext cx="4959350" cy="12909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2570" indent="-230504">
              <a:spcBef>
                <a:spcPts val="5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Search for</a:t>
            </a:r>
            <a:r>
              <a:rPr sz="240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8: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4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13</a:t>
            </a:r>
            <a:endParaRPr sz="2400">
              <a:latin typeface="Carlito"/>
              <a:cs typeface="Carlito"/>
            </a:endParaRPr>
          </a:p>
          <a:p>
            <a:pPr marL="355600">
              <a:spcBef>
                <a:spcPts val="570"/>
              </a:spcBef>
            </a:pPr>
            <a:r>
              <a:rPr sz="2200">
                <a:latin typeface="Carlito"/>
                <a:cs typeface="Carlito"/>
              </a:rPr>
              <a:t>– </a:t>
            </a: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big, 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-335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5-10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1" y="5845784"/>
          <a:ext cx="6069957" cy="365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29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31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51333" y="4681220"/>
            <a:ext cx="5855474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25" algn="ctr">
              <a:spcBef>
                <a:spcPts val="100"/>
              </a:spcBef>
            </a:pPr>
            <a:r>
              <a:rPr>
                <a:latin typeface="Arial"/>
                <a:cs typeface="Arial"/>
              </a:rPr>
              <a:t>middle</a:t>
            </a: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tabLst>
                <a:tab pos="563880" algn="l"/>
                <a:tab pos="1115695" algn="l"/>
                <a:tab pos="1666875" algn="l"/>
                <a:tab pos="2218690" algn="l"/>
                <a:tab pos="2770505" algn="l"/>
                <a:tab pos="3321685" algn="l"/>
                <a:tab pos="3873500" algn="l"/>
                <a:tab pos="4425315" algn="l"/>
                <a:tab pos="4977130" algn="l"/>
                <a:tab pos="5470525" algn="l"/>
              </a:tabLst>
            </a:pPr>
            <a:r>
              <a:rPr i="1">
                <a:solidFill>
                  <a:srgbClr val="B2B2B2"/>
                </a:solidFill>
                <a:latin typeface="Carlito"/>
                <a:cs typeface="Carlito"/>
              </a:rPr>
              <a:t>0	1	2	3	4	5	6	7	8	9	10</a:t>
            </a:r>
            <a:endParaRPr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16104" y="5012767"/>
            <a:ext cx="118110" cy="474345"/>
            <a:chOff x="4192104" y="5012766"/>
            <a:chExt cx="118110" cy="474345"/>
          </a:xfrm>
        </p:grpSpPr>
        <p:sp>
          <p:nvSpPr>
            <p:cNvPr id="7" name="object 7"/>
            <p:cNvSpPr/>
            <p:nvPr/>
          </p:nvSpPr>
          <p:spPr>
            <a:xfrm>
              <a:off x="4242320" y="5017528"/>
              <a:ext cx="10795" cy="444500"/>
            </a:xfrm>
            <a:custGeom>
              <a:avLst/>
              <a:gdLst/>
              <a:ahLst/>
              <a:cxnLst/>
              <a:rect l="l" t="t" r="r" b="b"/>
              <a:pathLst>
                <a:path w="10795" h="444500">
                  <a:moveTo>
                    <a:pt x="0" y="0"/>
                  </a:moveTo>
                  <a:lnTo>
                    <a:pt x="10515" y="44390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2104" y="5369699"/>
              <a:ext cx="117881" cy="116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2525" y="6524441"/>
            <a:ext cx="24510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2424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484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87F40-D743-15D7-46DC-7D830B04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3C110-6B81-E418-A8AB-5C981AA7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7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4067810" algn="l"/>
                <a:tab pos="4757420" algn="l"/>
              </a:tabLst>
            </a:pPr>
            <a:r>
              <a:rPr spc="-5"/>
              <a:t>Bina</a:t>
            </a:r>
            <a:r>
              <a:t>ry S</a:t>
            </a:r>
            <a:r>
              <a:rPr spc="-5"/>
              <a:t>ea</a:t>
            </a:r>
            <a:r>
              <a:t>r</a:t>
            </a:r>
            <a:r>
              <a:rPr spc="-5"/>
              <a:t>c</a:t>
            </a:r>
            <a:r>
              <a:t>h	in	A</a:t>
            </a:r>
            <a:r>
              <a:rPr spc="-5"/>
              <a:t>ct</a:t>
            </a:r>
            <a: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265429"/>
            <a:ext cx="6101080" cy="21659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2570" indent="-230504">
              <a:spcBef>
                <a:spcPts val="5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Search for</a:t>
            </a:r>
            <a:r>
              <a:rPr sz="240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8: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4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13</a:t>
            </a:r>
            <a:endParaRPr sz="2400">
              <a:latin typeface="Carlito"/>
              <a:cs typeface="Carlito"/>
            </a:endParaRPr>
          </a:p>
          <a:p>
            <a:pPr marL="355600">
              <a:spcBef>
                <a:spcPts val="570"/>
              </a:spcBef>
            </a:pPr>
            <a:r>
              <a:rPr sz="2200">
                <a:latin typeface="Carlito"/>
                <a:cs typeface="Carlito"/>
              </a:rPr>
              <a:t>– </a:t>
            </a: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big, 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-305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5-10</a:t>
            </a:r>
            <a:endParaRPr sz="2200">
              <a:latin typeface="Carlito"/>
              <a:cs typeface="Carlito"/>
            </a:endParaRPr>
          </a:p>
          <a:p>
            <a:pPr marL="242570" indent="-230504">
              <a:spcBef>
                <a:spcPts val="610"/>
              </a:spcBef>
              <a:buChar char="•"/>
              <a:tabLst>
                <a:tab pos="243204" algn="l"/>
              </a:tabLst>
            </a:pPr>
            <a:r>
              <a:rPr sz="2400">
                <a:latin typeface="Carlito"/>
                <a:cs typeface="Carlito"/>
              </a:rPr>
              <a:t>Pick the new </a:t>
            </a:r>
            <a:r>
              <a:rPr sz="2400" spc="-5">
                <a:latin typeface="Carlito"/>
                <a:cs typeface="Carlito"/>
              </a:rPr>
              <a:t>middle of </a:t>
            </a:r>
            <a:r>
              <a:rPr sz="2400">
                <a:latin typeface="Carlito"/>
                <a:cs typeface="Carlito"/>
              </a:rPr>
              <a:t>the </a:t>
            </a:r>
            <a:r>
              <a:rPr sz="2400" spc="-5">
                <a:latin typeface="Carlito"/>
                <a:cs typeface="Carlito"/>
              </a:rPr>
              <a:t>remaining</a:t>
            </a:r>
            <a:r>
              <a:rPr sz="2400" spc="1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elements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520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6: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1" y="5845784"/>
          <a:ext cx="6069957" cy="365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29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31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51333" y="4681220"/>
            <a:ext cx="5855474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0260">
              <a:spcBef>
                <a:spcPts val="100"/>
              </a:spcBef>
            </a:pPr>
            <a:r>
              <a:rPr>
                <a:latin typeface="Arial"/>
                <a:cs typeface="Arial"/>
              </a:rPr>
              <a:t>middle</a:t>
            </a: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tabLst>
                <a:tab pos="563880" algn="l"/>
                <a:tab pos="1115695" algn="l"/>
                <a:tab pos="1666875" algn="l"/>
                <a:tab pos="2218690" algn="l"/>
                <a:tab pos="2770505" algn="l"/>
                <a:tab pos="3321685" algn="l"/>
                <a:tab pos="3873500" algn="l"/>
                <a:tab pos="4425315" algn="l"/>
                <a:tab pos="4977130" algn="l"/>
                <a:tab pos="5470525" algn="l"/>
              </a:tabLst>
            </a:pPr>
            <a:r>
              <a:rPr i="1">
                <a:solidFill>
                  <a:srgbClr val="B2B2B2"/>
                </a:solidFill>
                <a:latin typeface="Carlito"/>
                <a:cs typeface="Carlito"/>
              </a:rPr>
              <a:t>0	1	2	3	4	5	6	7	8	9	10</a:t>
            </a:r>
            <a:endParaRPr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39704" y="5012767"/>
            <a:ext cx="118110" cy="474345"/>
            <a:chOff x="2515704" y="5012766"/>
            <a:chExt cx="118110" cy="474345"/>
          </a:xfrm>
        </p:grpSpPr>
        <p:sp>
          <p:nvSpPr>
            <p:cNvPr id="7" name="object 7"/>
            <p:cNvSpPr/>
            <p:nvPr/>
          </p:nvSpPr>
          <p:spPr>
            <a:xfrm>
              <a:off x="2565920" y="5017528"/>
              <a:ext cx="10795" cy="444500"/>
            </a:xfrm>
            <a:custGeom>
              <a:avLst/>
              <a:gdLst/>
              <a:ahLst/>
              <a:cxnLst/>
              <a:rect l="l" t="t" r="r" b="b"/>
              <a:pathLst>
                <a:path w="10794" h="444500">
                  <a:moveTo>
                    <a:pt x="0" y="0"/>
                  </a:moveTo>
                  <a:lnTo>
                    <a:pt x="10515" y="44390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5704" y="5369699"/>
              <a:ext cx="117881" cy="116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2525" y="6524441"/>
            <a:ext cx="24510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2424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25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4067810" algn="l"/>
                <a:tab pos="4757420" algn="l"/>
              </a:tabLst>
            </a:pPr>
            <a:r>
              <a:rPr spc="-5"/>
              <a:t>Bina</a:t>
            </a:r>
            <a:r>
              <a:t>ry S</a:t>
            </a:r>
            <a:r>
              <a:rPr spc="-5"/>
              <a:t>ea</a:t>
            </a:r>
            <a:r>
              <a:t>r</a:t>
            </a:r>
            <a:r>
              <a:rPr spc="-5"/>
              <a:t>c</a:t>
            </a:r>
            <a:r>
              <a:t>h	in	A</a:t>
            </a:r>
            <a:r>
              <a:rPr spc="-5"/>
              <a:t>ct</a:t>
            </a:r>
            <a: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265429"/>
            <a:ext cx="6101080" cy="25736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2570" indent="-230504">
              <a:spcBef>
                <a:spcPts val="5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Search for</a:t>
            </a:r>
            <a:r>
              <a:rPr sz="240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8: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4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13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spcBef>
                <a:spcPts val="570"/>
              </a:spcBef>
              <a:buChar char="–"/>
              <a:tabLst>
                <a:tab pos="582930" algn="l"/>
              </a:tabLst>
            </a:pP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big, 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5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5-10</a:t>
            </a:r>
            <a:endParaRPr sz="2200">
              <a:latin typeface="Carlito"/>
              <a:cs typeface="Carlito"/>
            </a:endParaRPr>
          </a:p>
          <a:p>
            <a:pPr marL="242570" indent="-230504">
              <a:spcBef>
                <a:spcPts val="610"/>
              </a:spcBef>
              <a:buChar char="•"/>
              <a:tabLst>
                <a:tab pos="243204" algn="l"/>
              </a:tabLst>
            </a:pPr>
            <a:r>
              <a:rPr sz="2400">
                <a:latin typeface="Carlito"/>
                <a:cs typeface="Carlito"/>
              </a:rPr>
              <a:t>Pick the new </a:t>
            </a:r>
            <a:r>
              <a:rPr sz="2400" spc="-5">
                <a:latin typeface="Carlito"/>
                <a:cs typeface="Carlito"/>
              </a:rPr>
              <a:t>middle of </a:t>
            </a:r>
            <a:r>
              <a:rPr sz="2400">
                <a:latin typeface="Carlito"/>
                <a:cs typeface="Carlito"/>
              </a:rPr>
              <a:t>the </a:t>
            </a:r>
            <a:r>
              <a:rPr sz="2400" spc="-5">
                <a:latin typeface="Carlito"/>
                <a:cs typeface="Carlito"/>
              </a:rPr>
              <a:t>remaining</a:t>
            </a:r>
            <a:r>
              <a:rPr sz="2400" spc="1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elements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520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6: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spcBef>
                <a:spcPts val="570"/>
              </a:spcBef>
              <a:buChar char="–"/>
              <a:tabLst>
                <a:tab pos="582930" algn="l"/>
              </a:tabLst>
            </a:pP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</a:t>
            </a:r>
            <a:r>
              <a:rPr sz="2200" spc="-5">
                <a:latin typeface="Carlito"/>
                <a:cs typeface="Carlito"/>
              </a:rPr>
              <a:t>small, </a:t>
            </a:r>
            <a:r>
              <a:rPr sz="2200">
                <a:latin typeface="Carlito"/>
                <a:cs typeface="Carlito"/>
              </a:rPr>
              <a:t>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15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0-3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1" y="5845784"/>
          <a:ext cx="6069957" cy="365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29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31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51333" y="4681220"/>
            <a:ext cx="5855474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0260">
              <a:spcBef>
                <a:spcPts val="100"/>
              </a:spcBef>
            </a:pPr>
            <a:r>
              <a:rPr>
                <a:latin typeface="Arial"/>
                <a:cs typeface="Arial"/>
              </a:rPr>
              <a:t>middle</a:t>
            </a: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tabLst>
                <a:tab pos="563880" algn="l"/>
                <a:tab pos="1115695" algn="l"/>
                <a:tab pos="1666875" algn="l"/>
                <a:tab pos="2218690" algn="l"/>
                <a:tab pos="2770505" algn="l"/>
                <a:tab pos="3321685" algn="l"/>
                <a:tab pos="3873500" algn="l"/>
                <a:tab pos="4425315" algn="l"/>
                <a:tab pos="4977130" algn="l"/>
                <a:tab pos="5470525" algn="l"/>
              </a:tabLst>
            </a:pPr>
            <a:r>
              <a:rPr i="1">
                <a:solidFill>
                  <a:srgbClr val="B2B2B2"/>
                </a:solidFill>
                <a:latin typeface="Carlito"/>
                <a:cs typeface="Carlito"/>
              </a:rPr>
              <a:t>0	1	2	3	4	5	6	7	8	9	10</a:t>
            </a:r>
            <a:endParaRPr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39704" y="5012767"/>
            <a:ext cx="118110" cy="474345"/>
            <a:chOff x="2515704" y="5012766"/>
            <a:chExt cx="118110" cy="474345"/>
          </a:xfrm>
        </p:grpSpPr>
        <p:sp>
          <p:nvSpPr>
            <p:cNvPr id="7" name="object 7"/>
            <p:cNvSpPr/>
            <p:nvPr/>
          </p:nvSpPr>
          <p:spPr>
            <a:xfrm>
              <a:off x="2565920" y="5017528"/>
              <a:ext cx="10795" cy="444500"/>
            </a:xfrm>
            <a:custGeom>
              <a:avLst/>
              <a:gdLst/>
              <a:ahLst/>
              <a:cxnLst/>
              <a:rect l="l" t="t" r="r" b="b"/>
              <a:pathLst>
                <a:path w="10794" h="444500">
                  <a:moveTo>
                    <a:pt x="0" y="0"/>
                  </a:moveTo>
                  <a:lnTo>
                    <a:pt x="10515" y="44390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5704" y="5369699"/>
              <a:ext cx="117881" cy="116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72525" y="6524441"/>
            <a:ext cx="24510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2424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53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tabLst>
                <a:tab pos="4067810" algn="l"/>
                <a:tab pos="4757420" algn="l"/>
              </a:tabLst>
            </a:pPr>
            <a:r>
              <a:rPr spc="-5"/>
              <a:t>Bina</a:t>
            </a:r>
            <a:r>
              <a:t>ry S</a:t>
            </a:r>
            <a:r>
              <a:rPr spc="-5"/>
              <a:t>ea</a:t>
            </a:r>
            <a:r>
              <a:t>r</a:t>
            </a:r>
            <a:r>
              <a:rPr spc="-5"/>
              <a:t>c</a:t>
            </a:r>
            <a:r>
              <a:t>h	in	A</a:t>
            </a:r>
            <a:r>
              <a:rPr spc="-5"/>
              <a:t>ct</a:t>
            </a:r>
            <a: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1" y="1265428"/>
            <a:ext cx="7051667" cy="4610878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2570" indent="-230504">
              <a:spcBef>
                <a:spcPts val="5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Search for</a:t>
            </a:r>
            <a:r>
              <a:rPr sz="240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8: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495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13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spcBef>
                <a:spcPts val="570"/>
              </a:spcBef>
              <a:buChar char="–"/>
              <a:tabLst>
                <a:tab pos="582930" algn="l"/>
              </a:tabLst>
            </a:pP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big, 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10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5-10</a:t>
            </a:r>
            <a:endParaRPr sz="2200">
              <a:latin typeface="Carlito"/>
              <a:cs typeface="Carlito"/>
            </a:endParaRPr>
          </a:p>
          <a:p>
            <a:pPr marL="242570" indent="-230504">
              <a:spcBef>
                <a:spcPts val="610"/>
              </a:spcBef>
              <a:buChar char="•"/>
              <a:tabLst>
                <a:tab pos="243204" algn="l"/>
              </a:tabLst>
            </a:pPr>
            <a:r>
              <a:rPr sz="2400">
                <a:latin typeface="Carlito"/>
                <a:cs typeface="Carlito"/>
              </a:rPr>
              <a:t>Pick the new </a:t>
            </a:r>
            <a:r>
              <a:rPr sz="2400" spc="-5">
                <a:latin typeface="Carlito"/>
                <a:cs typeface="Carlito"/>
              </a:rPr>
              <a:t>middle of </a:t>
            </a:r>
            <a:r>
              <a:rPr sz="2400">
                <a:latin typeface="Carlito"/>
                <a:cs typeface="Carlito"/>
              </a:rPr>
              <a:t>the </a:t>
            </a:r>
            <a:r>
              <a:rPr sz="2400" spc="-5">
                <a:latin typeface="Carlito"/>
                <a:cs typeface="Carlito"/>
              </a:rPr>
              <a:t>remaining</a:t>
            </a:r>
            <a:r>
              <a:rPr sz="2400" spc="1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elements</a:t>
            </a:r>
            <a:endParaRPr sz="2400">
              <a:latin typeface="Carlito"/>
              <a:cs typeface="Carlito"/>
            </a:endParaRPr>
          </a:p>
          <a:p>
            <a:pPr marL="242570" indent="-230504">
              <a:spcBef>
                <a:spcPts val="520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6: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spcBef>
                <a:spcPts val="570"/>
              </a:spcBef>
              <a:buChar char="–"/>
              <a:tabLst>
                <a:tab pos="582930" algn="l"/>
              </a:tabLst>
            </a:pP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too </a:t>
            </a:r>
            <a:r>
              <a:rPr sz="2200" spc="-5">
                <a:latin typeface="Carlito"/>
                <a:cs typeface="Carlito"/>
              </a:rPr>
              <a:t>small, </a:t>
            </a:r>
            <a:r>
              <a:rPr sz="2200">
                <a:latin typeface="Carlito"/>
                <a:cs typeface="Carlito"/>
              </a:rPr>
              <a:t>so </a:t>
            </a:r>
            <a:r>
              <a:rPr sz="2200" spc="-5">
                <a:latin typeface="Carlito"/>
                <a:cs typeface="Carlito"/>
              </a:rPr>
              <a:t>we rule out </a:t>
            </a:r>
            <a:r>
              <a:rPr sz="2200">
                <a:latin typeface="Carlito"/>
                <a:cs typeface="Carlito"/>
              </a:rPr>
              <a:t>indices</a:t>
            </a:r>
            <a:r>
              <a:rPr sz="2200" spc="20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0-3</a:t>
            </a:r>
            <a:endParaRPr sz="2200">
              <a:latin typeface="Carlito"/>
              <a:cs typeface="Carlito"/>
            </a:endParaRPr>
          </a:p>
          <a:p>
            <a:pPr marL="242570" indent="-230504">
              <a:spcBef>
                <a:spcPts val="509"/>
              </a:spcBef>
              <a:buChar char="•"/>
              <a:tabLst>
                <a:tab pos="243204" algn="l"/>
              </a:tabLst>
            </a:pPr>
            <a:r>
              <a:rPr sz="2400" spc="-5">
                <a:latin typeface="Carlito"/>
                <a:cs typeface="Carlito"/>
              </a:rPr>
              <a:t>Look </a:t>
            </a:r>
            <a:r>
              <a:rPr sz="2400">
                <a:latin typeface="Carlito"/>
                <a:cs typeface="Carlito"/>
              </a:rPr>
              <a:t>at </a:t>
            </a:r>
            <a:r>
              <a:rPr sz="2400" spc="-5">
                <a:latin typeface="Carlito"/>
                <a:cs typeface="Carlito"/>
              </a:rPr>
              <a:t>8:</a:t>
            </a:r>
            <a:endParaRPr sz="2400">
              <a:latin typeface="Carlito"/>
              <a:cs typeface="Carlito"/>
            </a:endParaRPr>
          </a:p>
          <a:p>
            <a:pPr marL="582295" lvl="1" indent="-227329">
              <a:spcBef>
                <a:spcPts val="570"/>
              </a:spcBef>
              <a:buChar char="–"/>
              <a:tabLst>
                <a:tab pos="582930" algn="l"/>
              </a:tabLst>
            </a:pPr>
            <a:r>
              <a:rPr sz="2200" spc="-5">
                <a:latin typeface="Carlito"/>
                <a:cs typeface="Carlito"/>
              </a:rPr>
              <a:t>it's </a:t>
            </a:r>
            <a:r>
              <a:rPr sz="2200">
                <a:latin typeface="Carlito"/>
                <a:cs typeface="Carlito"/>
              </a:rPr>
              <a:t>just </a:t>
            </a:r>
            <a:r>
              <a:rPr sz="2200" spc="-5">
                <a:latin typeface="Carlito"/>
                <a:cs typeface="Carlito"/>
              </a:rPr>
              <a:t>right! We return</a:t>
            </a:r>
            <a:r>
              <a:rPr sz="2200" spc="5">
                <a:latin typeface="Carlito"/>
                <a:cs typeface="Carlito"/>
              </a:rPr>
              <a:t> </a:t>
            </a:r>
            <a:r>
              <a:rPr sz="2200" spc="-5">
                <a:latin typeface="Carlito"/>
                <a:cs typeface="Carlito"/>
              </a:rPr>
              <a:t>true</a:t>
            </a:r>
            <a:endParaRPr sz="2200">
              <a:latin typeface="Carlito"/>
              <a:cs typeface="Carlito"/>
            </a:endParaRPr>
          </a:p>
          <a:p>
            <a:pPr marR="1050925" algn="ctr">
              <a:spcBef>
                <a:spcPts val="235"/>
              </a:spcBef>
            </a:pPr>
            <a:r>
              <a:rPr>
                <a:latin typeface="Arial"/>
                <a:cs typeface="Arial"/>
              </a:rPr>
              <a:t>middle</a:t>
            </a: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08405">
              <a:tabLst>
                <a:tab pos="1760220" algn="l"/>
                <a:tab pos="2312035" algn="l"/>
                <a:tab pos="2863215" algn="l"/>
                <a:tab pos="3415029" algn="l"/>
                <a:tab pos="3966845" algn="l"/>
                <a:tab pos="4518025" algn="l"/>
                <a:tab pos="5069840" algn="l"/>
                <a:tab pos="5621655" algn="l"/>
                <a:tab pos="6172835" algn="l"/>
                <a:tab pos="6666865" algn="l"/>
              </a:tabLst>
            </a:pPr>
            <a:r>
              <a:rPr i="1">
                <a:solidFill>
                  <a:srgbClr val="B2B2B2"/>
                </a:solidFill>
                <a:latin typeface="Carlito"/>
                <a:cs typeface="Carlito"/>
              </a:rPr>
              <a:t>0	1	2	3	4	5	6	7	8	9	10</a:t>
            </a:r>
            <a:endParaRPr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1" y="5845784"/>
          <a:ext cx="6069957" cy="365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22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23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29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31</a:t>
                      </a: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A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622850" y="5012767"/>
            <a:ext cx="118110" cy="474345"/>
            <a:chOff x="3098850" y="5012766"/>
            <a:chExt cx="118110" cy="474345"/>
          </a:xfrm>
        </p:grpSpPr>
        <p:sp>
          <p:nvSpPr>
            <p:cNvPr id="6" name="object 6"/>
            <p:cNvSpPr/>
            <p:nvPr/>
          </p:nvSpPr>
          <p:spPr>
            <a:xfrm>
              <a:off x="3149079" y="5017528"/>
              <a:ext cx="10795" cy="444500"/>
            </a:xfrm>
            <a:custGeom>
              <a:avLst/>
              <a:gdLst/>
              <a:ahLst/>
              <a:cxnLst/>
              <a:rect l="l" t="t" r="r" b="b"/>
              <a:pathLst>
                <a:path w="10794" h="444500">
                  <a:moveTo>
                    <a:pt x="0" y="0"/>
                  </a:moveTo>
                  <a:lnTo>
                    <a:pt x="10515" y="44390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8850" y="5369699"/>
              <a:ext cx="117881" cy="116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72525" y="6524441"/>
            <a:ext cx="245109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424242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51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71570AD13F0224BB1245ED162607349" ma:contentTypeVersion="8" ma:contentTypeDescription="Создание документа." ma:contentTypeScope="" ma:versionID="8255c808b03474fb789221c874ee93d7">
  <xsd:schema xmlns:xsd="http://www.w3.org/2001/XMLSchema" xmlns:xs="http://www.w3.org/2001/XMLSchema" xmlns:p="http://schemas.microsoft.com/office/2006/metadata/properties" xmlns:ns2="14a8a632-e596-4d42-a9cb-ac377c4fa28b" targetNamespace="http://schemas.microsoft.com/office/2006/metadata/properties" ma:root="true" ma:fieldsID="b0c114f8fdcb4282b476dcace83ed4f4" ns2:_="">
    <xsd:import namespace="14a8a632-e596-4d42-a9cb-ac377c4fa2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8a632-e596-4d42-a9cb-ac377c4fa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BE6429-6448-472A-92D0-874D018644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A93828-F164-438C-A22A-31F0CC0B764E}">
  <ds:schemaRefs>
    <ds:schemaRef ds:uri="14a8a632-e596-4d42-a9cb-ac377c4fa2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9F150A4-53C1-4805-9001-66B3E05A22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24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Binary Search Tree</vt:lpstr>
      <vt:lpstr>Binary Search</vt:lpstr>
      <vt:lpstr>Binary Search in Action</vt:lpstr>
      <vt:lpstr>Binary Search in Action</vt:lpstr>
      <vt:lpstr>Binary Search in Action</vt:lpstr>
      <vt:lpstr>Презентация PowerPoint</vt:lpstr>
      <vt:lpstr>Binary Search in Action</vt:lpstr>
      <vt:lpstr>Binary Search in Action</vt:lpstr>
      <vt:lpstr>Binary Search in Action</vt:lpstr>
      <vt:lpstr>Binary Search in Action</vt:lpstr>
      <vt:lpstr>Binary Search in Action</vt:lpstr>
      <vt:lpstr>Binary Search in Action</vt:lpstr>
      <vt:lpstr>Binary Search in Action</vt:lpstr>
      <vt:lpstr>Binary Search in Action</vt:lpstr>
      <vt:lpstr>Binary Search in Action</vt:lpstr>
      <vt:lpstr>Binary Tree definition</vt:lpstr>
      <vt:lpstr>In order tree walk</vt:lpstr>
      <vt:lpstr>Searching in Binary Search Tree</vt:lpstr>
      <vt:lpstr>Minimum and maximum in Binary Search Tree</vt:lpstr>
      <vt:lpstr>Tree Successor</vt:lpstr>
      <vt:lpstr>Tree insertion</vt:lpstr>
      <vt:lpstr>Tree deletion</vt:lpstr>
      <vt:lpstr>Transplant</vt:lpstr>
      <vt:lpstr>Tree deletion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Жандос Жанабеков</dc:creator>
  <cp:revision>19</cp:revision>
  <dcterms:created xsi:type="dcterms:W3CDTF">2021-04-05T07:23:15Z</dcterms:created>
  <dcterms:modified xsi:type="dcterms:W3CDTF">2024-10-17T20:41:52Z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0x010100D71570AD13F0224BB1245ED162607349</vt:lpwstr>
  </property>
</Properties>
</file>