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22.jpeg" ContentType="image/jpe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3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Calibri"/>
              </a:rPr>
              <a:t>Click to </a:t>
            </a:r>
            <a:r>
              <a:rPr b="0" lang="en-GB" sz="4400" spc="-1" strike="noStrike">
                <a:latin typeface="Calibri"/>
              </a:rPr>
              <a:t>edit the </a:t>
            </a:r>
            <a:r>
              <a:rPr b="0" lang="en-GB" sz="4400" spc="-1" strike="noStrike">
                <a:latin typeface="Calibri"/>
              </a:rPr>
              <a:t>title text </a:t>
            </a:r>
            <a:r>
              <a:rPr b="0" lang="en-GB" sz="4400" spc="-1" strike="noStrike">
                <a:latin typeface="Calibri"/>
              </a:rPr>
              <a:t>format</a:t>
            </a:r>
            <a:endParaRPr b="0" lang="en-GB" sz="440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Click to edit the outline text format</a:t>
            </a:r>
            <a:endParaRPr b="0" lang="en-GB" sz="32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Calibri"/>
              </a:rPr>
              <a:t>Second Outline Level</a:t>
            </a:r>
            <a:endParaRPr b="0" lang="en-GB" sz="2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Calibri"/>
              </a:rPr>
              <a:t>Third Outline Level</a:t>
            </a:r>
            <a:endParaRPr b="0" lang="en-GB" sz="24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Calibri"/>
              </a:rPr>
              <a:t>Fourth Outline Level</a:t>
            </a:r>
            <a:endParaRPr b="0" lang="en-GB" sz="20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Calibri"/>
              </a:rPr>
              <a:t>Fifth Outline Level</a:t>
            </a:r>
            <a:endParaRPr b="0" lang="en-GB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Calibri"/>
              </a:rPr>
              <a:t>Sixth Outline Level</a:t>
            </a:r>
            <a:endParaRPr b="0" lang="en-GB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Calibri"/>
              </a:rPr>
              <a:t>Seventh Outline Level</a:t>
            </a:r>
            <a:endParaRPr b="0" lang="en-GB" sz="2000" spc="-1" strike="noStrike"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AF2D821-886F-456D-98EA-642C1597B740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Calibri"/>
              </a:rPr>
              <a:t>Click to </a:t>
            </a:r>
            <a:r>
              <a:rPr b="0" lang="en-GB" sz="4400" spc="-1" strike="noStrike">
                <a:latin typeface="Calibri"/>
              </a:rPr>
              <a:t>edit the </a:t>
            </a:r>
            <a:r>
              <a:rPr b="0" lang="en-GB" sz="4400" spc="-1" strike="noStrike">
                <a:latin typeface="Calibri"/>
              </a:rPr>
              <a:t>title text </a:t>
            </a:r>
            <a:r>
              <a:rPr b="0" lang="en-GB" sz="4400" spc="-1" strike="noStrike">
                <a:latin typeface="Calibri"/>
              </a:rPr>
              <a:t>format</a:t>
            </a:r>
            <a:endParaRPr b="0" lang="en-GB" sz="4400" spc="-1" strike="noStrike"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Click to edit the outline text format</a:t>
            </a:r>
            <a:endParaRPr b="0" lang="en-GB" sz="32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Calibri"/>
              </a:rPr>
              <a:t>Second Outline Level</a:t>
            </a:r>
            <a:endParaRPr b="0" lang="en-GB" sz="2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Calibri"/>
              </a:rPr>
              <a:t>Third Outline Level</a:t>
            </a:r>
            <a:endParaRPr b="0" lang="en-GB" sz="24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Calibri"/>
              </a:rPr>
              <a:t>Fourth Outline Level</a:t>
            </a:r>
            <a:endParaRPr b="0" lang="en-GB" sz="20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Calibri"/>
              </a:rPr>
              <a:t>Fifth Outline Level</a:t>
            </a:r>
            <a:endParaRPr b="0" lang="en-GB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Calibri"/>
              </a:rPr>
              <a:t>Sixth Outline Level</a:t>
            </a:r>
            <a:endParaRPr b="0" lang="en-GB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Calibri"/>
              </a:rPr>
              <a:t>Seventh Outline Level</a:t>
            </a:r>
            <a:endParaRPr b="0" lang="en-GB" sz="2000" spc="-1" strike="noStrike"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B4C8836-708C-49CC-88F9-92D05A5EDF19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Calibri"/>
              </a:rPr>
              <a:t>Click to </a:t>
            </a:r>
            <a:r>
              <a:rPr b="0" lang="en-GB" sz="4400" spc="-1" strike="noStrike">
                <a:latin typeface="Calibri"/>
              </a:rPr>
              <a:t>edit the </a:t>
            </a:r>
            <a:r>
              <a:rPr b="0" lang="en-GB" sz="4400" spc="-1" strike="noStrike">
                <a:latin typeface="Calibri"/>
              </a:rPr>
              <a:t>title text </a:t>
            </a:r>
            <a:r>
              <a:rPr b="0" lang="en-GB" sz="4400" spc="-1" strike="noStrike">
                <a:latin typeface="Calibri"/>
              </a:rPr>
              <a:t>format</a:t>
            </a:r>
            <a:endParaRPr b="0" lang="en-GB" sz="4400" spc="-1" strike="noStrike"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Click to edit the outline text format</a:t>
            </a:r>
            <a:endParaRPr b="0" lang="en-GB" sz="32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Calibri"/>
              </a:rPr>
              <a:t>Second Outline Level</a:t>
            </a:r>
            <a:endParaRPr b="0" lang="en-GB" sz="2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Calibri"/>
              </a:rPr>
              <a:t>Third Outline Level</a:t>
            </a:r>
            <a:endParaRPr b="0" lang="en-GB" sz="24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Calibri"/>
              </a:rPr>
              <a:t>Fourth Outline Level</a:t>
            </a:r>
            <a:endParaRPr b="0" lang="en-GB" sz="20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Calibri"/>
              </a:rPr>
              <a:t>Fifth Outline Level</a:t>
            </a:r>
            <a:endParaRPr b="0" lang="en-GB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Calibri"/>
              </a:rPr>
              <a:t>Sixth Outline Level</a:t>
            </a:r>
            <a:endParaRPr b="0" lang="en-GB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Calibri"/>
              </a:rPr>
              <a:t>Seventh Outline Level</a:t>
            </a:r>
            <a:endParaRPr b="0" lang="en-GB" sz="2000" spc="-1" strike="noStrike"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175FF96-4C75-4D54-A136-C0DF896846DF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Calibri"/>
              </a:rPr>
              <a:t>Click to </a:t>
            </a:r>
            <a:r>
              <a:rPr b="0" lang="en-GB" sz="4400" spc="-1" strike="noStrike">
                <a:latin typeface="Calibri"/>
              </a:rPr>
              <a:t>edit the </a:t>
            </a:r>
            <a:r>
              <a:rPr b="0" lang="en-GB" sz="4400" spc="-1" strike="noStrike">
                <a:latin typeface="Calibri"/>
              </a:rPr>
              <a:t>title text </a:t>
            </a:r>
            <a:r>
              <a:rPr b="0" lang="en-GB" sz="4400" spc="-1" strike="noStrike">
                <a:latin typeface="Calibri"/>
              </a:rPr>
              <a:t>format</a:t>
            </a:r>
            <a:endParaRPr b="0" lang="en-GB" sz="4400" spc="-1" strike="noStrike"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Calibri"/>
              </a:rPr>
              <a:t>Second Outline Level</a:t>
            </a:r>
            <a:endParaRPr b="0" lang="en-GB" sz="2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Calibri"/>
              </a:rPr>
              <a:t>Third Outline Level</a:t>
            </a:r>
            <a:endParaRPr b="0" lang="en-GB" sz="24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Calibri"/>
              </a:rPr>
              <a:t>Fourth Outline Level</a:t>
            </a:r>
            <a:endParaRPr b="0" lang="en-GB" sz="20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Calibri"/>
              </a:rPr>
              <a:t>Fifth Outline Level</a:t>
            </a:r>
            <a:endParaRPr b="0" lang="en-GB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Calibri"/>
              </a:rPr>
              <a:t>Sixth Outline Level</a:t>
            </a:r>
            <a:endParaRPr b="0" lang="en-GB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Calibri"/>
              </a:rPr>
              <a:t>Seventh Outline Level</a:t>
            </a:r>
            <a:endParaRPr b="0" lang="en-GB" sz="2000" spc="-1" strike="noStrike"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09EE1D5-EDA5-44FA-A8A1-A2AA6D9AF79F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lab.gnome.org/GNOME/tracker-miners/-/blob/master/run-uninstalled.in" TargetMode="External"/><Relationship Id="rId2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itlab.gnome.org/GNOME/gnome-build-meta/-/wikis/home" TargetMode="External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wiki.gnome.org/Newcomers/ChooseProject" TargetMode="External"/><Relationship Id="rId3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-433800"/>
            <a:ext cx="9071640" cy="734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  <a:p>
            <a:pPr algn="ctr"/>
            <a:r>
              <a:rPr b="1" lang="en-GB" sz="4000" spc="-1" strike="noStrike">
                <a:latin typeface="Calibri"/>
              </a:rPr>
              <a:t>Move Fast </a:t>
            </a:r>
            <a:r>
              <a:rPr b="1" lang="en-GB" sz="4000" spc="-1" strike="noStrike">
                <a:latin typeface="Calibri"/>
              </a:rPr>
              <a:t>and Break </a:t>
            </a:r>
            <a:r>
              <a:rPr b="1" lang="en-GB" sz="4000" spc="-1" strike="noStrike">
                <a:latin typeface="Calibri"/>
              </a:rPr>
              <a:t>Everything</a:t>
            </a:r>
            <a:endParaRPr b="0" lang="en-GB" sz="4000" spc="-1" strike="noStrike">
              <a:latin typeface="Arial"/>
            </a:endParaRPr>
          </a:p>
          <a:p>
            <a:pPr algn="ctr"/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Testing 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major 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changes to 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a core 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component 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of GNOME</a:t>
            </a:r>
            <a:endParaRPr b="0" lang="en-GB" sz="4000" spc="-1" strike="noStrike">
              <a:latin typeface="Arial"/>
            </a:endParaRPr>
          </a:p>
          <a:p>
            <a:pPr algn="ctr"/>
            <a:endParaRPr b="0" lang="en-GB" sz="4000" spc="-1" strike="noStrike">
              <a:latin typeface="Arial"/>
            </a:endParaRPr>
          </a:p>
          <a:p>
            <a:pPr algn="ctr"/>
            <a:endParaRPr b="0" lang="en-GB" sz="4000" spc="-1" strike="noStrike">
              <a:latin typeface="Arial"/>
            </a:endParaRPr>
          </a:p>
          <a:p>
            <a:pPr algn="ctr"/>
            <a:endParaRPr b="0" lang="en-GB" sz="4000" spc="-1" strike="noStrike">
              <a:latin typeface="Arial"/>
            </a:endParaRPr>
          </a:p>
          <a:p>
            <a:pPr algn="ctr"/>
            <a:endParaRPr b="0" lang="en-GB" sz="4000" spc="-1" strike="noStrike">
              <a:latin typeface="Arial"/>
            </a:endParaRPr>
          </a:p>
          <a:p>
            <a:pPr algn="ctr"/>
            <a:endParaRPr b="0" lang="en-GB" sz="4000" spc="-1" strike="noStrike">
              <a:latin typeface="Arial"/>
            </a:endParaRPr>
          </a:p>
          <a:p>
            <a:pPr algn="ctr"/>
            <a:endParaRPr b="0" lang="en-GB" sz="4000" spc="-1" strike="noStrike">
              <a:latin typeface="Arial"/>
            </a:endParaRPr>
          </a:p>
          <a:p>
            <a:pPr algn="ctr"/>
            <a:endParaRPr b="0" lang="en-GB" sz="4000" spc="-1" strike="noStrike">
              <a:latin typeface="Arial"/>
            </a:endParaRPr>
          </a:p>
          <a:p>
            <a:pPr algn="ctr"/>
            <a:r>
              <a:rPr b="1" lang="en-GB" sz="3200" spc="-1" strike="noStrike">
                <a:latin typeface="Calibri"/>
              </a:rPr>
              <a:t>Sam Thursfield</a:t>
            </a:r>
            <a:endParaRPr b="0" lang="en-GB" sz="3200" spc="-1" strike="noStrike">
              <a:latin typeface="Arial"/>
            </a:endParaRPr>
          </a:p>
          <a:p>
            <a:pPr algn="ctr"/>
            <a:r>
              <a:rPr b="0" lang="en-GB" sz="3200" spc="-1" strike="noStrike">
                <a:latin typeface="Calibri"/>
              </a:rPr>
              <a:t>GUADEC 2020</a:t>
            </a:r>
            <a:endParaRPr b="0" lang="en-GB" sz="3200" spc="-1" strike="noStrike">
              <a:latin typeface="Arial"/>
            </a:endParaRPr>
          </a:p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04000" y="260280"/>
            <a:ext cx="9071640" cy="134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GB" sz="4400" spc="-1" strike="noStrike">
                <a:latin typeface="Calibri"/>
              </a:rPr>
              <a:t>Part 2: </a:t>
            </a:r>
            <a:r>
              <a:rPr b="1" lang="en-GB" sz="4400" spc="-1" strike="noStrike">
                <a:latin typeface="Calibri"/>
              </a:rPr>
              <a:t>Control </a:t>
            </a:r>
            <a:r>
              <a:rPr b="1" lang="en-GB" sz="4400" spc="-1" strike="noStrike">
                <a:latin typeface="Calibri"/>
              </a:rPr>
              <a:t>your </a:t>
            </a:r>
            <a:r>
              <a:rPr b="1" lang="en-GB" sz="4400" spc="-1" strike="noStrike">
                <a:latin typeface="Calibri"/>
              </a:rPr>
              <a:t>daemons</a:t>
            </a:r>
            <a:br/>
            <a:r>
              <a:rPr b="0" lang="en-GB" sz="4400" spc="-1" strike="noStrike">
                <a:latin typeface="Calibri"/>
              </a:rPr>
              <a:t>...or better </a:t>
            </a:r>
            <a:r>
              <a:rPr b="0" lang="en-GB" sz="4400" spc="-1" strike="noStrike">
                <a:latin typeface="Calibri"/>
              </a:rPr>
              <a:t>yet, hack </a:t>
            </a:r>
            <a:r>
              <a:rPr b="0" lang="en-GB" sz="4400" spc="-1" strike="noStrike">
                <a:latin typeface="Calibri"/>
              </a:rPr>
              <a:t>on them.</a:t>
            </a:r>
            <a:endParaRPr b="0" lang="en-GB" sz="4400" spc="-1" strike="noStrike"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5328000" y="7020720"/>
            <a:ext cx="45072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alibri"/>
              </a:rPr>
              <a:t>       </a:t>
            </a:r>
            <a:r>
              <a:rPr b="1" lang="en-GB" sz="2400" spc="-1" strike="noStrike">
                <a:latin typeface="Calibri"/>
              </a:rPr>
              <a:t>Part 2. Control your daemons</a:t>
            </a:r>
            <a:endParaRPr b="0" lang="en-GB" sz="2400" spc="-1" strike="noStrike">
              <a:latin typeface="Calibri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2736000" y="2592000"/>
            <a:ext cx="5089680" cy="286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-36000" y="252000"/>
            <a:ext cx="10186200" cy="6768000"/>
          </a:xfrm>
          <a:prstGeom prst="rect">
            <a:avLst/>
          </a:prstGeom>
          <a:ln>
            <a:noFill/>
          </a:ln>
        </p:spPr>
      </p:pic>
      <p:sp>
        <p:nvSpPr>
          <p:cNvPr id="204" name="TextShape 1"/>
          <p:cNvSpPr txBox="1"/>
          <p:nvPr/>
        </p:nvSpPr>
        <p:spPr>
          <a:xfrm>
            <a:off x="5328000" y="7021080"/>
            <a:ext cx="45072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alibri"/>
              </a:rPr>
              <a:t>       </a:t>
            </a:r>
            <a:r>
              <a:rPr b="1" lang="en-GB" sz="2400" spc="-1" strike="noStrike">
                <a:latin typeface="Calibri"/>
              </a:rPr>
              <a:t>Part 2. Control your daemons</a:t>
            </a:r>
            <a:endParaRPr b="0" lang="en-GB" sz="2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0" y="795960"/>
            <a:ext cx="10079640" cy="5972040"/>
          </a:xfrm>
          <a:prstGeom prst="rect">
            <a:avLst/>
          </a:prstGeom>
          <a:ln>
            <a:noFill/>
          </a:ln>
        </p:spPr>
      </p:pic>
      <p:sp>
        <p:nvSpPr>
          <p:cNvPr id="206" name="TextShape 1"/>
          <p:cNvSpPr txBox="1"/>
          <p:nvPr/>
        </p:nvSpPr>
        <p:spPr>
          <a:xfrm>
            <a:off x="5328000" y="7021080"/>
            <a:ext cx="45072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alibri"/>
              </a:rPr>
              <a:t>       </a:t>
            </a:r>
            <a:r>
              <a:rPr b="1" lang="en-GB" sz="2400" spc="-1" strike="noStrike">
                <a:latin typeface="Calibri"/>
              </a:rPr>
              <a:t>Part 2. Control your daemons</a:t>
            </a:r>
            <a:endParaRPr b="0" lang="en-GB" sz="2400" spc="-1" strike="noStrike"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504000" y="288000"/>
            <a:ext cx="8856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GB" sz="2200" spc="-1" strike="noStrike">
                <a:latin typeface="Calibri"/>
              </a:rPr>
              <a:t>Building and running Tracker with GNOME Builder</a:t>
            </a:r>
            <a:endParaRPr b="0" lang="en-GB" sz="22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0" y="830880"/>
            <a:ext cx="10141560" cy="6009120"/>
          </a:xfrm>
          <a:prstGeom prst="rect">
            <a:avLst/>
          </a:prstGeom>
          <a:ln>
            <a:noFill/>
          </a:ln>
        </p:spPr>
      </p:pic>
      <p:sp>
        <p:nvSpPr>
          <p:cNvPr id="209" name="TextShape 1"/>
          <p:cNvSpPr txBox="1"/>
          <p:nvPr/>
        </p:nvSpPr>
        <p:spPr>
          <a:xfrm>
            <a:off x="5328000" y="7021080"/>
            <a:ext cx="45072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alibri"/>
              </a:rPr>
              <a:t>       </a:t>
            </a:r>
            <a:r>
              <a:rPr b="1" lang="en-GB" sz="2400" spc="-1" strike="noStrike">
                <a:latin typeface="Calibri"/>
              </a:rPr>
              <a:t>Part 2. Control your daemons</a:t>
            </a:r>
            <a:endParaRPr b="0" lang="en-GB" sz="2400" spc="-1" strike="noStrike"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504000" y="288000"/>
            <a:ext cx="8856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alibri"/>
              </a:rPr>
              <a:t>Running an automated test</a:t>
            </a:r>
            <a:endParaRPr b="0" lang="en-GB" sz="2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Calibri"/>
              </a:rPr>
              <a:t>Automated testing of daemons...</a:t>
            </a:r>
            <a:endParaRPr b="0" lang="en-GB" sz="4400" spc="-1" strike="noStrike"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Use </a:t>
            </a:r>
            <a:r>
              <a:rPr b="0" lang="en-GB" sz="3200" spc="-1" strike="noStrike">
                <a:latin typeface="Andale Mono"/>
              </a:rPr>
              <a:t>dbus-run-session</a:t>
            </a:r>
            <a:r>
              <a:rPr b="0" lang="en-GB" sz="3200" spc="-1" strike="noStrike">
                <a:latin typeface="Cantarell"/>
              </a:rPr>
              <a:t> </a:t>
            </a:r>
            <a:r>
              <a:rPr b="0" lang="en-GB" sz="3200" spc="-1" strike="noStrike">
                <a:latin typeface="Calibri"/>
              </a:rPr>
              <a:t>to create a throwaway message bus.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Use</a:t>
            </a:r>
            <a:r>
              <a:rPr b="0" lang="en-GB" sz="3200" spc="-1" strike="noStrike">
                <a:latin typeface="Cantarell"/>
              </a:rPr>
              <a:t> </a:t>
            </a:r>
            <a:r>
              <a:rPr b="0" lang="en-GB" sz="3200" spc="-1" strike="noStrike">
                <a:latin typeface="Andale Mono"/>
              </a:rPr>
              <a:t>umockdev</a:t>
            </a:r>
            <a:r>
              <a:rPr b="0" lang="en-GB" sz="3200" spc="-1" strike="noStrike">
                <a:latin typeface="Cantarell"/>
              </a:rPr>
              <a:t> </a:t>
            </a:r>
            <a:r>
              <a:rPr b="0" lang="en-GB" sz="3200" spc="-1" strike="noStrike">
                <a:latin typeface="Calibri"/>
              </a:rPr>
              <a:t>to simulate real hardware.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Write tests in Python (test your bindings and/or D-Bus API for free!)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Calibri"/>
              </a:rPr>
              <a:t>See Tracker’s </a:t>
            </a:r>
            <a:r>
              <a:rPr b="0" lang="en-GB" sz="2400" spc="-1" strike="noStrike">
                <a:latin typeface="Andale Mono"/>
              </a:rPr>
              <a:t>tests/functional-tests</a:t>
            </a:r>
            <a:r>
              <a:rPr b="0" lang="en-GB" sz="2400" spc="-1" strike="noStrike">
                <a:latin typeface="Calibri"/>
              </a:rPr>
              <a:t> for a complex example.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5328000" y="7021080"/>
            <a:ext cx="45072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alibri"/>
              </a:rPr>
              <a:t>       </a:t>
            </a:r>
            <a:r>
              <a:rPr b="1" lang="en-GB" sz="2400" spc="-1" strike="noStrike">
                <a:latin typeface="Calibri"/>
              </a:rPr>
              <a:t>Part 2. Control your daemons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14" name="TextShape 4"/>
          <p:cNvSpPr txBox="1"/>
          <p:nvPr/>
        </p:nvSpPr>
        <p:spPr>
          <a:xfrm>
            <a:off x="5328000" y="7021080"/>
            <a:ext cx="45072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alibri"/>
              </a:rPr>
              <a:t>       </a:t>
            </a:r>
            <a:r>
              <a:rPr b="1" lang="en-GB" sz="2400" spc="-1" strike="noStrike">
                <a:latin typeface="Calibri"/>
              </a:rPr>
              <a:t>Part 2. Control your daemons</a:t>
            </a:r>
            <a:endParaRPr b="0" lang="en-GB" sz="2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2149560" y="432000"/>
            <a:ext cx="6058440" cy="6048360"/>
          </a:xfrm>
          <a:prstGeom prst="rect">
            <a:avLst/>
          </a:prstGeom>
          <a:ln>
            <a:noFill/>
          </a:ln>
        </p:spPr>
      </p:pic>
      <p:sp>
        <p:nvSpPr>
          <p:cNvPr id="216" name="TextShape 1"/>
          <p:cNvSpPr txBox="1"/>
          <p:nvPr/>
        </p:nvSpPr>
        <p:spPr>
          <a:xfrm>
            <a:off x="5328000" y="7021440"/>
            <a:ext cx="45072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alibri"/>
              </a:rPr>
              <a:t>       </a:t>
            </a:r>
            <a:r>
              <a:rPr b="1" lang="en-GB" sz="2400" spc="-1" strike="noStrike">
                <a:latin typeface="Calibri"/>
              </a:rPr>
              <a:t>Part 2. Control your daemons</a:t>
            </a:r>
            <a:endParaRPr b="0" lang="en-GB" sz="2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0" y="260280"/>
            <a:ext cx="10368000" cy="134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GB" sz="4400" spc="-1" strike="noStrike">
                <a:latin typeface="Calibri"/>
              </a:rPr>
              <a:t>The best way to deploy a test build?</a:t>
            </a:r>
            <a:endParaRPr b="0" lang="en-GB" sz="4400" spc="-1" strike="noStrike">
              <a:latin typeface="Calibri"/>
            </a:endParaRPr>
          </a:p>
        </p:txBody>
      </p:sp>
      <p:graphicFrame>
        <p:nvGraphicFramePr>
          <p:cNvPr id="218" name="Table 2"/>
          <p:cNvGraphicFramePr/>
          <p:nvPr/>
        </p:nvGraphicFramePr>
        <p:xfrm>
          <a:off x="4282200" y="2005920"/>
          <a:ext cx="2739240" cy="3599280"/>
        </p:xfrm>
        <a:graphic>
          <a:graphicData uri="http://schemas.openxmlformats.org/drawingml/2006/table">
            <a:tbl>
              <a:tblPr/>
              <a:tblGrid>
                <a:gridCol w="273960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GB" sz="2000" spc="-1" strike="noStrike">
                          <a:latin typeface="Calibri"/>
                        </a:rPr>
                        <a:t>Run from source tree</a:t>
                      </a:r>
                      <a:endParaRPr b="0" lang="en-GB" sz="20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GB" sz="2000" spc="-1" strike="noStrike">
                          <a:latin typeface="Calibri"/>
                        </a:rPr>
                        <a:t>Install into /usr</a:t>
                      </a:r>
                      <a:endParaRPr b="1" lang="en-GB" sz="20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GB" sz="2000" spc="-1" strike="noStrike">
                          <a:latin typeface="Calibri"/>
                        </a:rPr>
                        <a:t>Install into /opt </a:t>
                      </a:r>
                      <a:r>
                        <a:rPr b="0" lang="en-GB" sz="2000" spc="-1" strike="noStrike">
                          <a:latin typeface="Calibri"/>
                        </a:rPr>
                        <a:t>(jhbuild)</a:t>
                      </a:r>
                      <a:endParaRPr b="1" lang="en-GB" sz="20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GB" sz="2000" spc="-1" strike="noStrike">
                          <a:latin typeface="Calibri"/>
                        </a:rPr>
                        <a:t>Use distro packaging tools</a:t>
                      </a:r>
                      <a:endParaRPr b="1" lang="en-GB" sz="20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GB" sz="2000" spc="-1" strike="noStrike">
                          <a:latin typeface="Calibri"/>
                        </a:rPr>
                        <a:t>Use BuildStream to build a VM image</a:t>
                      </a:r>
                      <a:endParaRPr b="1" lang="en-GB" sz="20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19" name="TextShape 3"/>
          <p:cNvSpPr txBox="1"/>
          <p:nvPr/>
        </p:nvSpPr>
        <p:spPr>
          <a:xfrm>
            <a:off x="5328000" y="7021440"/>
            <a:ext cx="45072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alibri"/>
              </a:rPr>
              <a:t>       </a:t>
            </a:r>
            <a:r>
              <a:rPr b="1" lang="en-GB" sz="2400" spc="-1" strike="noStrike">
                <a:latin typeface="Calibri"/>
              </a:rPr>
              <a:t>Part 2. Control your daemons</a:t>
            </a:r>
            <a:endParaRPr b="0" lang="en-GB" sz="2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Calibri"/>
              </a:rPr>
              <a:t>Run from the source tree</a:t>
            </a:r>
            <a:endParaRPr b="0" lang="en-GB" sz="4400" spc="-1" strike="noStrike">
              <a:latin typeface="Calibri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Unlikely to work, but try it!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Project can provide a helper script.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-324000" y="3672000"/>
            <a:ext cx="1044396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latin typeface="Arial"/>
                <a:hlinkClick r:id="rId1"/>
              </a:rPr>
              <a:t>https://gitlab.gnome.org/GNOME/tracker-miners/-/blob/master/run-uninstalled.in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Calibri"/>
              </a:rPr>
              <a:t>Install into /usr</a:t>
            </a:r>
            <a:endParaRPr b="0" lang="en-GB" sz="4400" spc="-1" strike="noStrike">
              <a:latin typeface="Calibri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Fast, easy and simple</a:t>
            </a:r>
            <a:endParaRPr b="0" lang="en-GB" sz="32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It will break the host OS.</a:t>
            </a:r>
            <a:endParaRPr b="0" lang="en-GB" sz="3200" spc="-1" strike="noStrike">
              <a:latin typeface="Calibri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5328000" y="7021440"/>
            <a:ext cx="45072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alibri"/>
              </a:rPr>
              <a:t>       </a:t>
            </a:r>
            <a:r>
              <a:rPr b="1" lang="en-GB" sz="2400" spc="-1" strike="noStrike">
                <a:latin typeface="Calibri"/>
              </a:rPr>
              <a:t>Part 2. Control your daemons</a:t>
            </a:r>
            <a:endParaRPr b="0" lang="en-GB" sz="2400" spc="-1" strike="noStrike">
              <a:latin typeface="Calibri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2088000" y="3121200"/>
            <a:ext cx="5040000" cy="335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Calibri"/>
              </a:rPr>
              <a:t>Install into /opt</a:t>
            </a:r>
            <a:endParaRPr b="0" lang="en-GB" sz="4400" spc="-1" strike="noStrike">
              <a:latin typeface="Calibri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Fast, and safe-ish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System integration won’t work as normal.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ndale Mono"/>
              </a:rPr>
              <a:t>export XDG_DATA_DIRS=/opt/tracker3/share:/usr/share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ndale Mono"/>
              </a:rPr>
              <a:t>dbus-run-session /opt/tracker3/bin/tracker3 search Foo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jhbuild can help, but you might not need it.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5328000" y="7021440"/>
            <a:ext cx="45072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alibri"/>
              </a:rPr>
              <a:t>       </a:t>
            </a:r>
            <a:r>
              <a:rPr b="1" lang="en-GB" sz="2400" spc="-1" strike="noStrike">
                <a:latin typeface="Calibri"/>
              </a:rPr>
              <a:t>Part 2. Control your daemons</a:t>
            </a:r>
            <a:endParaRPr b="0" lang="en-GB" sz="2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GB" sz="4000" spc="-1" strike="noStrike">
                <a:latin typeface="Calibri"/>
              </a:rPr>
              <a:t>Move Fast and Break Everything</a:t>
            </a:r>
            <a:endParaRPr b="0" lang="en-GB" sz="4000" spc="-1" strike="noStrike"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Calibri"/>
              </a:rPr>
              <a:t>Part 1. Get to know your daemons</a:t>
            </a:r>
            <a:endParaRPr b="0" lang="en-GB" sz="32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  </a:t>
            </a:r>
            <a:r>
              <a:rPr b="0" lang="en-GB" sz="3200" spc="-1" strike="noStrike">
                <a:latin typeface="Calibri"/>
              </a:rPr>
              <a:t>Why does GNOME provide system services?</a:t>
            </a:r>
            <a:endParaRPr b="0" lang="en-GB" sz="32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Calibri"/>
              </a:rPr>
              <a:t>Part 2. Learn to control them</a:t>
            </a:r>
            <a:endParaRPr b="0" lang="en-GB" sz="32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  </a:t>
            </a:r>
            <a:r>
              <a:rPr b="0" lang="en-GB" sz="3200" spc="-1" strike="noStrike">
                <a:latin typeface="Calibri"/>
              </a:rPr>
              <a:t>Testing changes to the Tracker search engine</a:t>
            </a:r>
            <a:endParaRPr b="0" lang="en-GB" sz="32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Calibri"/>
              </a:rPr>
              <a:t>Use distro packaging tools</a:t>
            </a:r>
            <a:endParaRPr b="0" lang="en-GB" sz="4400" spc="-1" strike="noStrike">
              <a:latin typeface="Calibr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Reproducible and safe-ish</a:t>
            </a:r>
            <a:endParaRPr b="0" lang="en-GB" sz="32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Use PPA for Ubuntu, COPR for Fedora, …</a:t>
            </a:r>
            <a:endParaRPr b="0" lang="en-GB" sz="32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Turnaround time is slow (at least a few minutes)</a:t>
            </a:r>
            <a:endParaRPr b="0" lang="en-GB" sz="3200" spc="-1" strike="noStrike">
              <a:latin typeface="Calibri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5328000" y="7021440"/>
            <a:ext cx="45072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alibri"/>
              </a:rPr>
              <a:t>       </a:t>
            </a:r>
            <a:r>
              <a:rPr b="1" lang="en-GB" sz="2400" spc="-1" strike="noStrike">
                <a:latin typeface="Calibri"/>
              </a:rPr>
              <a:t>Part 2. Control your daemons</a:t>
            </a:r>
            <a:endParaRPr b="0" lang="en-GB" sz="2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Calibri"/>
              </a:rPr>
              <a:t>Use BuildStream</a:t>
            </a:r>
            <a:endParaRPr b="0" lang="en-GB" sz="4400" spc="-1" strike="noStrike"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Reproducible and safe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You need a VM (bst shell isn’t magic)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Building and deploying VM update took me ~20 mins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Work is ongoing to improve “GnomeOS” testing images</a:t>
            </a:r>
            <a:r>
              <a:rPr b="0" i="1" lang="en-GB" sz="3200" spc="-1" strike="noStrike">
                <a:latin typeface="Calibri"/>
              </a:rPr>
              <a:t> (see Valentin’s talk)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latin typeface="Calibri"/>
              </a:rPr>
              <a:t>More details:</a:t>
            </a:r>
            <a:r>
              <a:rPr b="0" lang="en-GB" sz="2200" spc="-1" strike="noStrike">
                <a:latin typeface="Cantarell"/>
                <a:hlinkClick r:id="rId1"/>
              </a:rPr>
              <a:t>https://gitlab.gnome.org/GNOME/gnome-build-meta/-/wikis/home</a:t>
            </a:r>
            <a:r>
              <a:rPr b="0" lang="en-GB" sz="3200" spc="-1" strike="noStrike">
                <a:latin typeface="Cantarell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5328000" y="7021440"/>
            <a:ext cx="45072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alibri"/>
              </a:rPr>
              <a:t>       </a:t>
            </a:r>
            <a:r>
              <a:rPr b="1" lang="en-GB" sz="2400" spc="-1" strike="noStrike">
                <a:latin typeface="Calibri"/>
              </a:rPr>
              <a:t>Part 2. Control your daemons</a:t>
            </a:r>
            <a:endParaRPr b="0" lang="en-GB" sz="2400" spc="-1" strike="noStrike">
              <a:latin typeface="Calibri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7524000" y="25200"/>
            <a:ext cx="2464920" cy="245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0" y="260280"/>
            <a:ext cx="10368000" cy="134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GB" sz="4400" spc="-1" strike="noStrike">
                <a:latin typeface="Calibri"/>
              </a:rPr>
              <a:t>The best way to deploy a test build?</a:t>
            </a:r>
            <a:endParaRPr b="0" lang="en-GB" sz="4400" spc="-1" strike="noStrike">
              <a:latin typeface="Calibri"/>
            </a:endParaRPr>
          </a:p>
        </p:txBody>
      </p:sp>
      <p:graphicFrame>
        <p:nvGraphicFramePr>
          <p:cNvPr id="238" name="Table 2"/>
          <p:cNvGraphicFramePr/>
          <p:nvPr/>
        </p:nvGraphicFramePr>
        <p:xfrm>
          <a:off x="564120" y="1541880"/>
          <a:ext cx="8999280" cy="4516200"/>
        </p:xfrm>
        <a:graphic>
          <a:graphicData uri="http://schemas.openxmlformats.org/drawingml/2006/table">
            <a:tbl>
              <a:tblPr/>
              <a:tblGrid>
                <a:gridCol w="2739600"/>
                <a:gridCol w="1401480"/>
                <a:gridCol w="1728360"/>
                <a:gridCol w="1564920"/>
                <a:gridCol w="15652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GB" sz="1800" spc="-1" strike="noStrike">
                          <a:latin typeface="Calibri"/>
                        </a:rPr>
                        <a:t>Fast</a:t>
                      </a:r>
                      <a:endParaRPr b="1" lang="en-GB" sz="18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GB" sz="1800" spc="-1" strike="noStrike">
                          <a:latin typeface="Calibri"/>
                        </a:rPr>
                        <a:t>Reproducible</a:t>
                      </a:r>
                      <a:endParaRPr b="1" lang="en-GB" sz="1800" spc="-1" strike="noStrike">
                        <a:latin typeface="Calibri"/>
                      </a:endParaRPr>
                    </a:p>
                    <a:p>
                      <a:endParaRPr b="1" lang="en-GB" sz="18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GB" sz="1800" spc="-1" strike="noStrike">
                          <a:latin typeface="Calibri"/>
                        </a:rPr>
                        <a:t>No extra codepaths needed</a:t>
                      </a:r>
                      <a:endParaRPr b="1" lang="en-GB" sz="18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latin typeface="Calibri"/>
                        </a:rPr>
                        <a:t>No extra computer or VM needed</a:t>
                      </a:r>
                      <a:endParaRPr b="1" lang="en-GB" sz="18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GB" sz="2000" spc="-1" strike="noStrike">
                          <a:latin typeface="Calibri"/>
                        </a:rPr>
                        <a:t>Run from source tree</a:t>
                      </a:r>
                      <a:endParaRPr b="1" lang="en-GB" sz="20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3600" spc="-1" strike="noStrike">
                          <a:solidFill>
                            <a:srgbClr val="00a933"/>
                          </a:solidFill>
                          <a:latin typeface="Calibri"/>
                        </a:rPr>
                        <a:t>✓</a:t>
                      </a:r>
                      <a:endParaRPr b="0" lang="en-GB" sz="3600" spc="-1" strike="noStrike">
                        <a:solidFill>
                          <a:srgbClr val="00a933"/>
                        </a:solid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3600" spc="-1" strike="noStrike">
                          <a:solidFill>
                            <a:srgbClr val="00a933"/>
                          </a:solidFill>
                          <a:latin typeface="Calibri"/>
                        </a:rPr>
                        <a:t>✓</a:t>
                      </a:r>
                      <a:endParaRPr b="0" lang="en-GB" sz="3600" spc="-1" strike="noStrike">
                        <a:solidFill>
                          <a:srgbClr val="00a933"/>
                        </a:solid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3600" spc="-1" strike="noStrike">
                          <a:solidFill>
                            <a:srgbClr val="00a933"/>
                          </a:solidFill>
                          <a:latin typeface="Calibri"/>
                        </a:rPr>
                        <a:t>✓</a:t>
                      </a:r>
                      <a:endParaRPr b="0" lang="en-GB" sz="3600" spc="-1" strike="noStrike">
                        <a:solidFill>
                          <a:srgbClr val="00a933"/>
                        </a:solid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GB" sz="2000" spc="-1" strike="noStrike">
                          <a:latin typeface="Calibri"/>
                        </a:rPr>
                        <a:t>Install into /usr</a:t>
                      </a:r>
                      <a:endParaRPr b="1" lang="en-GB" sz="20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3600" spc="-1" strike="noStrike">
                          <a:solidFill>
                            <a:srgbClr val="00a933"/>
                          </a:solidFill>
                          <a:latin typeface="Calibri"/>
                        </a:rPr>
                        <a:t>✓</a:t>
                      </a:r>
                      <a:endParaRPr b="0" lang="en-GB" sz="3600" spc="-1" strike="noStrike">
                        <a:solidFill>
                          <a:srgbClr val="00a933"/>
                        </a:solid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3600" spc="-1" strike="noStrike">
                          <a:solidFill>
                            <a:srgbClr val="00a933"/>
                          </a:solidFill>
                          <a:latin typeface="Calibri"/>
                        </a:rPr>
                        <a:t>✓</a:t>
                      </a:r>
                      <a:endParaRPr b="0" lang="en-GB" sz="3600" spc="-1" strike="noStrike">
                        <a:solidFill>
                          <a:srgbClr val="00a933"/>
                        </a:solid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GB" sz="2000" spc="-1" strike="noStrike">
                          <a:latin typeface="Calibri"/>
                        </a:rPr>
                        <a:t>Install into /opt </a:t>
                      </a:r>
                      <a:r>
                        <a:rPr b="0" lang="en-GB" sz="2000" spc="-1" strike="noStrike">
                          <a:latin typeface="Calibri"/>
                        </a:rPr>
                        <a:t>(jhbuild)</a:t>
                      </a:r>
                      <a:endParaRPr b="1" lang="en-GB" sz="20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3600" spc="-1" strike="noStrike">
                          <a:solidFill>
                            <a:srgbClr val="00a933"/>
                          </a:solidFill>
                          <a:latin typeface="Calibri"/>
                        </a:rPr>
                        <a:t>✓</a:t>
                      </a:r>
                      <a:endParaRPr b="0" lang="en-GB" sz="3600" spc="-1" strike="noStrike">
                        <a:solidFill>
                          <a:srgbClr val="00a933"/>
                        </a:solid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3600" spc="-1" strike="noStrike">
                          <a:solidFill>
                            <a:srgbClr val="00a933"/>
                          </a:solidFill>
                          <a:latin typeface="Calibri"/>
                        </a:rPr>
                        <a:t>✓</a:t>
                      </a:r>
                      <a:endParaRPr b="0" lang="en-GB" sz="3600" spc="-1" strike="noStrike">
                        <a:solidFill>
                          <a:srgbClr val="00a933"/>
                        </a:solid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GB" sz="2000" spc="-1" strike="noStrike">
                          <a:latin typeface="Calibri"/>
                        </a:rPr>
                        <a:t>Use distro packaging tools</a:t>
                      </a:r>
                      <a:endParaRPr b="1" lang="en-GB" sz="20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3600" spc="-1" strike="noStrike">
                          <a:solidFill>
                            <a:srgbClr val="00a933"/>
                          </a:solidFill>
                          <a:latin typeface="Calibri"/>
                        </a:rPr>
                        <a:t>✓</a:t>
                      </a:r>
                      <a:endParaRPr b="0" lang="en-GB" sz="3600" spc="-1" strike="noStrike">
                        <a:solidFill>
                          <a:srgbClr val="00a933"/>
                        </a:solid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3600" spc="-1" strike="noStrike">
                          <a:solidFill>
                            <a:srgbClr val="00a933"/>
                          </a:solidFill>
                          <a:latin typeface="Calibri"/>
                        </a:rPr>
                        <a:t>✓</a:t>
                      </a:r>
                      <a:endParaRPr b="0" lang="en-GB" sz="3600" spc="-1" strike="noStrike">
                        <a:solidFill>
                          <a:srgbClr val="00a933"/>
                        </a:solid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3600" spc="-1" strike="noStrike">
                          <a:solidFill>
                            <a:srgbClr val="00a933"/>
                          </a:solidFill>
                          <a:latin typeface="Calibri"/>
                        </a:rPr>
                        <a:t>~</a:t>
                      </a:r>
                      <a:endParaRPr b="0" lang="en-GB" sz="3600" spc="-1" strike="noStrike">
                        <a:solidFill>
                          <a:srgbClr val="00a933"/>
                        </a:solid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GB" sz="2000" spc="-1" strike="noStrike">
                          <a:latin typeface="Calibri"/>
                        </a:rPr>
                        <a:t>Use BuildStream to build a VM image</a:t>
                      </a:r>
                      <a:endParaRPr b="1" lang="en-GB" sz="20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3600" spc="-1" strike="noStrike">
                          <a:solidFill>
                            <a:srgbClr val="00a933"/>
                          </a:solidFill>
                          <a:latin typeface="Calibri"/>
                        </a:rPr>
                        <a:t>✓</a:t>
                      </a:r>
                      <a:endParaRPr b="0" lang="en-GB" sz="3600" spc="-1" strike="noStrike">
                        <a:solidFill>
                          <a:srgbClr val="00a933"/>
                        </a:solid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3600" spc="-1" strike="noStrike">
                          <a:solidFill>
                            <a:srgbClr val="00a933"/>
                          </a:solidFill>
                          <a:latin typeface="Calibri"/>
                        </a:rPr>
                        <a:t>✓</a:t>
                      </a:r>
                      <a:endParaRPr b="0" lang="en-GB" sz="3600" spc="-1" strike="noStrike">
                        <a:solidFill>
                          <a:srgbClr val="00a933"/>
                        </a:solid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39" name="TextShape 3"/>
          <p:cNvSpPr txBox="1"/>
          <p:nvPr/>
        </p:nvSpPr>
        <p:spPr>
          <a:xfrm>
            <a:off x="5328000" y="7021440"/>
            <a:ext cx="45072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alibri"/>
              </a:rPr>
              <a:t>       </a:t>
            </a:r>
            <a:r>
              <a:rPr b="1" lang="en-GB" sz="2400" spc="-1" strike="noStrike">
                <a:latin typeface="Calibri"/>
              </a:rPr>
              <a:t>Part 2. Control your daemons</a:t>
            </a:r>
            <a:endParaRPr b="0" lang="en-GB" sz="2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GB" sz="3200" spc="-1" strike="noStrike">
                <a:latin typeface="Calibri"/>
              </a:rPr>
              <a:t>In summary...</a:t>
            </a:r>
            <a:endParaRPr b="0" lang="en-GB" sz="3200" spc="-1" strike="noStrike"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648000" y="1563480"/>
            <a:ext cx="8928000" cy="458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Contributing to daemons shouldn’t be scary.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GB" sz="2800" spc="-1" strike="noStrike">
                <a:latin typeface="Calibri"/>
              </a:rPr>
              <a:t>Do you maintain a daemon? Update the README :)</a:t>
            </a:r>
            <a:endParaRPr b="0" lang="en-GB" sz="28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Automated testing is best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GB" sz="2800" spc="-1" strike="noStrike">
                <a:latin typeface="Calibri"/>
              </a:rPr>
              <a:t>If a service project doesn’t have functional testing,</a:t>
            </a:r>
            <a:endParaRPr b="0" lang="en-GB" sz="2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GB" sz="2800" spc="-1" strike="noStrike">
                <a:latin typeface="Calibri"/>
              </a:rPr>
              <a:t>look at how to add it!</a:t>
            </a:r>
            <a:endParaRPr b="0" lang="en-GB" sz="28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Manual testing is often needed too.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GB" sz="2800" spc="-1" strike="noStrike">
                <a:latin typeface="Calibri"/>
              </a:rPr>
              <a:t>How can we make sure it’s frictionless?</a:t>
            </a:r>
            <a:endParaRPr b="0" lang="en-GB" sz="28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5328000" y="7021080"/>
            <a:ext cx="45072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alibri"/>
              </a:rPr>
              <a:t>       </a:t>
            </a:r>
            <a:r>
              <a:rPr b="1" lang="en-GB" sz="2400" spc="-1" strike="noStrike">
                <a:latin typeface="Calibri"/>
              </a:rPr>
              <a:t>Part 2. Control </a:t>
            </a:r>
            <a:r>
              <a:rPr b="1" lang="en-GB" sz="2400" spc="-1" strike="noStrike">
                <a:latin typeface="Calibri"/>
              </a:rPr>
              <a:t>your daemons</a:t>
            </a:r>
            <a:endParaRPr b="0" lang="en-GB" sz="2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464000" y="7075800"/>
            <a:ext cx="540000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latin typeface="Calibri"/>
              </a:rPr>
              <a:t>Part 1. Get to know your daemons</a:t>
            </a:r>
            <a:endParaRPr b="0" lang="en-GB" sz="2400" spc="-1" strike="noStrike">
              <a:latin typeface="Calibri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rcRect l="0" t="0" r="6107" b="66424"/>
          <a:stretch/>
        </p:blipFill>
        <p:spPr>
          <a:xfrm>
            <a:off x="216000" y="504000"/>
            <a:ext cx="9719640" cy="634464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69" name="TextShape 2"/>
          <p:cNvSpPr txBox="1"/>
          <p:nvPr/>
        </p:nvSpPr>
        <p:spPr>
          <a:xfrm>
            <a:off x="1836000" y="108000"/>
            <a:ext cx="8280000" cy="60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ndale Mono"/>
                <a:hlinkClick r:id="rId2"/>
              </a:rPr>
              <a:t>https://wiki.gnome.org/Newcomers/ChooseProject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rcRect l="0" t="0" r="0" b="2541"/>
          <a:stretch/>
        </p:blipFill>
        <p:spPr>
          <a:xfrm>
            <a:off x="360" y="0"/>
            <a:ext cx="10079640" cy="755964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936000" y="288000"/>
            <a:ext cx="1584000" cy="1924560"/>
          </a:xfrm>
          <a:prstGeom prst="rect">
            <a:avLst/>
          </a:prstGeom>
          <a:ln>
            <a:noFill/>
          </a:ln>
        </p:spPr>
      </p:pic>
      <p:sp>
        <p:nvSpPr>
          <p:cNvPr id="172" name="TextShape 1"/>
          <p:cNvSpPr txBox="1"/>
          <p:nvPr/>
        </p:nvSpPr>
        <p:spPr>
          <a:xfrm>
            <a:off x="4464000" y="7076160"/>
            <a:ext cx="540000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latin typeface="Calibri"/>
              </a:rPr>
              <a:t>Part 1. Get to </a:t>
            </a:r>
            <a:r>
              <a:rPr b="1" lang="en-GB" sz="2400" spc="-1" strike="noStrike">
                <a:latin typeface="Calibri"/>
              </a:rPr>
              <a:t>know your </a:t>
            </a:r>
            <a:r>
              <a:rPr b="1" lang="en-GB" sz="2400" spc="-1" strike="noStrike">
                <a:latin typeface="Calibri"/>
              </a:rPr>
              <a:t>daemons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240000" y="792000"/>
            <a:ext cx="396000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5400" spc="-1" strike="noStrike">
                <a:latin typeface="Calibri"/>
              </a:rPr>
              <a:t>What is </a:t>
            </a:r>
            <a:r>
              <a:rPr b="0" lang="en-GB" sz="5400" spc="-1" strike="noStrike">
                <a:latin typeface="Calibri"/>
              </a:rPr>
              <a:t>it?</a:t>
            </a:r>
            <a:endParaRPr b="0" lang="en-GB" sz="5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rcRect l="0" t="0" r="0" b="2541"/>
          <a:stretch/>
        </p:blipFill>
        <p:spPr>
          <a:xfrm>
            <a:off x="360" y="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75" name="TextShape 1"/>
          <p:cNvSpPr txBox="1"/>
          <p:nvPr/>
        </p:nvSpPr>
        <p:spPr>
          <a:xfrm>
            <a:off x="504360" y="1332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Calibri"/>
              </a:rPr>
              <a:t>Apps                                </a:t>
            </a:r>
            <a:r>
              <a:rPr b="0" lang="en-GB" sz="3200" spc="-1" strike="noStrike">
                <a:latin typeface="Calibri"/>
              </a:rPr>
              <a:t>                                  </a:t>
            </a:r>
            <a:r>
              <a:rPr b="1" lang="en-GB" sz="3200" spc="-1" strike="noStrike">
                <a:latin typeface="Calibri"/>
              </a:rPr>
              <a:t>Shell</a:t>
            </a:r>
            <a:endParaRPr b="0" lang="en-GB" sz="32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Music, Photos, Web, …</a:t>
            </a:r>
            <a:r>
              <a:rPr b="0" lang="en-GB" sz="3200" spc="-1" strike="noStrike">
                <a:latin typeface="Calibri"/>
              </a:rPr>
              <a:t>        </a:t>
            </a:r>
            <a:endParaRPr b="0" lang="en-GB" sz="3200" spc="-1" strike="noStrike">
              <a:latin typeface="Calibri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4752000" y="261720"/>
            <a:ext cx="792000" cy="962280"/>
          </a:xfrm>
          <a:prstGeom prst="rect">
            <a:avLst/>
          </a:prstGeom>
          <a:ln>
            <a:noFill/>
          </a:ln>
        </p:spPr>
      </p:pic>
      <p:sp>
        <p:nvSpPr>
          <p:cNvPr id="177" name="TextShape 2"/>
          <p:cNvSpPr txBox="1"/>
          <p:nvPr/>
        </p:nvSpPr>
        <p:spPr>
          <a:xfrm>
            <a:off x="4464000" y="7076160"/>
            <a:ext cx="540000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latin typeface="Calibri"/>
              </a:rPr>
              <a:t>Part 1. Get to </a:t>
            </a:r>
            <a:r>
              <a:rPr b="1" lang="en-GB" sz="2400" spc="-1" strike="noStrike">
                <a:latin typeface="Calibri"/>
              </a:rPr>
              <a:t>know your </a:t>
            </a:r>
            <a:r>
              <a:rPr b="1" lang="en-GB" sz="2400" spc="-1" strike="noStrike">
                <a:latin typeface="Calibri"/>
              </a:rPr>
              <a:t>daemons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7757280"/>
          </a:xfrm>
          <a:prstGeom prst="rect">
            <a:avLst/>
          </a:prstGeom>
          <a:ln>
            <a:noFill/>
          </a:ln>
        </p:spPr>
      </p:pic>
      <p:sp>
        <p:nvSpPr>
          <p:cNvPr id="179" name="TextShape 1"/>
          <p:cNvSpPr txBox="1"/>
          <p:nvPr/>
        </p:nvSpPr>
        <p:spPr>
          <a:xfrm>
            <a:off x="504360" y="1332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Calibri"/>
              </a:rPr>
              <a:t>Apps                                </a:t>
            </a:r>
            <a:r>
              <a:rPr b="0" lang="en-GB" sz="3200" spc="-1" strike="noStrike">
                <a:latin typeface="Calibri"/>
              </a:rPr>
              <a:t>                                  </a:t>
            </a:r>
            <a:r>
              <a:rPr b="1" lang="en-GB" sz="3200" spc="-1" strike="noStrike">
                <a:latin typeface="Calibri"/>
              </a:rPr>
              <a:t>Shell</a:t>
            </a:r>
            <a:endParaRPr b="0" lang="en-GB" sz="32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Music, Photos, Web, …</a:t>
            </a:r>
            <a:r>
              <a:rPr b="0" lang="en-GB" sz="3200" spc="-1" strike="noStrike">
                <a:latin typeface="Calibri"/>
              </a:rPr>
              <a:t>        </a:t>
            </a:r>
            <a:endParaRPr b="0" lang="en-GB" sz="3200" spc="-1" strike="noStrike">
              <a:latin typeface="Calibri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rcRect l="1412" t="975" r="1580" b="1197"/>
          <a:stretch/>
        </p:blipFill>
        <p:spPr>
          <a:xfrm>
            <a:off x="607320" y="4176000"/>
            <a:ext cx="2190240" cy="2854080"/>
          </a:xfrm>
          <a:prstGeom prst="rect">
            <a:avLst/>
          </a:prstGeom>
          <a:ln>
            <a:noFill/>
          </a:ln>
        </p:spPr>
      </p:pic>
      <p:sp>
        <p:nvSpPr>
          <p:cNvPr id="181" name="TextShape 2"/>
          <p:cNvSpPr txBox="1"/>
          <p:nvPr/>
        </p:nvSpPr>
        <p:spPr>
          <a:xfrm>
            <a:off x="3672000" y="4428000"/>
            <a:ext cx="2880000" cy="1442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90000" rIns="90000" tIns="45000" bIns="45000">
            <a:noAutofit/>
          </a:bodyPr>
          <a:p>
            <a:endParaRPr b="0" lang="en-GB" sz="1800" spc="-1" strike="noStrike"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???</a:t>
            </a:r>
            <a:endParaRPr b="0" lang="en-GB" sz="3200" spc="-1" strike="noStrike">
              <a:latin typeface="Arial"/>
            </a:endParaRPr>
          </a:p>
          <a:p>
            <a:endParaRPr b="0" lang="en-GB" sz="32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3"/>
          <a:srcRect l="1412" t="975" r="1580" b="1197"/>
          <a:stretch/>
        </p:blipFill>
        <p:spPr>
          <a:xfrm flipH="1">
            <a:off x="7632000" y="4201920"/>
            <a:ext cx="2190240" cy="285408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4"/>
          <a:stretch/>
        </p:blipFill>
        <p:spPr>
          <a:xfrm>
            <a:off x="4752000" y="261720"/>
            <a:ext cx="792000" cy="962280"/>
          </a:xfrm>
          <a:prstGeom prst="rect">
            <a:avLst/>
          </a:prstGeom>
          <a:ln>
            <a:noFill/>
          </a:ln>
        </p:spPr>
      </p:pic>
      <p:sp>
        <p:nvSpPr>
          <p:cNvPr id="184" name="TextShape 3"/>
          <p:cNvSpPr txBox="1"/>
          <p:nvPr/>
        </p:nvSpPr>
        <p:spPr>
          <a:xfrm>
            <a:off x="4464000" y="7076160"/>
            <a:ext cx="540000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latin typeface="Calibri"/>
              </a:rPr>
              <a:t>Part 1. Get to know your daemons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7757280"/>
          </a:xfrm>
          <a:prstGeom prst="rect">
            <a:avLst/>
          </a:prstGeom>
          <a:ln>
            <a:noFill/>
          </a:ln>
        </p:spPr>
      </p:pic>
      <p:sp>
        <p:nvSpPr>
          <p:cNvPr id="186" name="TextShape 1"/>
          <p:cNvSpPr txBox="1"/>
          <p:nvPr/>
        </p:nvSpPr>
        <p:spPr>
          <a:xfrm>
            <a:off x="1080000" y="3240000"/>
            <a:ext cx="4104000" cy="4032000"/>
          </a:xfrm>
          <a:prstGeom prst="rect">
            <a:avLst/>
          </a:prstGeom>
          <a:solidFill>
            <a:srgbClr val="ffffff">
              <a:alpha val="63000"/>
            </a:srgbClr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3600" spc="-1" strike="noStrike">
                <a:solidFill>
                  <a:srgbClr val="000000"/>
                </a:solidFill>
                <a:latin typeface="Calibri"/>
              </a:rPr>
              <a:t>Libraries</a:t>
            </a:r>
            <a:endParaRPr b="0" lang="en-GB" sz="3600" spc="-1" strike="noStrike">
              <a:latin typeface="Calibri"/>
            </a:endParaRPr>
          </a:p>
          <a:p>
            <a:endParaRPr b="0" lang="en-GB" sz="36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GStreamer </a:t>
            </a:r>
            <a:endParaRPr b="0" lang="en-GB" sz="32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GTK                   PyGObject               </a:t>
            </a:r>
            <a:endParaRPr b="0" lang="en-GB" sz="32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                    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libnotify</a:t>
            </a:r>
            <a:endParaRPr b="0" lang="en-GB" sz="32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WebKitGTK</a:t>
            </a:r>
            <a:endParaRPr b="0" lang="en-GB" sz="32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i="1" lang="en-GB" sz="32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i="1" lang="en-GB" sz="3200" spc="-1" strike="noStrike">
                <a:solidFill>
                  <a:srgbClr val="000000"/>
                </a:solidFill>
                <a:latin typeface="Calibri"/>
              </a:rPr>
              <a:t>...and 100s more...</a:t>
            </a:r>
            <a:endParaRPr b="0" lang="en-GB" sz="3200" spc="-1" strike="noStrike"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5544000" y="2856600"/>
            <a:ext cx="4320000" cy="4811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3600" spc="-1" strike="noStrike">
                <a:solidFill>
                  <a:srgbClr val="000000"/>
                </a:solidFill>
                <a:latin typeface="Calibri"/>
              </a:rPr>
              <a:t>Services</a:t>
            </a:r>
            <a:endParaRPr b="0" lang="en-GB" sz="3600" spc="-1" strike="noStrike">
              <a:latin typeface="Calibri"/>
            </a:endParaRPr>
          </a:p>
          <a:p>
            <a:endParaRPr b="0" lang="en-GB" sz="36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dconf</a:t>
            </a:r>
            <a:endParaRPr b="0" lang="en-GB" sz="32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evolution-data-server</a:t>
            </a:r>
            <a:endParaRPr b="0" lang="en-GB" sz="32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NetworkManager</a:t>
            </a:r>
            <a:endParaRPr b="0" lang="en-GB" sz="32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         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GNOME Keyring</a:t>
            </a:r>
            <a:endParaRPr b="0" lang="en-GB" sz="32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                   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Tracker             upower</a:t>
            </a:r>
            <a:endParaRPr b="0" lang="en-GB" sz="32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i="1" lang="en-GB" sz="32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i="1" lang="en-GB" sz="3200" spc="-1" strike="noStrike">
                <a:solidFill>
                  <a:srgbClr val="000000"/>
                </a:solidFill>
                <a:latin typeface="Calibri"/>
              </a:rPr>
              <a:t>...and 10s more...</a:t>
            </a:r>
            <a:endParaRPr b="0" lang="en-GB" sz="3200" spc="-1" strike="noStrike">
              <a:latin typeface="Calibri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504720" y="133236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Calibri"/>
              </a:rPr>
              <a:t>Apps                                </a:t>
            </a:r>
            <a:r>
              <a:rPr b="0" lang="en-GB" sz="3200" spc="-1" strike="noStrike">
                <a:latin typeface="Calibri"/>
              </a:rPr>
              <a:t>                                  </a:t>
            </a:r>
            <a:r>
              <a:rPr b="1" lang="en-GB" sz="3200" spc="-1" strike="noStrike">
                <a:latin typeface="Calibri"/>
              </a:rPr>
              <a:t>Shell</a:t>
            </a:r>
            <a:endParaRPr b="0" lang="en-GB" sz="32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Music, Photos, Web, …</a:t>
            </a:r>
            <a:r>
              <a:rPr b="0" lang="en-GB" sz="3200" spc="-1" strike="noStrike">
                <a:latin typeface="Calibri"/>
              </a:rPr>
              <a:t>        </a:t>
            </a:r>
            <a:endParaRPr b="0" lang="en-GB" sz="3200" spc="-1" strike="noStrike">
              <a:latin typeface="Calibri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4752360" y="262080"/>
            <a:ext cx="792000" cy="96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Calibri"/>
              </a:rPr>
              <a:t>System </a:t>
            </a:r>
            <a:r>
              <a:rPr b="0" lang="en-GB" sz="4400" spc="-1" strike="noStrike">
                <a:latin typeface="Calibri"/>
              </a:rPr>
              <a:t>services</a:t>
            </a:r>
            <a:endParaRPr b="0" lang="en-GB" sz="4400" spc="-1" strike="noStrike"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504000" y="1661040"/>
            <a:ext cx="6624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May manage hardware, or a data store</a:t>
            </a:r>
            <a:endParaRPr b="0" lang="en-GB" sz="32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Communicate over D-Bus, or by a socket</a:t>
            </a:r>
            <a:endParaRPr b="0" lang="en-GB" sz="32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alibri"/>
              </a:rPr>
              <a:t>Apps access them directly or with a helper library</a:t>
            </a:r>
            <a:endParaRPr b="0" lang="en-GB" sz="32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Calibri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5328000" y="7020360"/>
            <a:ext cx="45072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alibri"/>
              </a:rPr>
              <a:t>Part 1. Get to know your daemons</a:t>
            </a:r>
            <a:endParaRPr b="0" lang="en-GB" sz="2400" spc="-1" strike="noStrike">
              <a:latin typeface="Calibri"/>
            </a:endParaRPr>
          </a:p>
        </p:txBody>
      </p:sp>
      <p:sp>
        <p:nvSpPr>
          <p:cNvPr id="193" name="TextShape 4"/>
          <p:cNvSpPr txBox="1"/>
          <p:nvPr/>
        </p:nvSpPr>
        <p:spPr>
          <a:xfrm>
            <a:off x="864000" y="5132160"/>
            <a:ext cx="76320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GB" sz="2200" spc="-1" strike="noStrike">
                <a:latin typeface="Calibri"/>
              </a:rPr>
              <a:t>“</a:t>
            </a:r>
            <a:r>
              <a:rPr b="0" i="1" lang="en-GB" sz="2200" spc="-1" strike="noStrike">
                <a:latin typeface="Calibri"/>
              </a:rPr>
              <a:t>Anything that wants to be running as a system service in combination with any kind of sandboxing system must have a protocol that is ABI stable and backwards compatible.”</a:t>
            </a:r>
            <a:endParaRPr b="0" lang="en-GB" sz="2200" spc="-1" strike="noStrike">
              <a:latin typeface="Calibri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rcRect l="22498" t="0" r="16158" b="0"/>
          <a:stretch/>
        </p:blipFill>
        <p:spPr>
          <a:xfrm>
            <a:off x="7560000" y="1800000"/>
            <a:ext cx="2747520" cy="25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Calibri"/>
              </a:rPr>
              <a:t>Try this at </a:t>
            </a:r>
            <a:r>
              <a:rPr b="0" lang="en-GB" sz="4400" spc="-1" strike="noStrike">
                <a:latin typeface="Calibri"/>
              </a:rPr>
              <a:t>home: </a:t>
            </a:r>
            <a:r>
              <a:rPr b="0" lang="en-GB" sz="4400" spc="-1" strike="noStrike">
                <a:latin typeface="Calibri"/>
              </a:rPr>
              <a:t>pstree</a:t>
            </a:r>
            <a:endParaRPr b="0" lang="en-GB" sz="4400" spc="-1" strike="noStrike"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328000" y="7020360"/>
            <a:ext cx="45072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alibri"/>
              </a:rPr>
              <a:t>Part 1. Get to know </a:t>
            </a:r>
            <a:r>
              <a:rPr b="1" lang="en-GB" sz="2400" spc="-1" strike="noStrike">
                <a:latin typeface="Calibri"/>
              </a:rPr>
              <a:t>your daemons</a:t>
            </a:r>
            <a:endParaRPr b="0" lang="en-GB" sz="2400" spc="-1" strike="noStrike">
              <a:latin typeface="Calibri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587160" y="1888920"/>
            <a:ext cx="792000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TextShape 4"/>
          <p:cNvSpPr txBox="1"/>
          <p:nvPr/>
        </p:nvSpPr>
        <p:spPr>
          <a:xfrm>
            <a:off x="825480" y="1888920"/>
            <a:ext cx="792000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TextShape 5"/>
          <p:cNvSpPr txBox="1"/>
          <p:nvPr/>
        </p:nvSpPr>
        <p:spPr>
          <a:xfrm>
            <a:off x="540000" y="1512000"/>
            <a:ext cx="8928000" cy="4746600"/>
          </a:xfrm>
          <a:prstGeom prst="rect">
            <a:avLst/>
          </a:prstGeom>
          <a:solidFill>
            <a:srgbClr val="ffffa6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ndale Mono"/>
              </a:rPr>
              <a:t>systemd─┬─ModemManager───2*[{ModemManager}]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ndale Mono"/>
              </a:rPr>
              <a:t>        ├─</a:t>
            </a:r>
            <a:r>
              <a:rPr b="0" lang="en-GB" sz="1800" spc="-1" strike="noStrike">
                <a:latin typeface="Andale Mono"/>
              </a:rPr>
              <a:t>NetworkManager───2*[{NetworkManager}]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ndale Mono"/>
              </a:rPr>
              <a:t>        ├─</a:t>
            </a:r>
            <a:r>
              <a:rPr b="0" lang="en-GB" sz="1800" spc="-1" strike="noStrike">
                <a:latin typeface="Andale Mono"/>
              </a:rPr>
              <a:t>abrt-dbus───2*[{abrt-dbus}]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ndale Mono"/>
              </a:rPr>
              <a:t>        ├─</a:t>
            </a:r>
            <a:r>
              <a:rPr b="0" lang="en-GB" sz="1800" spc="-1" strike="noStrike">
                <a:latin typeface="Andale Mono"/>
              </a:rPr>
              <a:t>3*[abrt-dump-journ]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ndale Mono"/>
              </a:rPr>
              <a:t>        ├─</a:t>
            </a:r>
            <a:r>
              <a:rPr b="0" lang="en-GB" sz="1800" spc="-1" strike="noStrike">
                <a:latin typeface="Andale Mono"/>
              </a:rPr>
              <a:t>abrtd───2*[{abrtd}]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ndale Mono"/>
              </a:rPr>
              <a:t>        ├─</a:t>
            </a:r>
            <a:r>
              <a:rPr b="0" lang="en-GB" sz="1800" spc="-1" strike="noStrike">
                <a:latin typeface="Andale Mono"/>
              </a:rPr>
              <a:t>accounts-daemon───2*[{accounts-daemon}]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ndale Mono"/>
              </a:rPr>
              <a:t>        ├─</a:t>
            </a:r>
            <a:r>
              <a:rPr b="0" lang="en-GB" sz="1800" spc="-1" strike="noStrike">
                <a:latin typeface="Andale Mono"/>
              </a:rPr>
              <a:t>alsactl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ndale Mono"/>
              </a:rPr>
              <a:t>        ├─</a:t>
            </a:r>
            <a:r>
              <a:rPr b="0" lang="en-GB" sz="1800" spc="-1" strike="noStrike">
                <a:latin typeface="Andale Mono"/>
              </a:rPr>
              <a:t>auditd─┬─sedispatch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ndale Mono"/>
              </a:rPr>
              <a:t>        │        └─</a:t>
            </a:r>
            <a:r>
              <a:rPr b="0" lang="en-GB" sz="1800" spc="-1" strike="noStrike">
                <a:latin typeface="Andale Mono"/>
              </a:rPr>
              <a:t>2*[{auditd}]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ndale Mono"/>
              </a:rPr>
              <a:t>        ├─</a:t>
            </a:r>
            <a:r>
              <a:rPr b="0" lang="en-GB" sz="1800" spc="-1" strike="noStrike">
                <a:latin typeface="Andale Mono"/>
              </a:rPr>
              <a:t>avahi-daemon───avahi-daemon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ndale Mono"/>
              </a:rPr>
              <a:t>        ├─</a:t>
            </a:r>
            <a:r>
              <a:rPr b="0" lang="en-GB" sz="1800" spc="-1" strike="noStrike">
                <a:latin typeface="Andale Mono"/>
              </a:rPr>
              <a:t>colord───2*[{colord}]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ndale Mono"/>
              </a:rPr>
              <a:t>        ├─</a:t>
            </a:r>
            <a:r>
              <a:rPr b="0" lang="en-GB" sz="1800" spc="-1" strike="noStrike">
                <a:latin typeface="Andale Mono"/>
              </a:rPr>
              <a:t>crond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ndale Mono"/>
              </a:rPr>
              <a:t>        ├─</a:t>
            </a:r>
            <a:r>
              <a:rPr b="0" lang="en-GB" sz="1800" spc="-1" strike="noStrike">
                <a:latin typeface="Andale Mono"/>
              </a:rPr>
              <a:t>cupsd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ndale Mono"/>
              </a:rPr>
              <a:t>        ├─</a:t>
            </a:r>
            <a:r>
              <a:rPr b="0" lang="en-GB" sz="1800" spc="-1" strike="noStrike">
                <a:latin typeface="Andale Mono"/>
              </a:rPr>
              <a:t>dbus-broker-lau───dbus-broker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ndale Mono"/>
              </a:rPr>
              <a:t>        ├─</a:t>
            </a:r>
            <a:r>
              <a:rPr b="0" lang="en-GB" sz="1800" spc="-1" strike="noStrike">
                <a:latin typeface="Andale Mono"/>
              </a:rPr>
              <a:t>2*[dnsmasq───dnsmasq]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ndale Mono"/>
              </a:rPr>
              <a:t>        ├─</a:t>
            </a:r>
            <a:r>
              <a:rPr b="0" lang="en-GB" sz="1800" spc="-1" strike="noStrike">
                <a:latin typeface="Andale Mono"/>
              </a:rPr>
              <a:t>earlyoom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ndale Mono"/>
              </a:rPr>
              <a:t>        ├─</a:t>
            </a:r>
            <a:r>
              <a:rPr b="0" lang="en-GB" sz="1800" spc="-1" strike="noStrike">
                <a:latin typeface="Andale Mono"/>
              </a:rPr>
              <a:t>firewalld───{firewalld}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Cantarell"/>
              </a:rPr>
              <a:t>        … </a:t>
            </a:r>
            <a:r>
              <a:rPr b="0" lang="en-GB" sz="1800" spc="-1" strike="noStrike">
                <a:latin typeface="Cantarell"/>
              </a:rPr>
              <a:t>and 100 more...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2020-07-20T18:08:25Z</dcterms:created>
  <dc:creator/>
  <dc:description/>
  <dc:language>en-GB</dc:language>
  <cp:lastModifiedBy/>
  <cp:lastPrinted>2020-07-23T15:58:07Z</cp:lastPrinted>
  <dcterms:modified xsi:type="dcterms:W3CDTF">2020-07-23T16:06:49Z</dcterms:modified>
  <cp:revision>17</cp:revision>
  <dc:subject/>
  <dc:title>Forestbird</dc:title>
</cp:coreProperties>
</file>