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1" r:id="rId3"/>
    <p:sldId id="278" r:id="rId4"/>
    <p:sldId id="281" r:id="rId5"/>
    <p:sldId id="285" r:id="rId6"/>
    <p:sldId id="287" r:id="rId7"/>
    <p:sldId id="29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4E4"/>
    <a:srgbClr val="C6A2A5"/>
    <a:srgbClr val="EECCFC"/>
    <a:srgbClr val="221F32"/>
    <a:srgbClr val="70151C"/>
    <a:srgbClr val="EA9298"/>
    <a:srgbClr val="F9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55" autoAdjust="0"/>
    <p:restoredTop sz="94660"/>
  </p:normalViewPr>
  <p:slideViewPr>
    <p:cSldViewPr snapToGrid="0" showGuides="1">
      <p:cViewPr varScale="1">
        <p:scale>
          <a:sx n="157" d="100"/>
          <a:sy n="157" d="100"/>
        </p:scale>
        <p:origin x="248" y="168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B342E01-0E27-D9DB-4969-DF0C04DFB4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69" y="6181727"/>
            <a:ext cx="775662" cy="363742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388FBAFE-0239-2AA8-8DC5-3271C06F6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981963"/>
            <a:ext cx="12192000" cy="1131680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r>
              <a:rPr lang="ko-KR" altLang="en-US" dirty="0"/>
              <a:t>논문제목</a:t>
            </a: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2A431B62-0827-EF0C-9245-110D3AAC73C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frame">
            <a:avLst>
              <a:gd name="adj1" fmla="val 1805"/>
            </a:avLst>
          </a:prstGeom>
          <a:gradFill flip="none" rotWithShape="1">
            <a:gsLst>
              <a:gs pos="70000">
                <a:schemeClr val="bg1">
                  <a:alpha val="70000"/>
                  <a:lumMod val="100000"/>
                </a:schemeClr>
              </a:gs>
              <a:gs pos="35000">
                <a:schemeClr val="bg1">
                  <a:alpha val="70000"/>
                </a:schemeClr>
              </a:gs>
              <a:gs pos="8000">
                <a:srgbClr val="221F32">
                  <a:alpha val="82000"/>
                </a:srgbClr>
              </a:gs>
              <a:gs pos="96000">
                <a:srgbClr val="70151C">
                  <a:alpha val="86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510EB-D117-DE36-ACE9-D8CBD7A345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743450"/>
            <a:ext cx="12191999" cy="795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Malgun Gothic Semilight" panose="020B0502040204020203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err="1"/>
              <a:t>김탱탱</a:t>
            </a:r>
            <a:br>
              <a:rPr lang="en-US" altLang="ko-KR" dirty="0"/>
            </a:br>
            <a:r>
              <a:rPr lang="en-US" altLang="ko-KR" dirty="0"/>
              <a:t>2022.00.00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6CF8193-6C38-001E-F454-EFF7D26861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192118"/>
            <a:ext cx="12192000" cy="4642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Noto Sans KR" panose="020B0500000000000000" pitchFamily="34" charset="-127"/>
                <a:ea typeface="Noto Sans KR" panose="020B0500000000000000" pitchFamily="34" charset="-127"/>
                <a:cs typeface="Noto Sans" panose="020B050204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English Title</a:t>
            </a:r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80907CE7-538A-0BA2-7D55-45DAFEB429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745599"/>
            <a:ext cx="12192000" cy="421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i="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저자명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EF9AE89-739B-FCE3-AF1F-798D33E430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06081"/>
            <a:ext cx="12192000" cy="28257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/>
              <a:t>저널명</a:t>
            </a:r>
            <a:r>
              <a:rPr lang="en-US" altLang="ko-KR" dirty="0"/>
              <a:t>(</a:t>
            </a:r>
            <a:r>
              <a:rPr lang="ko-KR" altLang="en-US" dirty="0" err="1"/>
              <a:t>발행년도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E83D70-B55A-92AA-895C-DD4546FB09F8}"/>
              </a:ext>
            </a:extLst>
          </p:cNvPr>
          <p:cNvCxnSpPr/>
          <p:nvPr userDrawn="1"/>
        </p:nvCxnSpPr>
        <p:spPr>
          <a:xfrm>
            <a:off x="3924300" y="4552950"/>
            <a:ext cx="4391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9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A775-10CD-7FAD-B22C-78F9AC03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9561D4-5E31-851A-93B2-0BFAA93DE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28952-8AAC-D4E9-CB6A-107BC17F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2024. 9. 11.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1B626-D127-C722-F1AB-02DF2BF6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F5797-D348-3F92-3F47-35A0F1ED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8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1ACA76-6A54-C694-B549-7741A503D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C5DAF5-B39B-59BE-9F46-C104C3089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4B4B8-1D10-95BC-3C95-2E2C965B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2024. 9. 11.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A841-752B-3711-AD7A-03C33C42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4F54A-BB89-9BC5-0231-1732ABE7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7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86E90-FD4B-44DC-196F-8A3B871F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</p:spPr>
        <p:txBody>
          <a:bodyPr/>
          <a:lstStyle>
            <a:lvl1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6C40A-86A0-644A-C9BA-F87068CC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89034"/>
            <a:ext cx="11150600" cy="4813300"/>
          </a:xfrm>
        </p:spPr>
        <p:txBody>
          <a:bodyPr/>
          <a:lstStyle>
            <a:lvl1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2pPr>
            <a:lvl3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3pPr>
            <a:lvl4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4pPr>
            <a:lvl5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615B1C-8E6A-1A81-B3C4-812212744AD3}"/>
              </a:ext>
            </a:extLst>
          </p:cNvPr>
          <p:cNvSpPr/>
          <p:nvPr userDrawn="1"/>
        </p:nvSpPr>
        <p:spPr>
          <a:xfrm>
            <a:off x="133350" y="758513"/>
            <a:ext cx="11925300" cy="45719"/>
          </a:xfrm>
          <a:prstGeom prst="rect">
            <a:avLst/>
          </a:prstGeom>
          <a:gradFill flip="none" rotWithShape="1">
            <a:gsLst>
              <a:gs pos="0">
                <a:srgbClr val="221F32"/>
              </a:gs>
              <a:gs pos="39000">
                <a:schemeClr val="bg1"/>
              </a:gs>
              <a:gs pos="67000">
                <a:schemeClr val="bg1"/>
              </a:gs>
              <a:gs pos="100000">
                <a:srgbClr val="70151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202AE2-82AF-0A85-0A93-318CC3E8BD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69" y="6176963"/>
            <a:ext cx="775662" cy="363742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19C5E05-0AEF-4A8A-A2E6-417DA75D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176963"/>
            <a:ext cx="2743200" cy="365125"/>
          </a:xfrm>
        </p:spPr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8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8A2A-4975-FBB0-02D9-654ADC60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F376D-5FB0-2609-DAEB-66DB852AF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15998-F947-602F-6859-F7AC975E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2024. 9. 11.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9289C-A7CC-2417-6029-EC811E24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8CB99-249E-B44D-03A1-B4C2627A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2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4031F-850C-B368-0435-390CC9B6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4827A-6A6D-9C1D-3881-AEBD46CD1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A85DBE-6186-3329-71E6-5226EF02E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14FD17-D4B5-373C-8E9E-AC2BE8C5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2024. 9. 11.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26CD3-129E-F93A-9814-0E25FB9F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731E9-5C28-AFE0-0619-CDD5F411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557AE-3D3A-7F8D-BE56-AD9C4621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3EEBB-0179-2872-C941-2D999BB2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0944DA-8F75-981E-9572-FF4B409FB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E84369-08E6-3330-3924-834945F8C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1D59A0-127D-EACE-A6D2-8894AB8D7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B2DA7A-E3BA-1943-1808-84878BB3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2024. 9. 11.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1EF55F-FC90-C3AB-4095-C88B7588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BA4510-4035-9234-180F-B8C42C4B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9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0ACE5-20C5-55B8-A632-1808A1C4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9137CC-A1BD-D529-118F-A8070A03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2024. 9. 11.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EDACCA-7604-9F2B-24D0-882AB333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0FDD9-E11C-8810-A89B-D13CBBC4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4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58B2C3-8183-DA08-AFE4-48047F8E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2024. 9. 11.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B8C2C6-0D47-938A-F984-08E4A826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BB2E27-314B-9D6F-B6C8-B188EEDD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0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0C319-10CC-F4F7-089A-3097771A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7D790-9F7A-8CB9-3FE1-96C57B87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52D4B-0797-4CC7-F98D-A30A80767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782039-11B8-B9D2-A9BB-4D9A4515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2024. 9. 11.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017D4-0AA4-FC9E-204A-A2C6BF38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918B62-373F-3B60-A9C8-9ED13CED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7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FF609-CD21-46BA-1538-062043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2E5D5D-BB2C-7CBA-70D1-95B242FFC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F13C93-541A-304D-16D5-8837C92D5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2A024-DAAA-2CFE-FEDE-B0C89472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2024. 9. 11.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7A941-9A4A-33C2-CF96-AA77D2BB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B4DCD2-8890-F2E1-B718-03174C65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2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CB063C-D73D-A8D0-B991-0A43F1F0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9744B-BCBB-7074-517D-2FD743D97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769ED-A909-6745-B45E-A69988276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AABB-70F1-4960-BB90-F30CCA443D4E}" type="datetimeFigureOut">
              <a:rPr lang="ko-KR" altLang="en-US" smtClean="0"/>
              <a:t>2024. 9. 11.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B3612-90A5-8B3A-6675-20DC14733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28E8B-BFAD-0918-8AC5-42065340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44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133040E-4DCA-B70B-D264-9A42A8E8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Webcam based head pose estimation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96356BD-7DC4-F79E-AE72-864391B44B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김상규</a:t>
            </a:r>
            <a:r>
              <a:rPr lang="en-US" altLang="ko-KR" dirty="0"/>
              <a:t>, </a:t>
            </a:r>
            <a:r>
              <a:rPr lang="ko-KR" altLang="en-US" u="sng" dirty="0" err="1"/>
              <a:t>황시훈</a:t>
            </a:r>
            <a:endParaRPr lang="en-US" altLang="ko-KR" u="sng" dirty="0"/>
          </a:p>
          <a:p>
            <a:r>
              <a:rPr lang="en-US" altLang="ko-KR" dirty="0"/>
              <a:t>2024.09.11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496F15E-C8B0-33DD-BF48-B926796D3A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FCEA4FB-E009-152D-FEAF-1CA956B37C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A5F5E343-75C3-E5B8-745E-4E5B84180D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u="sng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49325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34CC9-0CB1-AF95-A103-91E0770DD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89690-EAC6-AA8D-A85B-7174B491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06AFC-9794-F18C-B149-5A284466D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2000" dirty="0"/>
              <a:t>딥러닝 기반의 </a:t>
            </a:r>
            <a:r>
              <a:rPr lang="ko-KR" altLang="en-US" sz="2000" dirty="0" err="1"/>
              <a:t>웹캠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아이트래커</a:t>
            </a:r>
            <a:r>
              <a:rPr lang="ko-KR" altLang="en-US" sz="2000" dirty="0"/>
              <a:t> 개발을 위해 딥러닝 기반의 얼굴 방향 추정 모델을 우선적으로 개발하려고 함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앞서 진행했던 눈의 이미지만을 사용한 시선 추적 모델은 범용적으로 사용하기에 너무나도 큰 오차를 가지고 있음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결론적으로 이전 연구의 방법에서 랜드마크 좌표</a:t>
            </a:r>
            <a:r>
              <a:rPr lang="en-US" altLang="ko-KR" sz="2000" dirty="0"/>
              <a:t>(</a:t>
            </a:r>
            <a:r>
              <a:rPr lang="ko-KR" altLang="en-US" sz="2000" dirty="0"/>
              <a:t>양쪽 눈 끝</a:t>
            </a:r>
            <a:r>
              <a:rPr lang="en-US" altLang="ko-KR" sz="2000" dirty="0"/>
              <a:t>)</a:t>
            </a:r>
            <a:r>
              <a:rPr lang="ko-KR" altLang="en-US" sz="2000" dirty="0"/>
              <a:t>과 눈의 이미지로 학습이 되지 않음</a:t>
            </a:r>
            <a:endParaRPr lang="en-US" altLang="ko-KR" sz="2000" dirty="0"/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그러므로 처음으로 얼굴의 랜드마크를 기반으로 얼굴의 방향을 분류하려고 함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ko-KR" altLang="en-US" sz="2000" dirty="0"/>
              <a:t>방향 </a:t>
            </a:r>
            <a:r>
              <a:rPr lang="en-US" altLang="ko-KR" sz="2000" dirty="0"/>
              <a:t>:</a:t>
            </a:r>
            <a:r>
              <a:rPr lang="ko-KR" altLang="en-US" sz="2000" dirty="0"/>
              <a:t> 상</a:t>
            </a:r>
            <a:r>
              <a:rPr lang="en-US" altLang="ko-KR" sz="2000" dirty="0"/>
              <a:t>,</a:t>
            </a:r>
            <a:r>
              <a:rPr lang="ko-KR" altLang="en-US" sz="2000" dirty="0"/>
              <a:t> 하</a:t>
            </a:r>
            <a:r>
              <a:rPr lang="en-US" altLang="ko-KR" sz="2000" dirty="0"/>
              <a:t>,</a:t>
            </a:r>
            <a:r>
              <a:rPr lang="ko-KR" altLang="en-US" sz="2000" dirty="0"/>
              <a:t> 좌</a:t>
            </a:r>
            <a:r>
              <a:rPr lang="en-US" altLang="ko-KR" sz="2000" dirty="0"/>
              <a:t>,</a:t>
            </a:r>
            <a:r>
              <a:rPr lang="ko-KR" altLang="en-US" sz="2000" dirty="0"/>
              <a:t> 우</a:t>
            </a:r>
            <a:r>
              <a:rPr lang="en-US" altLang="ko-KR" sz="2000" dirty="0"/>
              <a:t>,</a:t>
            </a:r>
            <a:r>
              <a:rPr lang="ko-KR" altLang="en-US" sz="2000" dirty="0"/>
              <a:t> 정면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9F6C3-5FE8-3EAE-ECC0-E101F366FAF2}"/>
              </a:ext>
            </a:extLst>
          </p:cNvPr>
          <p:cNvSpPr txBox="1"/>
          <p:nvPr/>
        </p:nvSpPr>
        <p:spPr>
          <a:xfrm>
            <a:off x="10305288" y="1417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74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671E8-38C1-F50F-387E-1EC16AF67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69C92-9716-7789-50EF-925B09AC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0FF7D-9FA7-D4C0-0559-A58C43EF9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844731"/>
            <a:ext cx="11150600" cy="553865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200" dirty="0"/>
              <a:t>랜드마크 좌표</a:t>
            </a:r>
            <a:r>
              <a:rPr lang="en-US" altLang="ko-KR" sz="2200" dirty="0"/>
              <a:t>(</a:t>
            </a:r>
            <a:r>
              <a:rPr lang="ko-KR" altLang="en-US" sz="2200" dirty="0"/>
              <a:t>양쪽 동공</a:t>
            </a:r>
            <a:r>
              <a:rPr lang="en-US" altLang="ko-KR" sz="2200" dirty="0"/>
              <a:t>,</a:t>
            </a:r>
            <a:r>
              <a:rPr lang="ko-KR" altLang="en-US" sz="2200" dirty="0"/>
              <a:t> 양쪽 눈 끝</a:t>
            </a:r>
            <a:r>
              <a:rPr lang="en-US" altLang="ko-KR" sz="2200" dirty="0"/>
              <a:t>,</a:t>
            </a:r>
            <a:r>
              <a:rPr lang="ko-KR" altLang="en-US" sz="2200" dirty="0"/>
              <a:t> 코 끝</a:t>
            </a:r>
            <a:r>
              <a:rPr lang="en-US" altLang="ko-KR" sz="2200" dirty="0"/>
              <a:t>,</a:t>
            </a:r>
            <a:r>
              <a:rPr lang="ko-KR" altLang="en-US" sz="2200" dirty="0"/>
              <a:t> 턱 끝</a:t>
            </a:r>
            <a:r>
              <a:rPr lang="en-US" altLang="ko-KR" sz="2200" dirty="0"/>
              <a:t>)</a:t>
            </a:r>
            <a:r>
              <a:rPr lang="ko-KR" altLang="en-US" sz="2200" dirty="0"/>
              <a:t> 총 </a:t>
            </a:r>
            <a:r>
              <a:rPr lang="en-US" altLang="ko-KR" sz="2200" dirty="0"/>
              <a:t>6</a:t>
            </a:r>
            <a:r>
              <a:rPr lang="ko-KR" altLang="en-US" sz="2200" dirty="0"/>
              <a:t>개의 점 이용함</a:t>
            </a:r>
            <a:endParaRPr lang="en-US" altLang="ko-KR" sz="2200" dirty="0"/>
          </a:p>
          <a:p>
            <a:pPr lvl="1">
              <a:buFontTx/>
              <a:buChar char="-"/>
            </a:pPr>
            <a:r>
              <a:rPr lang="ko-KR" altLang="en-US" sz="1800" dirty="0"/>
              <a:t>랜드마크는 영상처리 기술을 사용하여 획득</a:t>
            </a:r>
            <a:endParaRPr lang="en-US" altLang="ko-KR" sz="1800" dirty="0"/>
          </a:p>
          <a:p>
            <a:pPr>
              <a:buFontTx/>
              <a:buChar char="-"/>
            </a:pPr>
            <a:endParaRPr lang="en-US" altLang="ko-KR" sz="2200" dirty="0"/>
          </a:p>
          <a:p>
            <a:pPr>
              <a:buFontTx/>
              <a:buChar char="-"/>
            </a:pPr>
            <a:r>
              <a:rPr lang="ko-KR" altLang="en-US" sz="2200" dirty="0"/>
              <a:t>총 </a:t>
            </a:r>
            <a:r>
              <a:rPr lang="en-US" altLang="ko-KR" sz="2200" dirty="0"/>
              <a:t>5</a:t>
            </a:r>
            <a:r>
              <a:rPr lang="ko-KR" altLang="en-US" sz="2200" dirty="0"/>
              <a:t>개의 방향</a:t>
            </a:r>
            <a:r>
              <a:rPr lang="en-US" altLang="ko-KR" sz="2200" dirty="0"/>
              <a:t>(</a:t>
            </a:r>
            <a:r>
              <a:rPr lang="ko-KR" altLang="en-US" sz="2200" dirty="0"/>
              <a:t>상</a:t>
            </a:r>
            <a:r>
              <a:rPr lang="en-US" altLang="ko-KR" sz="2200" dirty="0"/>
              <a:t>,</a:t>
            </a:r>
            <a:r>
              <a:rPr lang="ko-KR" altLang="en-US" sz="2200" dirty="0"/>
              <a:t> 하</a:t>
            </a:r>
            <a:r>
              <a:rPr lang="en-US" altLang="ko-KR" sz="2200" dirty="0"/>
              <a:t>,</a:t>
            </a:r>
            <a:r>
              <a:rPr lang="ko-KR" altLang="en-US" sz="2200" dirty="0"/>
              <a:t> 좌</a:t>
            </a:r>
            <a:r>
              <a:rPr lang="en-US" altLang="ko-KR" sz="2200" dirty="0"/>
              <a:t>,</a:t>
            </a:r>
            <a:r>
              <a:rPr lang="ko-KR" altLang="en-US" sz="2200" dirty="0"/>
              <a:t> 우</a:t>
            </a:r>
            <a:r>
              <a:rPr lang="en-US" altLang="ko-KR" sz="2200" dirty="0"/>
              <a:t>,</a:t>
            </a:r>
            <a:r>
              <a:rPr lang="ko-KR" altLang="en-US" sz="2200" dirty="0"/>
              <a:t> 정면</a:t>
            </a:r>
            <a:r>
              <a:rPr lang="en-US" altLang="ko-KR" sz="2200" dirty="0"/>
              <a:t>)</a:t>
            </a:r>
            <a:r>
              <a:rPr lang="ko-KR" altLang="en-US" sz="2200" dirty="0"/>
              <a:t> 데이터를 </a:t>
            </a:r>
            <a:r>
              <a:rPr lang="en-US" altLang="ko-KR" sz="2200" dirty="0"/>
              <a:t>1000</a:t>
            </a:r>
            <a:r>
              <a:rPr lang="ko-KR" altLang="en-US" sz="2200" dirty="0"/>
              <a:t>개 씩 수집함</a:t>
            </a:r>
            <a:endParaRPr lang="en-US" altLang="ko-KR" sz="2200" dirty="0"/>
          </a:p>
          <a:p>
            <a:pPr>
              <a:buFontTx/>
              <a:buChar char="-"/>
            </a:pPr>
            <a:endParaRPr lang="en-US" altLang="ko-KR" sz="2200" dirty="0"/>
          </a:p>
          <a:p>
            <a:pPr>
              <a:buFontTx/>
              <a:buChar char="-"/>
            </a:pPr>
            <a:r>
              <a:rPr lang="ko-KR" altLang="en-US" sz="2200" dirty="0" err="1"/>
              <a:t>웹캠과</a:t>
            </a:r>
            <a:r>
              <a:rPr lang="ko-KR" altLang="en-US" sz="2200" dirty="0"/>
              <a:t> 얼굴과의 거리는 약 </a:t>
            </a:r>
            <a:r>
              <a:rPr lang="en-US" altLang="ko-KR" sz="2200" dirty="0"/>
              <a:t>50cm</a:t>
            </a:r>
            <a:r>
              <a:rPr lang="ko-KR" altLang="en-US" sz="2200" dirty="0"/>
              <a:t>로 제한함</a:t>
            </a:r>
            <a:endParaRPr lang="en-US" altLang="ko-KR" sz="2200" dirty="0"/>
          </a:p>
          <a:p>
            <a:pPr>
              <a:buFontTx/>
              <a:buChar char="-"/>
            </a:pPr>
            <a:endParaRPr lang="en-US" altLang="ko-KR" sz="2200" dirty="0"/>
          </a:p>
          <a:p>
            <a:pPr>
              <a:buFontTx/>
              <a:buChar char="-"/>
            </a:pPr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824B72-12A0-22F8-91C4-3E6E33585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456" y="2554303"/>
            <a:ext cx="5313005" cy="35754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CEB1F4-9D66-4C04-EBBA-AF69E5199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05" y="4645969"/>
            <a:ext cx="4791466" cy="3563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97EE42-8FCF-FD95-1A50-D1B719E70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02" y="3516130"/>
            <a:ext cx="4811272" cy="3761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2D8CB4-104E-CBE1-8674-BB62FF8DE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708" y="5061234"/>
            <a:ext cx="4791466" cy="3563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B485E5-65F1-1DFC-223B-7EEF91F0A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102" y="3892320"/>
            <a:ext cx="4771666" cy="3563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74C0C2-F7E5-EED6-76A5-81B8037ED7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102" y="4248710"/>
            <a:ext cx="4771666" cy="3563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FF0AD42-2651-4D26-FAA2-76F7E2995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902" y="5419213"/>
            <a:ext cx="4791472" cy="336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21A6A8-8279-9792-BD51-376C231FC1BA}"/>
              </a:ext>
            </a:extLst>
          </p:cNvPr>
          <p:cNvSpPr txBox="1"/>
          <p:nvPr/>
        </p:nvSpPr>
        <p:spPr>
          <a:xfrm>
            <a:off x="2212724" y="5807362"/>
            <a:ext cx="20634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수집한 랜드마크 종류 </a:t>
            </a:r>
          </a:p>
        </p:txBody>
      </p:sp>
    </p:spTree>
    <p:extLst>
      <p:ext uri="{BB962C8B-B14F-4D97-AF65-F5344CB8AC3E}">
        <p14:creationId xmlns:p14="http://schemas.microsoft.com/office/powerpoint/2010/main" val="269359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D314A-73E1-AAAD-8039-42DF5BBC4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011DD-E949-FB7A-BF53-3E2D2421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AB83E0-1FB2-CFFD-2F2C-E2C21375D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600" dirty="0"/>
              <a:t>간단한 </a:t>
            </a:r>
            <a:r>
              <a:rPr lang="en-US" altLang="ko-KR" sz="2600" dirty="0"/>
              <a:t>MLP(Multi-Layer Perceptron)</a:t>
            </a:r>
            <a:r>
              <a:rPr lang="ko-KR" altLang="en-US" sz="2600" dirty="0"/>
              <a:t>모델로 구현</a:t>
            </a:r>
            <a:endParaRPr lang="en-US" altLang="ko-KR" sz="2600" dirty="0"/>
          </a:p>
          <a:p>
            <a:pPr>
              <a:lnSpc>
                <a:spcPct val="150000"/>
              </a:lnSpc>
            </a:pPr>
            <a:endParaRPr lang="en-US" altLang="ko-KR" sz="2600" dirty="0"/>
          </a:p>
          <a:p>
            <a:pPr>
              <a:lnSpc>
                <a:spcPct val="150000"/>
              </a:lnSpc>
            </a:pPr>
            <a:r>
              <a:rPr lang="ko-KR" altLang="en-US" sz="2600" dirty="0"/>
              <a:t>우선</a:t>
            </a:r>
            <a:r>
              <a:rPr lang="en-US" altLang="ko-KR" sz="2600" dirty="0"/>
              <a:t>,</a:t>
            </a:r>
            <a:r>
              <a:rPr lang="ko-KR" altLang="en-US" sz="2600" dirty="0"/>
              <a:t> 정면을 뺀 </a:t>
            </a:r>
            <a:r>
              <a:rPr lang="en-US" altLang="ko-KR" sz="2600" dirty="0"/>
              <a:t>4</a:t>
            </a:r>
            <a:r>
              <a:rPr lang="ko-KR" altLang="en-US" sz="2600" dirty="0"/>
              <a:t>방향</a:t>
            </a:r>
            <a:r>
              <a:rPr lang="en-US" altLang="ko-KR" sz="2600" dirty="0"/>
              <a:t>(</a:t>
            </a:r>
            <a:r>
              <a:rPr lang="ko-KR" altLang="en-US" sz="2600" dirty="0"/>
              <a:t>상</a:t>
            </a:r>
            <a:r>
              <a:rPr lang="en-US" altLang="ko-KR" sz="2600" dirty="0"/>
              <a:t>,</a:t>
            </a:r>
            <a:r>
              <a:rPr lang="ko-KR" altLang="en-US" sz="2600" dirty="0"/>
              <a:t> 하</a:t>
            </a:r>
            <a:r>
              <a:rPr lang="en-US" altLang="ko-KR" sz="2600" dirty="0"/>
              <a:t>,</a:t>
            </a:r>
            <a:r>
              <a:rPr lang="ko-KR" altLang="en-US" sz="2600" dirty="0"/>
              <a:t> 좌</a:t>
            </a:r>
            <a:r>
              <a:rPr lang="en-US" altLang="ko-KR" sz="2600" dirty="0"/>
              <a:t>,</a:t>
            </a:r>
            <a:r>
              <a:rPr lang="ko-KR" altLang="en-US" sz="2600" dirty="0"/>
              <a:t> 우</a:t>
            </a:r>
            <a:r>
              <a:rPr lang="en-US" altLang="ko-KR" sz="2600" dirty="0"/>
              <a:t>)</a:t>
            </a:r>
            <a:r>
              <a:rPr lang="ko-KR" altLang="en-US" sz="2600" dirty="0"/>
              <a:t>에서의 분류 결과로 </a:t>
            </a:r>
            <a:r>
              <a:rPr lang="en-US" altLang="ko-KR" sz="2600" dirty="0"/>
              <a:t>100%</a:t>
            </a:r>
            <a:r>
              <a:rPr lang="ko-KR" altLang="en-US" sz="2600" dirty="0"/>
              <a:t>의 정확도를 보임</a:t>
            </a:r>
            <a:endParaRPr lang="en-US" altLang="ko-KR" sz="2600" dirty="0"/>
          </a:p>
          <a:p>
            <a:pPr>
              <a:lnSpc>
                <a:spcPct val="150000"/>
              </a:lnSpc>
            </a:pPr>
            <a:endParaRPr lang="en-US" altLang="ko-KR" sz="2600" dirty="0"/>
          </a:p>
          <a:p>
            <a:pPr>
              <a:lnSpc>
                <a:spcPct val="150000"/>
              </a:lnSpc>
            </a:pPr>
            <a:r>
              <a:rPr lang="ko-KR" altLang="en-US" sz="2600" dirty="0"/>
              <a:t>그러나 정면을 포함한 </a:t>
            </a:r>
            <a:r>
              <a:rPr lang="en-US" altLang="ko-KR" sz="2600" dirty="0"/>
              <a:t>5</a:t>
            </a:r>
            <a:r>
              <a:rPr lang="ko-KR" altLang="en-US" sz="2600" dirty="0"/>
              <a:t>방향에서는 모델의 계층을 늘려도 </a:t>
            </a:r>
            <a:r>
              <a:rPr lang="en-US" altLang="ko-KR" sz="2600" dirty="0"/>
              <a:t>82.3%</a:t>
            </a:r>
            <a:r>
              <a:rPr lang="ko-KR" altLang="en-US" sz="2600" dirty="0"/>
              <a:t>의      정확도로 </a:t>
            </a:r>
            <a:r>
              <a:rPr lang="ko-KR" altLang="en-US" sz="2600" dirty="0">
                <a:solidFill>
                  <a:srgbClr val="FF0000"/>
                </a:solidFill>
              </a:rPr>
              <a:t>정면</a:t>
            </a:r>
            <a:r>
              <a:rPr lang="ko-KR" altLang="en-US" sz="2600" dirty="0"/>
              <a:t>을 다른 방향으로 분류함</a:t>
            </a:r>
            <a:endParaRPr lang="en-US" altLang="ko-KR" sz="2600" dirty="0"/>
          </a:p>
          <a:p>
            <a:pPr>
              <a:lnSpc>
                <a:spcPct val="150000"/>
              </a:lnSpc>
            </a:pP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95890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0F419-761A-B914-CC1C-E3C82BA28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32653-2115-4210-4958-D16A7517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808C72-F3D5-7310-1D6F-0039EF6D7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600" dirty="0"/>
              <a:t>정면을 제대로 분류 하지 못해 최근 연구 동향을 찾아보니 랜드마크 점 위치의 차이가 있었음</a:t>
            </a:r>
            <a:endParaRPr lang="en-US" altLang="ko-KR" sz="2600" dirty="0"/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최근 연구의 경우 </a:t>
            </a:r>
            <a:r>
              <a:rPr lang="ko-KR" altLang="en-US" sz="2200" dirty="0">
                <a:solidFill>
                  <a:srgbClr val="FF0000"/>
                </a:solidFill>
              </a:rPr>
              <a:t>입 양 끝점</a:t>
            </a:r>
            <a:r>
              <a:rPr lang="ko-KR" altLang="en-US" sz="2200" dirty="0"/>
              <a:t>의 랜드마크 좌표가 있음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endParaRPr lang="en-US" altLang="ko-KR" sz="2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B0C151-0645-9DBC-9100-C4E8C4D1C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57" y="3041772"/>
            <a:ext cx="2275775" cy="28476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607F45C-FB83-ED26-D226-786322CBE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588" y="3041772"/>
            <a:ext cx="4008823" cy="28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8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FCFE8-4A0C-88B7-53BF-DA78A1BDD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DDFFF-9A16-2100-8851-4E0D8D08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A097C8-39F4-181B-40EA-C389BCA3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입 양 끝점의 랜드마크 좌표를 추가하고 다시 분류를 진행한 결과 </a:t>
            </a:r>
            <a:r>
              <a:rPr lang="en-US" altLang="ko-KR" sz="2400" dirty="0"/>
              <a:t>100%</a:t>
            </a:r>
            <a:r>
              <a:rPr lang="ko-KR" altLang="en-US" sz="2400" dirty="0"/>
              <a:t>로     </a:t>
            </a:r>
            <a:r>
              <a:rPr lang="en-US" altLang="ko-KR" sz="2400" dirty="0"/>
              <a:t>5</a:t>
            </a:r>
            <a:r>
              <a:rPr lang="ko-KR" altLang="en-US" sz="2400" dirty="0"/>
              <a:t> 방향에 대한 분류가 됨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2DF479-0EDF-2A79-A8C6-E4DF6D74B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666171"/>
            <a:ext cx="4518573" cy="3195454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40FE71A-D37E-3AF7-3951-0E91BD83F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609" y="2666172"/>
            <a:ext cx="3748134" cy="319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5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61CBC-E73E-5FC3-97FB-FC951B9B1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0F8D5-4ED2-A1B2-55BC-75FAE5A8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Conclusion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1E6CD0-98DA-E443-F7A9-05B14F488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600" dirty="0" err="1"/>
              <a:t>딥러닝을</a:t>
            </a:r>
            <a:r>
              <a:rPr lang="ko-KR" altLang="en-US" sz="2600" dirty="0"/>
              <a:t> 통해 얼굴의 방향을 완벽하게 추정할 수 있다는 것을 알아냄</a:t>
            </a:r>
            <a:endParaRPr lang="en-US" altLang="ko-KR" sz="2600" dirty="0"/>
          </a:p>
          <a:p>
            <a:pPr>
              <a:lnSpc>
                <a:spcPct val="150000"/>
              </a:lnSpc>
            </a:pPr>
            <a:endParaRPr lang="en-US" altLang="ko-KR" sz="2600" dirty="0"/>
          </a:p>
          <a:p>
            <a:pPr>
              <a:lnSpc>
                <a:spcPct val="150000"/>
              </a:lnSpc>
            </a:pPr>
            <a:r>
              <a:rPr lang="ko-KR" altLang="en-US" sz="2600" dirty="0"/>
              <a:t>다음으로 동공의 위치만을 사용하여 </a:t>
            </a:r>
            <a:r>
              <a:rPr lang="ko-KR" altLang="en-US" sz="2600" dirty="0" err="1"/>
              <a:t>딥러닝을</a:t>
            </a:r>
            <a:r>
              <a:rPr lang="ko-KR" altLang="en-US" sz="2600" dirty="0"/>
              <a:t> 통해 방향을 추정할 수 있는지 알아볼 것임</a:t>
            </a:r>
            <a:endParaRPr lang="en-US" altLang="ko-KR" sz="2600" dirty="0"/>
          </a:p>
          <a:p>
            <a:pPr>
              <a:lnSpc>
                <a:spcPct val="150000"/>
              </a:lnSpc>
            </a:pPr>
            <a:endParaRPr lang="en-US" altLang="ko-KR" sz="2600" dirty="0"/>
          </a:p>
          <a:p>
            <a:pPr>
              <a:lnSpc>
                <a:spcPct val="150000"/>
              </a:lnSpc>
            </a:pPr>
            <a:r>
              <a:rPr lang="ko-KR" altLang="en-US" sz="2600" dirty="0"/>
              <a:t>동공의 위치 정보를 통해 방향을 추정할 수 있다면</a:t>
            </a:r>
            <a:r>
              <a:rPr lang="en-US" altLang="ko-KR" sz="2600" dirty="0"/>
              <a:t>, </a:t>
            </a:r>
            <a:r>
              <a:rPr lang="ko-KR" altLang="en-US" sz="2600" dirty="0"/>
              <a:t>이전 얼굴 방향 정보와 함께 보다 정확한 시선 추적 모델을 개발할 수 있을 것임</a:t>
            </a: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414684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271</Words>
  <Application>Microsoft Macintosh PowerPoint</Application>
  <PresentationFormat>와이드스크린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Noto Sans KR</vt:lpstr>
      <vt:lpstr>Arial</vt:lpstr>
      <vt:lpstr>Office 테마</vt:lpstr>
      <vt:lpstr>Webcam based head pose estimation</vt:lpstr>
      <vt:lpstr>Introduction</vt:lpstr>
      <vt:lpstr>Method</vt:lpstr>
      <vt:lpstr>Method</vt:lpstr>
      <vt:lpstr>Method</vt:lpstr>
      <vt:lpstr>Method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/컴퓨터공학전공/학생</dc:creator>
  <cp:lastModifiedBy>황시훈(2023240043)</cp:lastModifiedBy>
  <cp:revision>23</cp:revision>
  <dcterms:created xsi:type="dcterms:W3CDTF">2022-09-21T08:07:24Z</dcterms:created>
  <dcterms:modified xsi:type="dcterms:W3CDTF">2024-09-11T00:19:00Z</dcterms:modified>
</cp:coreProperties>
</file>