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92" r:id="rId3"/>
    <p:sldId id="293" r:id="rId4"/>
    <p:sldId id="294" r:id="rId5"/>
    <p:sldId id="295" r:id="rId6"/>
    <p:sldId id="296" r:id="rId7"/>
    <p:sldId id="320" r:id="rId8"/>
    <p:sldId id="297" r:id="rId9"/>
    <p:sldId id="300" r:id="rId10"/>
    <p:sldId id="29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4E4"/>
    <a:srgbClr val="C6A2A5"/>
    <a:srgbClr val="EECCFC"/>
    <a:srgbClr val="221F32"/>
    <a:srgbClr val="70151C"/>
    <a:srgbClr val="EA9298"/>
    <a:srgbClr val="F9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8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216" y="320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419A0-287B-9848-A8D5-A77177DBB64F}" type="datetimeFigureOut">
              <a:rPr kumimoji="1" lang="ko-KR" altLang="en-US" smtClean="0"/>
              <a:t>2024. 10. 2.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1C0BA-5762-6444-B72C-E6187F7C66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371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1C0BA-5762-6444-B72C-E6187F7C666F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455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B342E01-0E27-D9DB-4969-DF0C04DFB4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81727"/>
            <a:ext cx="775662" cy="363742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388FBAFE-0239-2AA8-8DC5-3271C06F6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981963"/>
            <a:ext cx="12192000" cy="1131680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논문제목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2A431B62-0827-EF0C-9245-110D3AAC73C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frame">
            <a:avLst>
              <a:gd name="adj1" fmla="val 1805"/>
            </a:avLst>
          </a:prstGeom>
          <a:gradFill flip="none" rotWithShape="1">
            <a:gsLst>
              <a:gs pos="70000">
                <a:schemeClr val="bg1">
                  <a:alpha val="70000"/>
                  <a:lumMod val="100000"/>
                </a:schemeClr>
              </a:gs>
              <a:gs pos="35000">
                <a:schemeClr val="bg1">
                  <a:alpha val="70000"/>
                </a:schemeClr>
              </a:gs>
              <a:gs pos="8000">
                <a:srgbClr val="221F32">
                  <a:alpha val="82000"/>
                </a:srgbClr>
              </a:gs>
              <a:gs pos="96000">
                <a:srgbClr val="70151C">
                  <a:alpha val="86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510EB-D117-DE36-ACE9-D8CBD7A345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43450"/>
            <a:ext cx="12191999" cy="795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err="1"/>
              <a:t>김탱탱</a:t>
            </a:r>
            <a:br>
              <a:rPr lang="en-US" altLang="ko-KR" dirty="0"/>
            </a:br>
            <a:r>
              <a:rPr lang="en-US" altLang="ko-KR" dirty="0"/>
              <a:t>2022.00.00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6CF8193-6C38-001E-F454-EFF7D26861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192118"/>
            <a:ext cx="12192000" cy="4642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Noto Sans KR" panose="020B0500000000000000" pitchFamily="34" charset="-127"/>
                <a:ea typeface="Noto Sans KR" panose="020B0500000000000000" pitchFamily="34" charset="-127"/>
                <a:cs typeface="Noto Sans" panose="020B050204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English Title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0907CE7-538A-0BA2-7D55-45DAFEB429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45599"/>
            <a:ext cx="12192000" cy="421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i="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저자명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EF9AE89-739B-FCE3-AF1F-798D33E430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06081"/>
            <a:ext cx="12192000" cy="28257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/>
              <a:t>저널명</a:t>
            </a:r>
            <a:r>
              <a:rPr lang="en-US" altLang="ko-KR" dirty="0"/>
              <a:t>(</a:t>
            </a:r>
            <a:r>
              <a:rPr lang="ko-KR" altLang="en-US" dirty="0" err="1"/>
              <a:t>발행년도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E83D70-B55A-92AA-895C-DD4546FB09F8}"/>
              </a:ext>
            </a:extLst>
          </p:cNvPr>
          <p:cNvCxnSpPr/>
          <p:nvPr userDrawn="1"/>
        </p:nvCxnSpPr>
        <p:spPr>
          <a:xfrm>
            <a:off x="3924300" y="4552950"/>
            <a:ext cx="4391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9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A775-10CD-7FAD-B22C-78F9AC03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561D4-5E31-851A-93B2-0BFAA93DE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28952-8AAC-D4E9-CB6A-107BC17F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2024. 10. 2.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1B626-D127-C722-F1AB-02DF2BF6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F5797-D348-3F92-3F47-35A0F1ED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8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1ACA76-6A54-C694-B549-7741A503D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5DAF5-B39B-59BE-9F46-C104C3089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4B4B8-1D10-95BC-3C95-2E2C965B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2024. 10. 2.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A841-752B-3711-AD7A-03C33C42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4F54A-BB89-9BC5-0231-1732ABE7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86E90-FD4B-44DC-196F-8A3B871F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6C40A-86A0-644A-C9BA-F87068CC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11150600" cy="4813300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2pPr>
            <a:lvl3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3pPr>
            <a:lvl4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4pPr>
            <a:lvl5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615B1C-8E6A-1A81-B3C4-812212744AD3}"/>
              </a:ext>
            </a:extLst>
          </p:cNvPr>
          <p:cNvSpPr/>
          <p:nvPr userDrawn="1"/>
        </p:nvSpPr>
        <p:spPr>
          <a:xfrm>
            <a:off x="133350" y="758513"/>
            <a:ext cx="11925300" cy="45719"/>
          </a:xfrm>
          <a:prstGeom prst="rect">
            <a:avLst/>
          </a:prstGeom>
          <a:gradFill flip="none" rotWithShape="1">
            <a:gsLst>
              <a:gs pos="0">
                <a:srgbClr val="221F32"/>
              </a:gs>
              <a:gs pos="39000">
                <a:schemeClr val="bg1"/>
              </a:gs>
              <a:gs pos="67000">
                <a:schemeClr val="bg1"/>
              </a:gs>
              <a:gs pos="100000">
                <a:srgbClr val="70151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202AE2-82AF-0A85-0A93-318CC3E8BD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76963"/>
            <a:ext cx="775662" cy="363742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9C5E05-0AEF-4A8A-A2E6-417DA75D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176963"/>
            <a:ext cx="2743200" cy="365125"/>
          </a:xfrm>
        </p:spPr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8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8A2A-4975-FBB0-02D9-654ADC60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F376D-5FB0-2609-DAEB-66DB852A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15998-F947-602F-6859-F7AC975E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2024. 10. 2.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9289C-A7CC-2417-6029-EC811E24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8CB99-249E-B44D-03A1-B4C2627A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2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4031F-850C-B368-0435-390CC9B6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4827A-6A6D-9C1D-3881-AEBD46CD1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A85DBE-6186-3329-71E6-5226EF02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4FD17-D4B5-373C-8E9E-AC2BE8C5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2024. 10. 2.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26CD3-129E-F93A-9814-0E25FB9F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731E9-5C28-AFE0-0619-CDD5F411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557AE-3D3A-7F8D-BE56-AD9C4621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EEBB-0179-2872-C941-2D999BB2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944DA-8F75-981E-9572-FF4B409FB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84369-08E6-3330-3924-834945F8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1D59A0-127D-EACE-A6D2-8894AB8D7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B2DA7A-E3BA-1943-1808-84878BB3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2024. 10. 2.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EF55F-FC90-C3AB-4095-C88B7588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A4510-4035-9234-180F-B8C42C4B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0ACE5-20C5-55B8-A632-1808A1C4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137CC-A1BD-D529-118F-A8070A03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2024. 10. 2.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EDACCA-7604-9F2B-24D0-882AB333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0FDD9-E11C-8810-A89B-D13CBBC4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8B2C3-8183-DA08-AFE4-48047F8E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2024. 10. 2.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B8C2C6-0D47-938A-F984-08E4A826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BB2E27-314B-9D6F-B6C8-B188EEDD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0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0C319-10CC-F4F7-089A-3097771A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7D790-9F7A-8CB9-3FE1-96C57B87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52D4B-0797-4CC7-F98D-A30A80767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82039-11B8-B9D2-A9BB-4D9A4515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2024. 10. 2.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017D4-0AA4-FC9E-204A-A2C6BF38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18B62-373F-3B60-A9C8-9ED13CED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7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FF609-CD21-46BA-1538-062043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2E5D5D-BB2C-7CBA-70D1-95B242FFC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13C93-541A-304D-16D5-8837C92D5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2A024-DAAA-2CFE-FEDE-B0C89472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2024. 10. 2.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7A941-9A4A-33C2-CF96-AA77D2B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4DCD2-8890-F2E1-B718-03174C65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2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B063C-D73D-A8D0-B991-0A43F1F0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9744B-BCBB-7074-517D-2FD743D97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769ED-A909-6745-B45E-A69988276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AABB-70F1-4960-BB90-F30CCA443D4E}" type="datetimeFigureOut">
              <a:rPr lang="ko-KR" altLang="en-US" smtClean="0"/>
              <a:t>2024. 10. 2.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B3612-90A5-8B3A-6675-20DC14733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28E8B-BFAD-0918-8AC5-42065340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4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133040E-4DCA-B70B-D264-9A42A8E8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Webcam based pupil direction estimation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96356BD-7DC4-F79E-AE72-864391B44B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김상규</a:t>
            </a:r>
            <a:r>
              <a:rPr lang="en-US" altLang="ko-KR" dirty="0"/>
              <a:t>, </a:t>
            </a:r>
            <a:r>
              <a:rPr lang="ko-KR" altLang="en-US" u="sng" dirty="0" err="1"/>
              <a:t>황시훈</a:t>
            </a:r>
            <a:endParaRPr lang="en-US" altLang="ko-KR" u="sng" dirty="0"/>
          </a:p>
          <a:p>
            <a:r>
              <a:rPr lang="en-US" altLang="ko-KR" dirty="0"/>
              <a:t>2024.10.02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496F15E-C8B0-33DD-BF48-B926796D3A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FCEA4FB-E009-152D-FEAF-1CA956B37C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5F5E343-75C3-E5B8-745E-4E5B84180D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u="sng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49325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56929-7803-2AC5-98DE-4ECD4E6CF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295D4-0B4E-0E6A-2DF3-FA504940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C72B88-F555-B2FA-2672-11E3060C6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20000"/>
              </a:lnSpc>
            </a:pPr>
            <a:r>
              <a:rPr lang="ko-KR" altLang="en-US" sz="2600" dirty="0"/>
              <a:t>결론적으로 동공의 움직임만으로 방향에 대한 분류가 됨</a:t>
            </a:r>
            <a:endParaRPr lang="en-US" altLang="ko-KR" sz="2600" dirty="0"/>
          </a:p>
          <a:p>
            <a:pPr>
              <a:lnSpc>
                <a:spcPct val="220000"/>
              </a:lnSpc>
            </a:pPr>
            <a:r>
              <a:rPr lang="ko-KR" altLang="en-US" sz="2600" dirty="0"/>
              <a:t>계층의 깊이가 </a:t>
            </a:r>
            <a:r>
              <a:rPr lang="ko-KR" altLang="en-US" sz="2600" dirty="0">
                <a:solidFill>
                  <a:srgbClr val="FF0000"/>
                </a:solidFill>
              </a:rPr>
              <a:t>깊어야 한다</a:t>
            </a:r>
            <a:r>
              <a:rPr lang="ko-KR" altLang="en-US" sz="2600" dirty="0"/>
              <a:t>는 것이 확인됨</a:t>
            </a:r>
            <a:endParaRPr lang="en-US" altLang="ko-KR" sz="2600" dirty="0"/>
          </a:p>
          <a:p>
            <a:pPr>
              <a:lnSpc>
                <a:spcPct val="220000"/>
              </a:lnSpc>
            </a:pPr>
            <a:r>
              <a:rPr lang="ko-KR" altLang="en-US" sz="2600" dirty="0" err="1"/>
              <a:t>저수준의</a:t>
            </a:r>
            <a:r>
              <a:rPr lang="ko-KR" altLang="en-US" sz="2600" dirty="0"/>
              <a:t> 사진들을 잘 파악함</a:t>
            </a:r>
            <a:endParaRPr lang="en-US" altLang="ko-KR" sz="2600" dirty="0"/>
          </a:p>
          <a:p>
            <a:pPr>
              <a:lnSpc>
                <a:spcPct val="220000"/>
              </a:lnSpc>
            </a:pPr>
            <a:r>
              <a:rPr lang="ko-KR" altLang="en-US" sz="2600" dirty="0"/>
              <a:t>하지만</a:t>
            </a:r>
            <a:r>
              <a:rPr lang="en-US" altLang="ko-KR" sz="2600" dirty="0"/>
              <a:t>,</a:t>
            </a:r>
            <a:r>
              <a:rPr lang="ko-KR" altLang="en-US" sz="2600" dirty="0"/>
              <a:t> 몇몇의 사진들은 노이즈가 어느정도 끼여 있는 상태이며 </a:t>
            </a:r>
            <a:r>
              <a:rPr lang="ko-KR" altLang="en-US" sz="2600" dirty="0">
                <a:solidFill>
                  <a:srgbClr val="FF0000"/>
                </a:solidFill>
              </a:rPr>
              <a:t>정제</a:t>
            </a:r>
            <a:r>
              <a:rPr lang="ko-KR" altLang="en-US" sz="2600" dirty="0"/>
              <a:t> 후 학습한다면 더 높은 정확도가 기대됨</a:t>
            </a:r>
            <a:endParaRPr lang="en-US" altLang="ko-KR" sz="2600" dirty="0"/>
          </a:p>
          <a:p>
            <a:pPr>
              <a:lnSpc>
                <a:spcPct val="170000"/>
              </a:lnSpc>
            </a:pPr>
            <a:endParaRPr lang="en-US" altLang="ko-KR" sz="2600" dirty="0"/>
          </a:p>
          <a:p>
            <a:pPr>
              <a:lnSpc>
                <a:spcPct val="170000"/>
              </a:lnSpc>
            </a:pPr>
            <a:r>
              <a:rPr lang="ko-KR" altLang="en-US" sz="2600" dirty="0"/>
              <a:t>앞으로 대각을 포함한 </a:t>
            </a:r>
            <a:r>
              <a:rPr lang="en-US" altLang="ko-KR" sz="2600" dirty="0"/>
              <a:t>9</a:t>
            </a:r>
            <a:r>
              <a:rPr lang="ko-KR" altLang="en-US" sz="2600" dirty="0"/>
              <a:t>방향에 대해 방향 분류를 할 예정임</a:t>
            </a:r>
            <a:endParaRPr lang="en-US" altLang="ko-KR" sz="2600" dirty="0"/>
          </a:p>
          <a:p>
            <a:pPr>
              <a:lnSpc>
                <a:spcPct val="170000"/>
              </a:lnSpc>
            </a:pP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249609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115CE-96DE-71FE-58B6-13731F110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ADBB-1EB7-180B-5074-2500ADA3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7374A0-F7D6-3F82-979E-CC56AC86F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dirty="0"/>
              <a:t>전 연구인 랜드마크 기반 머리의 움직임으로 방향 분류가 된다는 것을  확인함</a:t>
            </a:r>
            <a:r>
              <a:rPr lang="en-US" altLang="ko-KR" sz="2600" dirty="0"/>
              <a:t>.</a:t>
            </a:r>
          </a:p>
          <a:p>
            <a:pPr>
              <a:lnSpc>
                <a:spcPct val="300000"/>
              </a:lnSpc>
            </a:pPr>
            <a:r>
              <a:rPr lang="ko-KR" altLang="en-US" sz="2600" dirty="0"/>
              <a:t>이번엔 동공의 움직임으로 방향 분류가 되는지를 확인 하려고 함</a:t>
            </a:r>
            <a:r>
              <a:rPr lang="en-US" altLang="ko-KR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188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C8B36-CB20-B29E-904F-ACBE5BBA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B9549-F38F-0846-EF66-708CBD84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4FFD38-FDE6-A6B2-2251-AA940F317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200" b="1" dirty="0"/>
              <a:t>&lt;</a:t>
            </a:r>
            <a:r>
              <a:rPr lang="ko-KR" altLang="en-US" sz="2200" b="1" dirty="0"/>
              <a:t>동공 움직임 이미지 자료 수집</a:t>
            </a:r>
            <a:r>
              <a:rPr lang="en-US" altLang="ko-KR" sz="2200" b="1" dirty="0"/>
              <a:t>&gt;</a:t>
            </a:r>
          </a:p>
          <a:p>
            <a:pPr>
              <a:lnSpc>
                <a:spcPct val="200000"/>
              </a:lnSpc>
            </a:pPr>
            <a:r>
              <a:rPr lang="ko-KR" altLang="en-US" sz="2200" dirty="0"/>
              <a:t>모니터 위 중앙에 </a:t>
            </a:r>
            <a:r>
              <a:rPr lang="ko-KR" altLang="en-US" sz="2200" dirty="0" err="1"/>
              <a:t>웹캠을</a:t>
            </a:r>
            <a:r>
              <a:rPr lang="ko-KR" altLang="en-US" sz="2200" dirty="0"/>
              <a:t> 설치함</a:t>
            </a:r>
            <a:endParaRPr lang="en-US" altLang="ko-KR" sz="2200" dirty="0"/>
          </a:p>
          <a:p>
            <a:pPr>
              <a:lnSpc>
                <a:spcPct val="200000"/>
              </a:lnSpc>
            </a:pPr>
            <a:r>
              <a:rPr lang="ko-KR" altLang="en-US" sz="2200" dirty="0"/>
              <a:t>모니터 화면과 얼굴의 거리는 전과 동일하게 약 </a:t>
            </a:r>
            <a:r>
              <a:rPr lang="en-US" altLang="ko-KR" sz="2200" dirty="0"/>
              <a:t>50cm</a:t>
            </a:r>
            <a:r>
              <a:rPr lang="ko-KR" altLang="en-US" sz="2200" dirty="0"/>
              <a:t>로 설정함</a:t>
            </a:r>
            <a:endParaRPr lang="en-US" altLang="ko-KR" sz="2200" dirty="0"/>
          </a:p>
          <a:p>
            <a:pPr>
              <a:lnSpc>
                <a:spcPct val="200000"/>
              </a:lnSpc>
            </a:pPr>
            <a:r>
              <a:rPr lang="ko-KR" altLang="en-US" sz="2200" dirty="0"/>
              <a:t>상</a:t>
            </a:r>
            <a:r>
              <a:rPr lang="en-US" altLang="ko-KR" sz="2200" dirty="0"/>
              <a:t>,</a:t>
            </a:r>
            <a:r>
              <a:rPr lang="ko-KR" altLang="en-US" sz="2200" dirty="0"/>
              <a:t> 하</a:t>
            </a:r>
            <a:r>
              <a:rPr lang="en-US" altLang="ko-KR" sz="2200" dirty="0"/>
              <a:t>,</a:t>
            </a:r>
            <a:r>
              <a:rPr lang="ko-KR" altLang="en-US" sz="2200" dirty="0"/>
              <a:t> 좌</a:t>
            </a:r>
            <a:r>
              <a:rPr lang="en-US" altLang="ko-KR" sz="2200" dirty="0"/>
              <a:t>,</a:t>
            </a:r>
            <a:r>
              <a:rPr lang="ko-KR" altLang="en-US" sz="2200" dirty="0"/>
              <a:t> 우</a:t>
            </a:r>
            <a:r>
              <a:rPr lang="en-US" altLang="ko-KR" sz="2200" dirty="0"/>
              <a:t>,</a:t>
            </a:r>
            <a:r>
              <a:rPr lang="ko-KR" altLang="en-US" sz="2200" dirty="0"/>
              <a:t> 정면에 대해 모니터를 기준으로 총 </a:t>
            </a:r>
            <a:r>
              <a:rPr lang="en-US" altLang="ko-KR" sz="2200" dirty="0"/>
              <a:t>5</a:t>
            </a:r>
            <a:r>
              <a:rPr lang="ko-KR" altLang="en-US" sz="2200" dirty="0"/>
              <a:t>개의 방향으로 동공의 움직임을   </a:t>
            </a:r>
            <a:r>
              <a:rPr lang="ko-KR" altLang="en-US" sz="2200" dirty="0" err="1"/>
              <a:t>캡쳐함</a:t>
            </a:r>
            <a:endParaRPr lang="en-US" altLang="ko-KR" sz="2200" dirty="0"/>
          </a:p>
          <a:p>
            <a:pPr>
              <a:lnSpc>
                <a:spcPct val="200000"/>
              </a:lnSpc>
            </a:pPr>
            <a:r>
              <a:rPr lang="ko-KR" altLang="en-US" sz="2200" dirty="0"/>
              <a:t>이미지는 각 방향에 대해 </a:t>
            </a:r>
            <a:r>
              <a:rPr lang="en-US" altLang="ko-KR" sz="2200" dirty="0"/>
              <a:t>700</a:t>
            </a:r>
            <a:r>
              <a:rPr lang="ko-KR" altLang="en-US" sz="2200" dirty="0"/>
              <a:t>개를 수집해 총 이미지는 </a:t>
            </a:r>
            <a:r>
              <a:rPr lang="en-US" altLang="ko-KR" sz="2200" dirty="0"/>
              <a:t>3500</a:t>
            </a:r>
            <a:r>
              <a:rPr lang="ko-KR" altLang="en-US" sz="2200" dirty="0"/>
              <a:t>개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3056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95B5C-763E-5CC6-F08F-A5903DF23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77D08-644C-A3AD-F467-EF1FE524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06958D-977A-63D1-F5F6-954F72CB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600" b="1" dirty="0"/>
              <a:t>&lt;</a:t>
            </a:r>
            <a:r>
              <a:rPr lang="ko-KR" altLang="en-US" sz="2600" b="1" dirty="0"/>
              <a:t>동공 이미지 사진 </a:t>
            </a:r>
            <a:r>
              <a:rPr lang="ko-KR" altLang="en-US" sz="2600" b="1" dirty="0" err="1"/>
              <a:t>전처리</a:t>
            </a:r>
            <a:r>
              <a:rPr lang="en-US" altLang="ko-KR" sz="2600" b="1" dirty="0"/>
              <a:t>&gt;</a:t>
            </a:r>
            <a:endParaRPr lang="en-US" altLang="ko-KR" sz="2600" dirty="0"/>
          </a:p>
          <a:p>
            <a:pPr>
              <a:lnSpc>
                <a:spcPct val="160000"/>
              </a:lnSpc>
            </a:pPr>
            <a:r>
              <a:rPr lang="ko-KR" altLang="en-US" sz="2600" dirty="0"/>
              <a:t>이미지는 상반신이 포함된 사진이므로 이것을 이미지 </a:t>
            </a:r>
            <a:r>
              <a:rPr lang="ko-KR" altLang="en-US" sz="2600" dirty="0" err="1"/>
              <a:t>전처리</a:t>
            </a:r>
            <a:r>
              <a:rPr lang="ko-KR" altLang="en-US" sz="2600" dirty="0"/>
              <a:t> 기법을 사용해 눈을 기준으로 </a:t>
            </a:r>
            <a:r>
              <a:rPr lang="ko-KR" altLang="en-US" sz="2600" dirty="0" err="1"/>
              <a:t>크롭함</a:t>
            </a:r>
            <a:endParaRPr lang="en-US" altLang="ko-KR" sz="2600" dirty="0"/>
          </a:p>
          <a:p>
            <a:pPr lvl="1">
              <a:lnSpc>
                <a:spcPct val="250000"/>
              </a:lnSpc>
            </a:pPr>
            <a:r>
              <a:rPr lang="ko-KR" altLang="en-US" sz="2200" dirty="0"/>
              <a:t>이 전처리를 사용해 양쪽 눈에 대한 사진을 얻을 수 있음</a:t>
            </a:r>
            <a:endParaRPr lang="en-US" altLang="ko-KR" sz="2200" dirty="0"/>
          </a:p>
          <a:p>
            <a:pPr>
              <a:lnSpc>
                <a:spcPct val="250000"/>
              </a:lnSpc>
            </a:pPr>
            <a:r>
              <a:rPr lang="ko-KR" altLang="en-US" sz="2200" dirty="0"/>
              <a:t>왼쪽 눈과 오른쪽 눈의 사진을 각각 </a:t>
            </a:r>
            <a:r>
              <a:rPr lang="en-US" altLang="ko-KR" sz="2200" dirty="0"/>
              <a:t>Input</a:t>
            </a:r>
            <a:r>
              <a:rPr lang="ko-KR" altLang="en-US" sz="2200" dirty="0" err="1"/>
              <a:t>으로</a:t>
            </a:r>
            <a:r>
              <a:rPr lang="ko-KR" altLang="en-US" sz="2200" dirty="0"/>
              <a:t> 모델에 학습할 예정임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19963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15B19-1EA1-ED2F-C792-04A4BBBF8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F90C5-FC40-FC1B-59C1-2D3A86C4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D8799C-1696-6C42-392F-8A4F63AC4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/>
              <a:t>CNN(Convolution Neural Network)</a:t>
            </a:r>
            <a:r>
              <a:rPr lang="ko-KR" altLang="en-US" sz="2600" dirty="0"/>
              <a:t>을 사용해서 정확도가 </a:t>
            </a:r>
            <a:r>
              <a:rPr lang="en-US" altLang="ko-KR" sz="2600" dirty="0"/>
              <a:t>100%</a:t>
            </a:r>
            <a:r>
              <a:rPr lang="ko-KR" altLang="en-US" sz="2600" dirty="0"/>
              <a:t>가 나옴</a:t>
            </a:r>
            <a:endParaRPr lang="en-US" altLang="ko-KR" sz="2600" dirty="0"/>
          </a:p>
          <a:p>
            <a:pPr lvl="1">
              <a:lnSpc>
                <a:spcPct val="200000"/>
              </a:lnSpc>
            </a:pPr>
            <a:r>
              <a:rPr lang="ko-KR" altLang="en-US" sz="2200" dirty="0"/>
              <a:t>하지만 사진을 사전에 확인 해 본 결과 </a:t>
            </a:r>
            <a:r>
              <a:rPr lang="en-US" altLang="ko-KR" sz="2200" dirty="0"/>
              <a:t>(</a:t>
            </a:r>
            <a:r>
              <a:rPr lang="ko-KR" altLang="en-US" sz="2200" dirty="0"/>
              <a:t>눈 깜박임에 대한</a:t>
            </a:r>
            <a:r>
              <a:rPr lang="en-US" altLang="ko-KR" sz="2200" dirty="0"/>
              <a:t>)</a:t>
            </a:r>
            <a:r>
              <a:rPr lang="ko-KR" altLang="en-US" sz="2200" dirty="0"/>
              <a:t>노이즈가 있음에도 </a:t>
            </a:r>
            <a:r>
              <a:rPr lang="en-US" altLang="ko-KR" sz="2200" dirty="0"/>
              <a:t>100%</a:t>
            </a:r>
            <a:r>
              <a:rPr lang="ko-KR" altLang="en-US" sz="2200" dirty="0"/>
              <a:t>가 나왔다는 것이 모순이라고 생각함</a:t>
            </a:r>
            <a:endParaRPr lang="en-US" altLang="ko-KR" sz="2200" dirty="0"/>
          </a:p>
          <a:p>
            <a:pPr>
              <a:lnSpc>
                <a:spcPct val="250000"/>
              </a:lnSpc>
            </a:pPr>
            <a:r>
              <a:rPr lang="ko-KR" altLang="en-US" sz="2600" dirty="0"/>
              <a:t>일반화를 확인하기 위해 </a:t>
            </a:r>
            <a:r>
              <a:rPr lang="ko-KR" altLang="en-US" sz="2600" dirty="0">
                <a:solidFill>
                  <a:srgbClr val="FF0000"/>
                </a:solidFill>
              </a:rPr>
              <a:t>검증</a:t>
            </a:r>
            <a:r>
              <a:rPr lang="ko-KR" altLang="en-US" sz="2600" dirty="0"/>
              <a:t>을 시행함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그 결과로 검증에 대한 정확도는 </a:t>
            </a:r>
            <a:r>
              <a:rPr lang="en-US" altLang="ko-KR" sz="2200" dirty="0"/>
              <a:t>20%</a:t>
            </a:r>
            <a:r>
              <a:rPr lang="ko-KR" altLang="en-US" sz="2200" dirty="0"/>
              <a:t>로 학습 자체가 되지 않음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17068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1EE25-8FAB-5ED7-515C-0CD5AA41D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0C49A-8515-6422-D58F-3F579B9A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E8D2DE-768B-85B2-A98F-BEC7B942C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dirty="0"/>
              <a:t>학습이 되지 않기에 계층의 깊이를 늘리기로 결정함</a:t>
            </a:r>
            <a:endParaRPr lang="en-US" altLang="ko-KR" sz="2600" dirty="0"/>
          </a:p>
          <a:p>
            <a:pPr>
              <a:lnSpc>
                <a:spcPct val="100000"/>
              </a:lnSpc>
            </a:pP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ko-KR" altLang="en-US" sz="2600" dirty="0"/>
              <a:t>계층 수를 늘렸을 경우</a:t>
            </a:r>
            <a:r>
              <a:rPr lang="en-US" altLang="ko-KR" sz="2600" dirty="0"/>
              <a:t>,</a:t>
            </a:r>
            <a:r>
              <a:rPr lang="ko-KR" altLang="en-US" sz="2600" dirty="0"/>
              <a:t> 그만큼 모델 자체가 </a:t>
            </a:r>
            <a:r>
              <a:rPr lang="ko-KR" altLang="en-US" sz="2600" dirty="0" err="1"/>
              <a:t>복잡해지므로</a:t>
            </a:r>
            <a:r>
              <a:rPr lang="ko-KR" altLang="en-US" sz="2600" dirty="0"/>
              <a:t> </a:t>
            </a:r>
            <a:r>
              <a:rPr lang="ko-KR" altLang="en-US" sz="2600" dirty="0" err="1"/>
              <a:t>입력값을</a:t>
            </a:r>
            <a:r>
              <a:rPr lang="ko-KR" altLang="en-US" sz="2600" dirty="0"/>
              <a:t>     이미지 흑백 사진으로 넣음</a:t>
            </a:r>
            <a:endParaRPr lang="en-US" altLang="ko-KR" sz="2600" dirty="0"/>
          </a:p>
          <a:p>
            <a:pPr>
              <a:lnSpc>
                <a:spcPct val="250000"/>
              </a:lnSpc>
            </a:pPr>
            <a:r>
              <a:rPr lang="ko-KR" altLang="en-US" sz="2600" dirty="0"/>
              <a:t>그 결과로 정확도는 </a:t>
            </a:r>
            <a:r>
              <a:rPr lang="en-US" altLang="ko-KR" sz="2600" dirty="0"/>
              <a:t>91.8%</a:t>
            </a:r>
            <a:r>
              <a:rPr lang="ko-KR" altLang="en-US" sz="2600" dirty="0"/>
              <a:t>가 나옴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54102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FDDC0-9AE7-BDB2-3828-2755B737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AFE06-0702-3059-9A8D-C57EFFDF8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/>
              <a:t>&lt;Grad-cam&gt;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주로 </a:t>
            </a:r>
            <a:r>
              <a:rPr lang="en-US" altLang="ko-KR" sz="2400" dirty="0"/>
              <a:t>CNN </a:t>
            </a:r>
            <a:r>
              <a:rPr lang="ko-KR" altLang="en-US" sz="2400" dirty="0"/>
              <a:t>기반의 모델을 설명할 때 사용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마지막 </a:t>
            </a:r>
            <a:r>
              <a:rPr lang="en-US" altLang="ko-KR" sz="2400" dirty="0"/>
              <a:t>Convolution feature map</a:t>
            </a:r>
            <a:r>
              <a:rPr lang="ko-KR" altLang="en-US" sz="2400" dirty="0"/>
              <a:t>에 대한 분류 결과의 기울기를 이용하여 입력 데이터의 어느 부분이 점수에 가장 큰 영향을 미쳤는지 시각화 </a:t>
            </a:r>
          </a:p>
        </p:txBody>
      </p:sp>
      <p:pic>
        <p:nvPicPr>
          <p:cNvPr id="2050" name="Picture 2" descr="Figure contains an axes object. The axes object with title golden retriever contains an object of type image.">
            <a:extLst>
              <a:ext uri="{FF2B5EF4-FFF2-40B4-BE49-F238E27FC236}">
                <a16:creationId xmlns:a16="http://schemas.microsoft.com/office/drawing/2014/main" id="{2D3142F0-1399-8918-C85B-E0A306645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69" y="3933825"/>
            <a:ext cx="37147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gure contains an axes object. The axes object with title Grad-CAM contains 2 objects of type image.">
            <a:extLst>
              <a:ext uri="{FF2B5EF4-FFF2-40B4-BE49-F238E27FC236}">
                <a16:creationId xmlns:a16="http://schemas.microsoft.com/office/drawing/2014/main" id="{CCF71E4E-5079-CB3D-7080-6FD0301EC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82" y="3914230"/>
            <a:ext cx="37147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00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052CF-4894-0D74-1B0C-74153AEA2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C1D4D-C7CA-4769-1C98-FF99C890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0C7BD474-C9FB-C8BA-1671-B72839E55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2067654"/>
            <a:ext cx="5457093" cy="27226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9FA2F20-7100-929F-34B8-88299FFFB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948" y="2067653"/>
            <a:ext cx="5392686" cy="27226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BAAEAA9-8DEE-6509-83FF-669EC9945601}"/>
              </a:ext>
            </a:extLst>
          </p:cNvPr>
          <p:cNvSpPr txBox="1"/>
          <p:nvPr/>
        </p:nvSpPr>
        <p:spPr>
          <a:xfrm>
            <a:off x="461246" y="1181437"/>
            <a:ext cx="4442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00" dirty="0"/>
              <a:t>가중치 영역</a:t>
            </a:r>
          </a:p>
        </p:txBody>
      </p:sp>
    </p:spTree>
    <p:extLst>
      <p:ext uri="{BB962C8B-B14F-4D97-AF65-F5344CB8AC3E}">
        <p14:creationId xmlns:p14="http://schemas.microsoft.com/office/powerpoint/2010/main" val="54563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82170-9BCB-A350-9607-1AEF47388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7E630-2DAF-0C9B-9727-9FB49B40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209E4F-85BD-41DA-F39F-E41D6CEB423C}"/>
              </a:ext>
            </a:extLst>
          </p:cNvPr>
          <p:cNvSpPr txBox="1"/>
          <p:nvPr/>
        </p:nvSpPr>
        <p:spPr>
          <a:xfrm>
            <a:off x="461246" y="1181437"/>
            <a:ext cx="4442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00" dirty="0"/>
              <a:t>가중치 영역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FC9B2F-3A55-76A7-B833-95CB40E3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820" y="1738213"/>
            <a:ext cx="4428872" cy="2315092"/>
          </a:xfrm>
          <a:prstGeom prst="rect">
            <a:avLst/>
          </a:prstGeo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80B351AD-DE20-4F56-4BAD-1DAA3AD61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5933" y="4179195"/>
            <a:ext cx="4397248" cy="23150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686B7E-2E39-9E96-79FF-71F3223A2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933" y="1738213"/>
            <a:ext cx="4396771" cy="23150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2E5C82-305B-6334-5736-0F15A31B7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820" y="4179195"/>
            <a:ext cx="4643565" cy="23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9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288</Words>
  <Application>Microsoft Macintosh PowerPoint</Application>
  <PresentationFormat>와이드스크린</PresentationFormat>
  <Paragraphs>43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Noto Sans KR</vt:lpstr>
      <vt:lpstr>Arial</vt:lpstr>
      <vt:lpstr>Office 테마</vt:lpstr>
      <vt:lpstr>Webcam based pupil direction estimation</vt:lpstr>
      <vt:lpstr>Introduction</vt:lpstr>
      <vt:lpstr>Method</vt:lpstr>
      <vt:lpstr>Method</vt:lpstr>
      <vt:lpstr>Method</vt:lpstr>
      <vt:lpstr>Method</vt:lpstr>
      <vt:lpstr>Method</vt:lpstr>
      <vt:lpstr>Method</vt:lpstr>
      <vt:lpstr>Method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/컴퓨터공학전공/학생</dc:creator>
  <cp:lastModifiedBy>황시훈(2023240043)</cp:lastModifiedBy>
  <cp:revision>35</cp:revision>
  <dcterms:created xsi:type="dcterms:W3CDTF">2022-09-21T08:07:24Z</dcterms:created>
  <dcterms:modified xsi:type="dcterms:W3CDTF">2024-10-02T06:38:39Z</dcterms:modified>
</cp:coreProperties>
</file>