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현 이" initials="승이" lastIdx="0" clrIdx="0">
    <p:extLst>
      <p:ext uri="{19B8F6BF-5375-455C-9EA6-DF929625EA0E}">
        <p15:presenceInfo xmlns:p15="http://schemas.microsoft.com/office/powerpoint/2012/main" userId="72cd7d4605a153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78"/>
    <a:srgbClr val="497F57"/>
    <a:srgbClr val="4AB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67" y="686"/>
      </p:cViewPr>
      <p:guideLst>
        <p:guide orient="horz" pos="2183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5DDC2-ABD8-4234-801C-D6F911108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5120E3-1490-477C-9785-F95A1E2BA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69D05-915A-451B-8F06-978B0BEB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F2B5-8D6A-44AD-89F2-A9F31BEDB94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D240A-BAC9-44FA-986C-C42D5923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A339D-2BA8-4E72-B22E-B2BE7B5D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FA8B-099E-433F-9443-9CAE3C1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7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2202-01F2-4D24-A0B1-1E1E0AB6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1F827-EA0D-42F9-B647-574517D88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B05A5-A928-4429-93E0-B738A43C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F2B5-8D6A-44AD-89F2-A9F31BEDB94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F0FAC-BE72-4097-B3A1-89D4DE35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F657C-9469-482B-BABE-AD0FE6D9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FA8B-099E-433F-9443-9CAE3C1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3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6211E5-B115-4294-A8A0-3E2E30B0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B3C502-799C-4E14-80F2-279990623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EDF89-14BF-4999-BAAC-DF91EBB1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F2B5-8D6A-44AD-89F2-A9F31BEDB94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C89CF-27F8-430B-8A92-A1F9B290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89FD2-3DE1-4F60-854F-3FE24413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FA8B-099E-433F-9443-9CAE3C1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BFBF0-2673-4E32-9185-42BE62D4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F347E-15EA-4EDE-9E74-82132C98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0F3A0-F8DE-4345-97B7-7D1FCCD9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F2B5-8D6A-44AD-89F2-A9F31BEDB94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4A85C-1D49-4C0F-A8B5-4D62AEFB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3DD09-A4FF-4191-90CE-1AD746F6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FA8B-099E-433F-9443-9CAE3C1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3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CAE6D-7344-47D4-8FF2-C51613B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1C636-2767-479A-B533-333024C1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1FA37-E7E4-4FE7-8FCB-B421F073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F2B5-8D6A-44AD-89F2-A9F31BEDB94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CDE9C-A6A1-4062-9856-EAF4FCCA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89EF0-1B19-48EF-B900-BF4FD73B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FA8B-099E-433F-9443-9CAE3C1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1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D455C-EC09-4E7C-8696-8AE7F59F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419A7-021D-40F0-A593-703D083CF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F735A4-A64C-41A3-8562-8C497802D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12115-FADC-418B-8789-27A5338F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F2B5-8D6A-44AD-89F2-A9F31BEDB94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133B3-E84E-4DF4-A428-72867A00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88114-A5A5-42BF-92D8-E3964A66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FA8B-099E-433F-9443-9CAE3C1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7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5FDA-0E2E-4D43-9642-B38E2E4B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D3D07F-412C-4DB7-9E19-656996836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533DF-373F-465A-98C4-6D006816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C45524-B3E8-4386-AE62-CD72E05C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63605E-41D9-4C7D-BDBE-99BD2D1D4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719996-5B5D-4903-8A2F-4C153115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F2B5-8D6A-44AD-89F2-A9F31BEDB94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E73382-6C5C-4782-9C8A-FBDC5213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49EDC9-684B-4E52-9307-3966CDD5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FA8B-099E-433F-9443-9CAE3C1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6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93211-6DE2-4B4B-9AD3-B3937B28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B8EC9C-0C2B-45A5-9E1A-28DD1415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F2B5-8D6A-44AD-89F2-A9F31BEDB94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7F3766-E23A-41E3-A9CF-C05AF81A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F8D36-36C4-4085-8AB1-C84CCE36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FA8B-099E-433F-9443-9CAE3C1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5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EFD54A-28D0-43E2-82B8-B3A61C9C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F2B5-8D6A-44AD-89F2-A9F31BEDB94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C53EE5-1C05-4754-8E12-D3DDA196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0FCCED-D35B-4FA0-880F-14183873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FA8B-099E-433F-9443-9CAE3C1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0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1939B-D7CE-4D83-B2B2-6AE6E431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3AAB1-AD36-4A0C-A167-E9E8A2C54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4A242-AFAE-437F-B9E6-179CC97F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04061-1E15-429E-AD82-BB42225B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F2B5-8D6A-44AD-89F2-A9F31BEDB94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C84BB7-9998-40CF-8763-D03737A1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8950A-8F1E-4C3B-81C4-436B7F21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FA8B-099E-433F-9443-9CAE3C1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1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23774-92A7-46C2-B7DF-5119C803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4C60C-8FDB-4533-BC9D-8935021F6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D4E26-D781-445B-97C6-3F515530E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43D6A-7BD2-4C20-830D-F5B1651B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F2B5-8D6A-44AD-89F2-A9F31BEDB94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285D2-88C2-4FEE-9353-C4A6CD8C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6D161-271C-448F-B4EB-AF67CC23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FA8B-099E-433F-9443-9CAE3C1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618A2-4B01-4887-92E8-C8128CF0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CECC6-541C-4769-94D7-169442EE0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9EA3B-1246-40E6-96BD-AEE643D3A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F2B5-8D6A-44AD-89F2-A9F31BEDB94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5F4B7-CC88-41DE-8E00-8A0111868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6E307-65A5-4EF7-B450-0B2DAC7DD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FA8B-099E-433F-9443-9CAE3C1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86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525D8C-56B8-4CE1-B2F6-A13627AD71CB}"/>
              </a:ext>
            </a:extLst>
          </p:cNvPr>
          <p:cNvSpPr/>
          <p:nvPr/>
        </p:nvSpPr>
        <p:spPr>
          <a:xfrm>
            <a:off x="0" y="4123113"/>
            <a:ext cx="12192000" cy="7813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08215B-D387-4F54-B78C-D4718B2349FD}"/>
              </a:ext>
            </a:extLst>
          </p:cNvPr>
          <p:cNvSpPr/>
          <p:nvPr/>
        </p:nvSpPr>
        <p:spPr>
          <a:xfrm>
            <a:off x="0" y="-1"/>
            <a:ext cx="12192000" cy="4123113"/>
          </a:xfrm>
          <a:prstGeom prst="rect">
            <a:avLst/>
          </a:prstGeom>
          <a:solidFill>
            <a:srgbClr val="406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EC33A-E1CF-4833-940A-F96BB97391DE}"/>
              </a:ext>
            </a:extLst>
          </p:cNvPr>
          <p:cNvSpPr txBox="1"/>
          <p:nvPr/>
        </p:nvSpPr>
        <p:spPr>
          <a:xfrm>
            <a:off x="4336472" y="5907578"/>
            <a:ext cx="351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도시공학과</a:t>
            </a:r>
            <a:endParaRPr lang="en-US" altLang="ko-KR" b="1" dirty="0"/>
          </a:p>
          <a:p>
            <a:pPr algn="ctr"/>
            <a:r>
              <a:rPr lang="en-US" altLang="ko-KR" b="1" dirty="0"/>
              <a:t>201503204 </a:t>
            </a:r>
            <a:r>
              <a:rPr lang="ko-KR" altLang="en-US" b="1" dirty="0"/>
              <a:t>이승현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F8095-14C7-4498-BB39-DC5B34526BC6}"/>
              </a:ext>
            </a:extLst>
          </p:cNvPr>
          <p:cNvSpPr txBox="1"/>
          <p:nvPr/>
        </p:nvSpPr>
        <p:spPr>
          <a:xfrm>
            <a:off x="-1" y="1305342"/>
            <a:ext cx="1219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QGIS</a:t>
            </a:r>
            <a:r>
              <a:rPr lang="ko-KR" altLang="en-US" sz="4400" b="1" dirty="0">
                <a:solidFill>
                  <a:schemeClr val="bg1"/>
                </a:solidFill>
              </a:rPr>
              <a:t>를 사용하여</a:t>
            </a:r>
            <a:endParaRPr lang="en-US" altLang="ko-KR" sz="4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4400" b="1">
                <a:solidFill>
                  <a:schemeClr val="bg1"/>
                </a:solidFill>
              </a:rPr>
              <a:t>8</a:t>
            </a:r>
            <a:r>
              <a:rPr lang="ko-KR" altLang="en-US" sz="4400" b="1">
                <a:solidFill>
                  <a:schemeClr val="bg1"/>
                </a:solidFill>
              </a:rPr>
              <a:t>차선 이상 도로로부터</a:t>
            </a:r>
            <a:endParaRPr lang="en-US" altLang="ko-KR" sz="4400" b="1">
              <a:solidFill>
                <a:schemeClr val="bg1"/>
              </a:solidFill>
            </a:endParaRPr>
          </a:p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200M </a:t>
            </a:r>
            <a:r>
              <a:rPr lang="ko-KR" altLang="en-US" sz="4400" b="1">
                <a:solidFill>
                  <a:schemeClr val="bg1"/>
                </a:solidFill>
              </a:rPr>
              <a:t>이상 떨어진 전기차충전소 </a:t>
            </a:r>
            <a:r>
              <a:rPr lang="ko-KR" altLang="en-US" sz="4400" b="1" dirty="0">
                <a:solidFill>
                  <a:schemeClr val="bg1"/>
                </a:solidFill>
              </a:rPr>
              <a:t>찾아보기</a:t>
            </a:r>
          </a:p>
        </p:txBody>
      </p:sp>
      <p:pic>
        <p:nvPicPr>
          <p:cNvPr id="8" name="그래픽 7" descr="지도 나침반">
            <a:extLst>
              <a:ext uri="{FF2B5EF4-FFF2-40B4-BE49-F238E27FC236}">
                <a16:creationId xmlns:a16="http://schemas.microsoft.com/office/drawing/2014/main" id="{19CDA745-FEF7-4026-B8CC-38366705D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4473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2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5FA80-3F71-4434-995F-A4AFDBC55A1D}"/>
              </a:ext>
            </a:extLst>
          </p:cNvPr>
          <p:cNvSpPr/>
          <p:nvPr/>
        </p:nvSpPr>
        <p:spPr>
          <a:xfrm>
            <a:off x="0" y="1130531"/>
            <a:ext cx="12192000" cy="665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지도 나침반">
            <a:extLst>
              <a:ext uri="{FF2B5EF4-FFF2-40B4-BE49-F238E27FC236}">
                <a16:creationId xmlns:a16="http://schemas.microsoft.com/office/drawing/2014/main" id="{9772DB99-F30C-4126-845D-575E53C16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1343" y="99767"/>
            <a:ext cx="914400" cy="9144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260A500-4AAE-45AE-B4B9-F6252AE4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7" y="157631"/>
            <a:ext cx="11876116" cy="981537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QGIS</a:t>
            </a:r>
            <a:r>
              <a:rPr lang="ko-KR" altLang="en-US" sz="2400" b="1" dirty="0"/>
              <a:t>를 </a:t>
            </a:r>
            <a:r>
              <a:rPr lang="ko-KR" altLang="en-US" sz="2400" b="1"/>
              <a:t>사용하여</a:t>
            </a:r>
            <a:r>
              <a:rPr lang="en-US" altLang="ko-KR" sz="2400" b="1" dirty="0"/>
              <a:t> </a:t>
            </a:r>
            <a:r>
              <a:rPr lang="ko-KR" altLang="en-US" sz="2400" b="1"/>
              <a:t>8차선이상도로로부터 </a:t>
            </a:r>
            <a:br>
              <a:rPr lang="en-US" altLang="ko-KR" sz="2400" b="1"/>
            </a:br>
            <a:r>
              <a:rPr lang="ko-KR" altLang="en-US" sz="2400" b="1"/>
              <a:t>직선거리500m 이상 떨어져있는 전기차급속충전기찾기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7FBA9-AD58-43C0-8857-231951E1AC77}"/>
              </a:ext>
            </a:extLst>
          </p:cNvPr>
          <p:cNvSpPr txBox="1"/>
          <p:nvPr/>
        </p:nvSpPr>
        <p:spPr>
          <a:xfrm>
            <a:off x="334963" y="1554480"/>
            <a:ext cx="1112551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목차</a:t>
            </a:r>
            <a:endParaRPr lang="en-US" altLang="ko-KR" sz="5400" b="1"/>
          </a:p>
          <a:p>
            <a:r>
              <a:rPr lang="en-US" altLang="ko-KR" sz="3200" b="1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sz="3200" b="1" dirty="0">
                <a:solidFill>
                  <a:srgbClr val="0070C0"/>
                </a:solidFill>
              </a:rPr>
              <a:t>주제선정이유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3200" b="1" dirty="0">
                <a:solidFill>
                  <a:srgbClr val="0070C0"/>
                </a:solidFill>
              </a:rPr>
              <a:t>QGIS</a:t>
            </a:r>
            <a:r>
              <a:rPr lang="ko-KR" altLang="en-US" sz="3200" b="1">
                <a:solidFill>
                  <a:srgbClr val="0070C0"/>
                </a:solidFill>
              </a:rPr>
              <a:t>활용하기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r>
              <a:rPr lang="en-US" altLang="ko-KR" sz="3200" b="1" dirty="0">
                <a:solidFill>
                  <a:srgbClr val="0070C0"/>
                </a:solidFill>
              </a:rPr>
              <a:t>   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1) </a:t>
            </a:r>
            <a:r>
              <a:rPr lang="ko-KR" altLang="en-US" sz="3200" b="1">
                <a:solidFill>
                  <a:schemeClr val="bg2">
                    <a:lumMod val="25000"/>
                  </a:schemeClr>
                </a:solidFill>
              </a:rPr>
              <a:t>텍스트를 </a:t>
            </a:r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</a:rPr>
              <a:t>위치로 변환하기</a:t>
            </a:r>
            <a:endParaRPr lang="en-US" altLang="ko-KR" sz="32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   2) </a:t>
            </a:r>
            <a:r>
              <a:rPr lang="ko-KR" altLang="en-US" sz="3200" b="1">
                <a:solidFill>
                  <a:schemeClr val="bg2">
                    <a:lumMod val="25000"/>
                  </a:schemeClr>
                </a:solidFill>
              </a:rPr>
              <a:t>공간분석 </a:t>
            </a:r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</a:rPr>
              <a:t>및 시각화</a:t>
            </a:r>
            <a:endParaRPr lang="en-US" altLang="ko-KR" sz="32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1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A3E185-E67F-415B-A5D8-47EAC84F9B78}"/>
              </a:ext>
            </a:extLst>
          </p:cNvPr>
          <p:cNvSpPr/>
          <p:nvPr/>
        </p:nvSpPr>
        <p:spPr>
          <a:xfrm>
            <a:off x="0" y="1130531"/>
            <a:ext cx="12192000" cy="665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지도 나침반">
            <a:extLst>
              <a:ext uri="{FF2B5EF4-FFF2-40B4-BE49-F238E27FC236}">
                <a16:creationId xmlns:a16="http://schemas.microsoft.com/office/drawing/2014/main" id="{53BD019A-4716-429B-99CF-449A79AF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1343" y="99767"/>
            <a:ext cx="914400" cy="9144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6B0CABF-BEE0-4ACF-9A72-5ECB37B7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7" y="157631"/>
            <a:ext cx="11876116" cy="981537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QGIS</a:t>
            </a:r>
            <a:r>
              <a:rPr lang="ko-KR" altLang="en-US" sz="2400" b="1" dirty="0"/>
              <a:t>를 </a:t>
            </a:r>
            <a:r>
              <a:rPr lang="ko-KR" altLang="en-US" sz="2400" b="1"/>
              <a:t>사용하여</a:t>
            </a:r>
            <a:r>
              <a:rPr lang="en-US" altLang="ko-KR" sz="2400" b="1" dirty="0"/>
              <a:t> </a:t>
            </a:r>
            <a:r>
              <a:rPr lang="ko-KR" altLang="en-US" sz="2400" b="1"/>
              <a:t>8차선이상도로로부터 </a:t>
            </a:r>
            <a:br>
              <a:rPr lang="en-US" altLang="ko-KR" sz="2400" b="1"/>
            </a:br>
            <a:r>
              <a:rPr lang="ko-KR" altLang="en-US" sz="2400" b="1"/>
              <a:t>직선거리500m 이상 떨어져있는 전기차급속충전기찾기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BC5812-FA55-4BB4-B152-4575ACC0644B}"/>
              </a:ext>
            </a:extLst>
          </p:cNvPr>
          <p:cNvSpPr/>
          <p:nvPr/>
        </p:nvSpPr>
        <p:spPr>
          <a:xfrm>
            <a:off x="334963" y="1481036"/>
            <a:ext cx="1126066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주제선정이유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effectLst/>
              </a:rPr>
              <a:t>세계 곳곳의 환경 규제가 강화되면서 석유의 시대가 저물고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>
                <a:effectLst/>
              </a:rPr>
              <a:t>그로 인해 자동차 업계에서는 석유를 연소하여 엔진을 가동하는 기존 내연기관에서 벗어나 전기 자동차를 개발중다</a:t>
            </a:r>
            <a:r>
              <a:rPr lang="en-US" altLang="ko-KR" dirty="0">
                <a:effectLst/>
              </a:rPr>
              <a:t>. </a:t>
            </a:r>
            <a:r>
              <a:rPr lang="ko-KR" altLang="en-US">
                <a:effectLst/>
              </a:rPr>
              <a:t>전기 모터와 전기 배터리를 이용하는 친환경적인 작동 원리 덕분에 소음도 없고</a:t>
            </a:r>
            <a:r>
              <a:rPr lang="en-US" altLang="ko-KR" dirty="0">
                <a:effectLst/>
              </a:rPr>
              <a:t>, </a:t>
            </a:r>
            <a:r>
              <a:rPr lang="ko-KR" altLang="en-US">
                <a:effectLst/>
              </a:rPr>
              <a:t>유해물질도 만들지 않아 자동차의 미래로 스포트라이트를 받고 있는 전기 자동차의 </a:t>
            </a:r>
            <a:r>
              <a:rPr lang="ko-KR" altLang="en-US"/>
              <a:t>수요가 점점 높아짐에따라 전기차를 충전할수있는 전기차충전소의 위치를 알아보고자한다</a:t>
            </a:r>
            <a:r>
              <a:rPr lang="en-US" altLang="ko-KR" dirty="0"/>
              <a:t>. </a:t>
            </a:r>
            <a:r>
              <a:rPr lang="ko-KR" altLang="en-US"/>
              <a:t>서울시의 급속전기차충전기의 위치를 </a:t>
            </a:r>
            <a:r>
              <a:rPr lang="en-US" altLang="ko-KR" dirty="0"/>
              <a:t>8</a:t>
            </a:r>
            <a:r>
              <a:rPr lang="ko-KR" altLang="en-US"/>
              <a:t>차선도로에서 </a:t>
            </a:r>
            <a:r>
              <a:rPr lang="en-US" altLang="ko-KR" dirty="0"/>
              <a:t>500M</a:t>
            </a:r>
            <a:r>
              <a:rPr lang="ko-KR" altLang="en-US"/>
              <a:t>이상 떨어진 충전기를 찾아 전기차소유자들이 급하게 전기차를 충전해야할 경우를 대비하고자 한다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64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5FA80-3F71-4434-995F-A4AFDBC55A1D}"/>
              </a:ext>
            </a:extLst>
          </p:cNvPr>
          <p:cNvSpPr/>
          <p:nvPr/>
        </p:nvSpPr>
        <p:spPr>
          <a:xfrm>
            <a:off x="0" y="1130531"/>
            <a:ext cx="12192000" cy="665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지도 나침반">
            <a:extLst>
              <a:ext uri="{FF2B5EF4-FFF2-40B4-BE49-F238E27FC236}">
                <a16:creationId xmlns:a16="http://schemas.microsoft.com/office/drawing/2014/main" id="{9772DB99-F30C-4126-845D-575E53C16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1343" y="99767"/>
            <a:ext cx="914400" cy="9144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260A500-4AAE-45AE-B4B9-F6252AE4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7" y="157631"/>
            <a:ext cx="11876116" cy="981537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QGIS</a:t>
            </a:r>
            <a:r>
              <a:rPr lang="ko-KR" altLang="en-US" sz="2400" b="1" dirty="0"/>
              <a:t>를 </a:t>
            </a:r>
            <a:r>
              <a:rPr lang="ko-KR" altLang="en-US" sz="2400" b="1"/>
              <a:t>사용하여</a:t>
            </a:r>
            <a:r>
              <a:rPr lang="en-US" altLang="ko-KR" sz="2400" b="1" dirty="0"/>
              <a:t> </a:t>
            </a:r>
            <a:r>
              <a:rPr lang="ko-KR" altLang="en-US" sz="2400" b="1"/>
              <a:t>8차선이상도로로부터 </a:t>
            </a:r>
            <a:br>
              <a:rPr lang="en-US" altLang="ko-KR" sz="2400" b="1"/>
            </a:br>
            <a:r>
              <a:rPr lang="ko-KR" altLang="en-US" sz="2400" b="1"/>
              <a:t>직선거리500m 이상 떨어져있는 전기차급속충전기찾기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426139-5E88-4F73-A527-A33BBD42201A}"/>
              </a:ext>
            </a:extLst>
          </p:cNvPr>
          <p:cNvSpPr/>
          <p:nvPr/>
        </p:nvSpPr>
        <p:spPr>
          <a:xfrm>
            <a:off x="334963" y="1481036"/>
            <a:ext cx="1126066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텍스트를 위치로 변환하기</a:t>
            </a:r>
            <a:endParaRPr lang="en-US" altLang="ko-KR" sz="2800" b="1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ko-KR" altLang="en-US"/>
              <a:t>1</a:t>
            </a:r>
            <a:r>
              <a:rPr lang="ko-KR" altLang="en-US" dirty="0"/>
              <a:t>. 텍스트데이터가공</a:t>
            </a:r>
          </a:p>
          <a:p>
            <a:r>
              <a:rPr lang="ko-KR" altLang="en-US" dirty="0"/>
              <a:t>   1) 위치정보가 있는 속성데이터 활용하기 </a:t>
            </a:r>
            <a:endParaRPr lang="en-US" altLang="ko-KR" dirty="0"/>
          </a:p>
          <a:p>
            <a:r>
              <a:rPr lang="ko-KR" altLang="en-US" dirty="0"/>
              <a:t>       • </a:t>
            </a:r>
            <a:r>
              <a:rPr lang="ko-KR" altLang="en-US" dirty="0" err="1"/>
              <a:t>서울열린데이터광장사이트</a:t>
            </a:r>
            <a:r>
              <a:rPr lang="en-US" altLang="ko-KR" dirty="0"/>
              <a:t>(http://data.seoul.go.kr/)</a:t>
            </a:r>
            <a:r>
              <a:rPr lang="ko-KR" altLang="en-US"/>
              <a:t>에 접속한다. </a:t>
            </a:r>
            <a:endParaRPr lang="en-US" altLang="ko-KR" dirty="0"/>
          </a:p>
          <a:p>
            <a:r>
              <a:rPr lang="ko-KR" altLang="en-US" dirty="0"/>
              <a:t>       • [검색] 에서 ‘전기차충전’ 을 검색한다.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2) </a:t>
            </a:r>
            <a:r>
              <a:rPr lang="ko-KR" altLang="en-US"/>
              <a:t>위치정보가있는 속성데이터활용하기 </a:t>
            </a:r>
            <a:endParaRPr lang="en-US" altLang="ko-KR"/>
          </a:p>
          <a:p>
            <a:pPr marL="541338"/>
            <a:r>
              <a:rPr lang="en-US" altLang="ko-KR" dirty="0"/>
              <a:t>• </a:t>
            </a:r>
            <a:r>
              <a:rPr lang="ko-KR" altLang="en-US"/>
              <a:t>제공하는 데이터정보를 확인한 후</a:t>
            </a:r>
            <a:r>
              <a:rPr lang="en-US" altLang="ko-KR"/>
              <a:t>, </a:t>
            </a:r>
            <a:r>
              <a:rPr lang="ko-KR" altLang="en-US"/>
              <a:t>다운로드한다</a:t>
            </a:r>
            <a:r>
              <a:rPr lang="en-US" altLang="ko-KR"/>
              <a:t>. </a:t>
            </a:r>
          </a:p>
          <a:p>
            <a:pPr marL="541338"/>
            <a:r>
              <a:rPr lang="en-US" altLang="ko-KR" dirty="0"/>
              <a:t>• </a:t>
            </a:r>
            <a:r>
              <a:rPr lang="ko-KR" altLang="en-US"/>
              <a:t>다운로드한 ‘서울시 지도태깅 전기차급속충전기 </a:t>
            </a:r>
            <a:r>
              <a:rPr lang="en-US" altLang="ko-KR"/>
              <a:t>.csv’ </a:t>
            </a:r>
            <a:r>
              <a:rPr lang="ko-KR" altLang="en-US"/>
              <a:t>파일을 열어정보를 확인한다</a:t>
            </a:r>
            <a:r>
              <a:rPr lang="en-US" altLang="ko-KR"/>
              <a:t>.</a:t>
            </a:r>
          </a:p>
          <a:p>
            <a:pPr marL="541338"/>
            <a:endParaRPr lang="en-US" altLang="ko-KR" dirty="0"/>
          </a:p>
          <a:p>
            <a:r>
              <a:rPr lang="en-US" altLang="ko-KR" dirty="0"/>
              <a:t>  3) </a:t>
            </a:r>
            <a:r>
              <a:rPr lang="ko-KR" altLang="en-US"/>
              <a:t>위치정보가있는속성데이터활용하기 </a:t>
            </a:r>
            <a:endParaRPr lang="en-US" altLang="ko-KR"/>
          </a:p>
          <a:p>
            <a:pPr marL="541338"/>
            <a:r>
              <a:rPr lang="en-US" altLang="ko-KR" dirty="0"/>
              <a:t>• </a:t>
            </a:r>
            <a:r>
              <a:rPr lang="ko-KR" altLang="en-US"/>
              <a:t>데이터정제하기</a:t>
            </a:r>
          </a:p>
          <a:p>
            <a:pPr marL="541338"/>
            <a:r>
              <a:rPr lang="en-US" altLang="ko-KR"/>
              <a:t>- [</a:t>
            </a:r>
            <a:r>
              <a:rPr lang="ko-KR" altLang="en-US"/>
              <a:t>필수</a:t>
            </a:r>
            <a:r>
              <a:rPr lang="en-US" altLang="ko-KR"/>
              <a:t>]</a:t>
            </a:r>
            <a:r>
              <a:rPr lang="ko-KR" altLang="en-US"/>
              <a:t>불필요한 정보 삭제</a:t>
            </a:r>
          </a:p>
          <a:p>
            <a:pPr marL="541338"/>
            <a:r>
              <a:rPr lang="en-US" altLang="ko-KR"/>
              <a:t>- [</a:t>
            </a:r>
            <a:r>
              <a:rPr lang="ko-KR" altLang="en-US"/>
              <a:t>필수</a:t>
            </a:r>
            <a:r>
              <a:rPr lang="en-US" altLang="ko-KR"/>
              <a:t>]</a:t>
            </a:r>
            <a:r>
              <a:rPr lang="ko-KR" altLang="en-US"/>
              <a:t>필드명</a:t>
            </a:r>
            <a:r>
              <a:rPr lang="en-US" altLang="ko-KR"/>
              <a:t>, </a:t>
            </a:r>
            <a:r>
              <a:rPr lang="ko-KR" altLang="en-US"/>
              <a:t>파일명이 되는 부분은 영어로 변경</a:t>
            </a:r>
          </a:p>
          <a:p>
            <a:pPr marL="541338"/>
            <a:r>
              <a:rPr lang="en-US" altLang="ko-KR"/>
              <a:t>- </a:t>
            </a:r>
            <a:r>
              <a:rPr lang="ko-KR" altLang="en-US"/>
              <a:t>단순한 데이터로딩은 문제없으나</a:t>
            </a:r>
            <a:r>
              <a:rPr lang="en-US" altLang="ko-KR"/>
              <a:t>, </a:t>
            </a:r>
            <a:r>
              <a:rPr lang="ko-KR" altLang="en-US"/>
              <a:t>본격적인 공간분석을 수행할때 에러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93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5FA80-3F71-4434-995F-A4AFDBC55A1D}"/>
              </a:ext>
            </a:extLst>
          </p:cNvPr>
          <p:cNvSpPr/>
          <p:nvPr/>
        </p:nvSpPr>
        <p:spPr>
          <a:xfrm>
            <a:off x="0" y="1130531"/>
            <a:ext cx="12192000" cy="665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지도 나침반">
            <a:extLst>
              <a:ext uri="{FF2B5EF4-FFF2-40B4-BE49-F238E27FC236}">
                <a16:creationId xmlns:a16="http://schemas.microsoft.com/office/drawing/2014/main" id="{9772DB99-F30C-4126-845D-575E53C16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1343" y="99767"/>
            <a:ext cx="914400" cy="9144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260A500-4AAE-45AE-B4B9-F6252AE4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7" y="157631"/>
            <a:ext cx="11876116" cy="981537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QGIS</a:t>
            </a:r>
            <a:r>
              <a:rPr lang="ko-KR" altLang="en-US" sz="2400" b="1" dirty="0"/>
              <a:t>를 </a:t>
            </a:r>
            <a:r>
              <a:rPr lang="ko-KR" altLang="en-US" sz="2400" b="1"/>
              <a:t>사용하여</a:t>
            </a:r>
            <a:r>
              <a:rPr lang="en-US" altLang="ko-KR" sz="2400" b="1" dirty="0"/>
              <a:t> </a:t>
            </a:r>
            <a:r>
              <a:rPr lang="ko-KR" altLang="en-US" sz="2400" b="1"/>
              <a:t>8차선이상도로로부터 </a:t>
            </a:r>
            <a:br>
              <a:rPr lang="en-US" altLang="ko-KR" sz="2400" b="1"/>
            </a:br>
            <a:r>
              <a:rPr lang="ko-KR" altLang="en-US" sz="2400" b="1"/>
              <a:t>직선거리500m 이상 떨어져있는 전기차급속충전기찾기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6BF89E-2873-464C-8E22-33C4ABC43178}"/>
              </a:ext>
            </a:extLst>
          </p:cNvPr>
          <p:cNvSpPr/>
          <p:nvPr/>
        </p:nvSpPr>
        <p:spPr>
          <a:xfrm>
            <a:off x="334962" y="1313396"/>
            <a:ext cx="114912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4)  </a:t>
            </a:r>
            <a:r>
              <a:rPr lang="ko-KR" altLang="en-US"/>
              <a:t>위치정보가 </a:t>
            </a:r>
            <a:r>
              <a:rPr lang="ko-KR" altLang="en-US" dirty="0"/>
              <a:t>있는 속성데이터 활용하기 </a:t>
            </a:r>
            <a:endParaRPr lang="en-US" altLang="ko-KR" dirty="0"/>
          </a:p>
          <a:p>
            <a:pPr marL="365125"/>
            <a:r>
              <a:rPr lang="ko-KR" altLang="en-US" dirty="0"/>
              <a:t>• </a:t>
            </a:r>
            <a:r>
              <a:rPr lang="ko-KR" altLang="en-US" dirty="0" err="1"/>
              <a:t>지도매핑하기</a:t>
            </a:r>
            <a:endParaRPr lang="ko-KR" altLang="en-US" dirty="0"/>
          </a:p>
          <a:p>
            <a:pPr marL="365125"/>
            <a:r>
              <a:rPr lang="ko-KR" altLang="en-US" dirty="0"/>
              <a:t>-  </a:t>
            </a:r>
            <a:r>
              <a:rPr lang="ko-KR" altLang="en-US" dirty="0" err="1"/>
              <a:t>QGIS에서</a:t>
            </a:r>
            <a:r>
              <a:rPr lang="ko-KR" altLang="en-US" dirty="0"/>
              <a:t> [레이어]-[레이어 추가]-[구분자로 분리된 </a:t>
            </a:r>
            <a:r>
              <a:rPr lang="ko-KR" altLang="en-US" dirty="0" err="1"/>
              <a:t>텍스트레이어를</a:t>
            </a:r>
            <a:r>
              <a:rPr lang="ko-KR" altLang="en-US" dirty="0"/>
              <a:t> 추가 ]</a:t>
            </a:r>
            <a:r>
              <a:rPr lang="ko-KR" altLang="en-US" dirty="0" err="1"/>
              <a:t>를</a:t>
            </a:r>
            <a:r>
              <a:rPr lang="ko-KR" altLang="en-US" dirty="0"/>
              <a:t> 클릭한다.</a:t>
            </a:r>
          </a:p>
          <a:p>
            <a:pPr marL="650875" indent="-285750">
              <a:buFontTx/>
              <a:buChar char="-"/>
            </a:pPr>
            <a:r>
              <a:rPr lang="ko-KR" altLang="en-US" dirty="0"/>
              <a:t>다운받은 ‘서울시 </a:t>
            </a:r>
            <a:r>
              <a:rPr lang="ko-KR" altLang="en-US" dirty="0" err="1"/>
              <a:t>지도태깅</a:t>
            </a:r>
            <a:r>
              <a:rPr lang="ko-KR" altLang="en-US" dirty="0"/>
              <a:t> </a:t>
            </a:r>
            <a:r>
              <a:rPr lang="ko-KR" altLang="en-US" dirty="0" err="1"/>
              <a:t>전기차급속충전기.csv</a:t>
            </a:r>
            <a:r>
              <a:rPr lang="ko-KR" altLang="en-US" dirty="0"/>
              <a:t>’ 파일을 불러온다.</a:t>
            </a:r>
            <a:endParaRPr lang="en-US" altLang="ko-KR" dirty="0"/>
          </a:p>
          <a:p>
            <a:pPr marL="650875" indent="-285750">
              <a:buFontTx/>
              <a:buChar char="-"/>
            </a:pPr>
            <a:r>
              <a:rPr lang="ko-KR" altLang="en-US" dirty="0"/>
              <a:t>아래의 속성정보를 보여주는 화면에서 한글이 깨지지 않는지를 확인한다</a:t>
            </a:r>
            <a:r>
              <a:rPr lang="en-US" altLang="ko-KR"/>
              <a:t>. </a:t>
            </a:r>
          </a:p>
          <a:p>
            <a:pPr marL="365125"/>
            <a:r>
              <a:rPr lang="en-US" altLang="ko-KR" dirty="0"/>
              <a:t>    * X </a:t>
            </a:r>
            <a:r>
              <a:rPr lang="ko-KR" altLang="en-US"/>
              <a:t>필드</a:t>
            </a:r>
            <a:r>
              <a:rPr lang="en-US" altLang="ko-KR"/>
              <a:t>: </a:t>
            </a:r>
            <a:r>
              <a:rPr lang="ko-KR" altLang="en-US"/>
              <a:t>경도</a:t>
            </a:r>
            <a:r>
              <a:rPr lang="en-US" altLang="ko-KR"/>
              <a:t>, Y </a:t>
            </a:r>
            <a:r>
              <a:rPr lang="ko-KR" altLang="en-US"/>
              <a:t>필드</a:t>
            </a:r>
            <a:r>
              <a:rPr lang="en-US" altLang="ko-KR"/>
              <a:t>: </a:t>
            </a:r>
            <a:r>
              <a:rPr lang="ko-KR" altLang="en-US"/>
              <a:t>위도로 설정</a:t>
            </a:r>
            <a:endParaRPr lang="en-US" altLang="ko-KR"/>
          </a:p>
          <a:p>
            <a:pPr marL="365125"/>
            <a:r>
              <a:rPr lang="en-US" altLang="ko-KR" dirty="0"/>
              <a:t>- </a:t>
            </a:r>
            <a:r>
              <a:rPr lang="ko-KR" altLang="en-US"/>
              <a:t>배경지도</a:t>
            </a:r>
            <a:r>
              <a:rPr lang="en-US" altLang="ko-KR"/>
              <a:t>(OpenLayersPlugin</a:t>
            </a:r>
            <a:r>
              <a:rPr lang="ko-KR" altLang="en-US"/>
              <a:t>에서</a:t>
            </a:r>
            <a:r>
              <a:rPr lang="en-US" altLang="ko-KR"/>
              <a:t>OpenStreetMap, Google Map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를 불러와서 서울시 전기차 급속충전기 의 위치를 확인해보자</a:t>
            </a:r>
            <a:r>
              <a:rPr lang="en-US" altLang="ko-KR"/>
              <a:t>.</a:t>
            </a:r>
          </a:p>
          <a:p>
            <a:pPr marL="365125"/>
            <a:endParaRPr lang="en-US" altLang="ko-KR" dirty="0"/>
          </a:p>
          <a:p>
            <a:pPr marL="365125"/>
            <a:endParaRPr lang="en-US" altLang="ko-KR" dirty="0"/>
          </a:p>
          <a:p>
            <a:pPr marL="365125"/>
            <a:r>
              <a:rPr lang="en-US" altLang="ko-KR" dirty="0"/>
              <a:t>&lt;</a:t>
            </a:r>
            <a:r>
              <a:rPr lang="ko-KR" altLang="en-US"/>
              <a:t>도움말</a:t>
            </a:r>
            <a:r>
              <a:rPr lang="en-US" altLang="ko-KR"/>
              <a:t>&gt;-</a:t>
            </a:r>
            <a:r>
              <a:rPr lang="ko-KR" altLang="en-US"/>
              <a:t>인코딩 </a:t>
            </a:r>
            <a:r>
              <a:rPr lang="en-US" altLang="ko-KR"/>
              <a:t>EUC-KR, UTF-8, SYSTEM </a:t>
            </a:r>
            <a:r>
              <a:rPr lang="ko-KR" altLang="en-US"/>
              <a:t>등으로 설정하여 한글이 깨지지 않도록 한다</a:t>
            </a:r>
            <a:r>
              <a:rPr lang="en-US" altLang="ko-KR"/>
              <a:t>.</a:t>
            </a:r>
          </a:p>
          <a:p>
            <a:pPr marL="365125"/>
            <a:r>
              <a:rPr lang="en-US" altLang="ko-KR" dirty="0"/>
              <a:t>&lt;</a:t>
            </a:r>
            <a:r>
              <a:rPr lang="ko-KR" altLang="en-US"/>
              <a:t>도움말</a:t>
            </a:r>
            <a:r>
              <a:rPr lang="en-US" altLang="ko-KR"/>
              <a:t>&gt;-</a:t>
            </a:r>
            <a:r>
              <a:rPr lang="ko-KR" altLang="en-US"/>
              <a:t>좌표계 좌표계가 설정되어 있지 않다고 할 경우</a:t>
            </a:r>
            <a:r>
              <a:rPr lang="en-US" altLang="ko-KR"/>
              <a:t>, </a:t>
            </a:r>
            <a:r>
              <a:rPr lang="ko-KR" altLang="en-US"/>
              <a:t>해당 레이어의 오른쪽 마우스를 클릭한 후</a:t>
            </a:r>
            <a:r>
              <a:rPr lang="en-US" altLang="ko-KR"/>
              <a:t>, </a:t>
            </a:r>
          </a:p>
          <a:p>
            <a:pPr marL="365125"/>
            <a:r>
              <a:rPr lang="en-US" altLang="ko-KR" dirty="0"/>
              <a:t>‘Set Layer CRS’</a:t>
            </a:r>
            <a:r>
              <a:rPr lang="ko-KR" altLang="en-US"/>
              <a:t>를 클릭하여</a:t>
            </a:r>
            <a:r>
              <a:rPr lang="en-US" altLang="ko-KR"/>
              <a:t>, ‘WGS84 (EPSG: 4326)’</a:t>
            </a:r>
            <a:r>
              <a:rPr lang="ko-KR" altLang="en-US"/>
              <a:t>으로 설정한다</a:t>
            </a:r>
            <a:r>
              <a:rPr lang="en-US" altLang="ko-KR"/>
              <a:t>.</a:t>
            </a:r>
            <a:endParaRPr lang="ko-KR" altLang="en-US"/>
          </a:p>
          <a:p>
            <a:pPr marL="650875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81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2FC28-4364-45B6-B47E-88B1BD4A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7" y="157631"/>
            <a:ext cx="11876116" cy="981537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QGIS</a:t>
            </a:r>
            <a:r>
              <a:rPr lang="ko-KR" altLang="en-US" sz="2400" b="1" dirty="0"/>
              <a:t>를 </a:t>
            </a:r>
            <a:r>
              <a:rPr lang="ko-KR" altLang="en-US" sz="2400" b="1"/>
              <a:t>사용하여</a:t>
            </a:r>
            <a:r>
              <a:rPr lang="en-US" altLang="ko-KR" sz="2400" b="1" dirty="0"/>
              <a:t> </a:t>
            </a:r>
            <a:r>
              <a:rPr lang="ko-KR" altLang="en-US" sz="2400" b="1"/>
              <a:t>8차선이상도로로부터 </a:t>
            </a:r>
            <a:br>
              <a:rPr lang="en-US" altLang="ko-KR" sz="2400" b="1"/>
            </a:br>
            <a:r>
              <a:rPr lang="ko-KR" altLang="en-US" sz="2400" b="1"/>
              <a:t>직선거리500m 이상 떨어져있는 전기차급속충전기찾기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05FA80-3F71-4434-995F-A4AFDBC55A1D}"/>
              </a:ext>
            </a:extLst>
          </p:cNvPr>
          <p:cNvSpPr/>
          <p:nvPr/>
        </p:nvSpPr>
        <p:spPr>
          <a:xfrm>
            <a:off x="0" y="1130531"/>
            <a:ext cx="12192000" cy="665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지도 나침반">
            <a:extLst>
              <a:ext uri="{FF2B5EF4-FFF2-40B4-BE49-F238E27FC236}">
                <a16:creationId xmlns:a16="http://schemas.microsoft.com/office/drawing/2014/main" id="{9772DB99-F30C-4126-845D-575E53C16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1343" y="99767"/>
            <a:ext cx="914400" cy="914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F9EED99-7114-4F20-87B5-80271FD3CC73}"/>
              </a:ext>
            </a:extLst>
          </p:cNvPr>
          <p:cNvSpPr/>
          <p:nvPr/>
        </p:nvSpPr>
        <p:spPr>
          <a:xfrm>
            <a:off x="321733" y="1801076"/>
            <a:ext cx="1170401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공간분석 및 시각화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/>
              <a:t>. </a:t>
            </a:r>
            <a:r>
              <a:rPr lang="ko-KR" altLang="en-US" dirty="0"/>
              <a:t>버퍼(</a:t>
            </a:r>
            <a:r>
              <a:rPr lang="ko-KR" altLang="en-US" dirty="0" err="1"/>
              <a:t>Buffer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1) 8차선이상도로로부터 직선거리500m 이상 </a:t>
            </a:r>
            <a:r>
              <a:rPr lang="ko-KR" altLang="en-US" dirty="0" err="1"/>
              <a:t>떨어져있는</a:t>
            </a:r>
            <a:r>
              <a:rPr lang="ko-KR" altLang="en-US" dirty="0"/>
              <a:t> </a:t>
            </a:r>
            <a:r>
              <a:rPr lang="ko-KR" altLang="en-US" dirty="0" err="1"/>
              <a:t>전기차급속충전기찾기</a:t>
            </a:r>
            <a:endParaRPr lang="ko-KR" altLang="en-US" dirty="0"/>
          </a:p>
          <a:p>
            <a:r>
              <a:rPr lang="ko-KR" altLang="en-US" dirty="0"/>
              <a:t>       • 8차선이상도로 추출</a:t>
            </a:r>
          </a:p>
          <a:p>
            <a:r>
              <a:rPr lang="ko-KR" altLang="en-US" dirty="0"/>
              <a:t>           - road_link2.shp, 서울시 </a:t>
            </a:r>
            <a:r>
              <a:rPr lang="ko-KR" altLang="en-US" dirty="0" err="1"/>
              <a:t>지도태깅</a:t>
            </a:r>
            <a:r>
              <a:rPr lang="ko-KR" altLang="en-US" dirty="0"/>
              <a:t> </a:t>
            </a:r>
            <a:r>
              <a:rPr lang="ko-KR" altLang="en-US" dirty="0" err="1"/>
              <a:t>전기차급속충전기</a:t>
            </a:r>
            <a:r>
              <a:rPr lang="ko-KR" altLang="en-US" dirty="0"/>
              <a:t> 정보 불러오기</a:t>
            </a:r>
            <a:endParaRPr lang="en-US" altLang="ko-KR" dirty="0"/>
          </a:p>
          <a:p>
            <a:r>
              <a:rPr lang="en-US" altLang="ko-KR" dirty="0"/>
              <a:t>           - </a:t>
            </a:r>
            <a:r>
              <a:rPr lang="ko-KR" altLang="en-US"/>
              <a:t>속성테이블열기 </a:t>
            </a:r>
            <a:r>
              <a:rPr lang="en-US" altLang="ko-KR" dirty="0"/>
              <a:t>- </a:t>
            </a:r>
            <a:r>
              <a:rPr lang="ko-KR" altLang="en-US"/>
              <a:t>표현식을 이용해 객체 선택 </a:t>
            </a:r>
            <a:r>
              <a:rPr lang="en-US" altLang="ko-KR" dirty="0"/>
              <a:t>: “LANES” &gt;= 8</a:t>
            </a:r>
          </a:p>
          <a:p>
            <a:pPr marL="898525"/>
            <a:r>
              <a:rPr lang="en-US" altLang="ko-KR" dirty="0"/>
              <a:t>- [</a:t>
            </a:r>
            <a:r>
              <a:rPr lang="ko-KR" altLang="en-US"/>
              <a:t>벡터</a:t>
            </a:r>
            <a:r>
              <a:rPr lang="en-US" altLang="ko-KR" dirty="0"/>
              <a:t>]-[</a:t>
            </a:r>
            <a:r>
              <a:rPr lang="ko-KR" altLang="en-US"/>
              <a:t>공간 연산도구</a:t>
            </a:r>
            <a:r>
              <a:rPr lang="en-US" altLang="ko-KR" dirty="0"/>
              <a:t>]-[Fixed Distance Buffer]</a:t>
            </a:r>
            <a:r>
              <a:rPr lang="ko-KR" altLang="en-US"/>
              <a:t>를실행</a:t>
            </a:r>
          </a:p>
          <a:p>
            <a:pPr marL="1184275" indent="-285750">
              <a:buFontTx/>
              <a:buChar char="-"/>
            </a:pPr>
            <a:r>
              <a:rPr lang="ko-KR" altLang="en-US" dirty="0" err="1"/>
              <a:t>입력레이어</a:t>
            </a:r>
            <a:r>
              <a:rPr lang="en-US" altLang="ko-KR" dirty="0"/>
              <a:t>: road_link2, </a:t>
            </a:r>
            <a:r>
              <a:rPr lang="ko-KR" altLang="en-US"/>
              <a:t>거리</a:t>
            </a:r>
            <a:r>
              <a:rPr lang="en-US" altLang="ko-KR"/>
              <a:t>: 500, Dissolve buffer results: Check on, </a:t>
            </a:r>
            <a:r>
              <a:rPr lang="ko-KR" altLang="en-US"/>
              <a:t>출력버퍼 레이어</a:t>
            </a:r>
            <a:r>
              <a:rPr lang="en-US" altLang="ko-KR"/>
              <a:t>: buffered_road8.shp</a:t>
            </a:r>
          </a:p>
          <a:p>
            <a:pPr marL="1184275" indent="-28575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/>
              <a:t>벡터</a:t>
            </a:r>
            <a:r>
              <a:rPr lang="en-US" altLang="ko-KR"/>
              <a:t>]-[</a:t>
            </a:r>
            <a:r>
              <a:rPr lang="ko-KR" altLang="en-US"/>
              <a:t>조사 도구</a:t>
            </a:r>
            <a:r>
              <a:rPr lang="en-US" altLang="ko-KR"/>
              <a:t>]-[</a:t>
            </a:r>
            <a:r>
              <a:rPr lang="ko-KR" altLang="en-US"/>
              <a:t>위치에따른선택</a:t>
            </a:r>
            <a:r>
              <a:rPr lang="en-US" altLang="ko-KR"/>
              <a:t>(Spatial Query)] </a:t>
            </a:r>
            <a:r>
              <a:rPr lang="ko-KR" altLang="en-US"/>
              <a:t>실행</a:t>
            </a:r>
          </a:p>
          <a:p>
            <a:pPr marL="1184275" indent="-285750">
              <a:buFontTx/>
              <a:buChar char="-"/>
            </a:pPr>
            <a:r>
              <a:rPr lang="en-US" altLang="ko-KR"/>
              <a:t>Layer to select from: firestation, </a:t>
            </a:r>
            <a:r>
              <a:rPr lang="ko-KR" altLang="en-US"/>
              <a:t>교차레이어</a:t>
            </a:r>
            <a:r>
              <a:rPr lang="en-US" altLang="ko-KR"/>
              <a:t>: buffered_road8, </a:t>
            </a:r>
            <a:r>
              <a:rPr lang="ko-KR" altLang="en-US"/>
              <a:t>기하학적 조건</a:t>
            </a:r>
            <a:r>
              <a:rPr lang="en-US" altLang="ko-KR"/>
              <a:t>: Is disjoint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7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05FA80-3F71-4434-995F-A4AFDBC55A1D}"/>
              </a:ext>
            </a:extLst>
          </p:cNvPr>
          <p:cNvSpPr/>
          <p:nvPr/>
        </p:nvSpPr>
        <p:spPr>
          <a:xfrm>
            <a:off x="0" y="1130531"/>
            <a:ext cx="12192000" cy="665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지도 나침반">
            <a:extLst>
              <a:ext uri="{FF2B5EF4-FFF2-40B4-BE49-F238E27FC236}">
                <a16:creationId xmlns:a16="http://schemas.microsoft.com/office/drawing/2014/main" id="{9772DB99-F30C-4126-845D-575E53C16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1343" y="99767"/>
            <a:ext cx="914400" cy="9144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260A500-4AAE-45AE-B4B9-F6252AE4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7" y="157631"/>
            <a:ext cx="11876116" cy="981537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QGIS</a:t>
            </a:r>
            <a:r>
              <a:rPr lang="ko-KR" altLang="en-US" sz="2400" b="1" dirty="0"/>
              <a:t>를 </a:t>
            </a:r>
            <a:r>
              <a:rPr lang="ko-KR" altLang="en-US" sz="2400" b="1"/>
              <a:t>사용하여</a:t>
            </a:r>
            <a:r>
              <a:rPr lang="en-US" altLang="ko-KR" sz="2400" b="1" dirty="0"/>
              <a:t> </a:t>
            </a:r>
            <a:r>
              <a:rPr lang="ko-KR" altLang="en-US" sz="2400" b="1"/>
              <a:t>8차선이상도로로부터 </a:t>
            </a:r>
            <a:br>
              <a:rPr lang="en-US" altLang="ko-KR" sz="2400" b="1"/>
            </a:br>
            <a:r>
              <a:rPr lang="ko-KR" altLang="en-US" sz="2400" b="1"/>
              <a:t>직선거리500m 이상 떨어져있는 전기차급속충전기찾기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5C67CF-A781-4506-B01E-6DDE84B18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645" y="2169932"/>
            <a:ext cx="6276001" cy="4315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89115-F975-4982-A685-A567151E93DC}"/>
              </a:ext>
            </a:extLst>
          </p:cNvPr>
          <p:cNvSpPr txBox="1"/>
          <p:nvPr/>
        </p:nvSpPr>
        <p:spPr>
          <a:xfrm>
            <a:off x="351593" y="1202237"/>
            <a:ext cx="1169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189</a:t>
            </a:r>
            <a:r>
              <a:rPr lang="ko-KR" altLang="en-US" sz="2800" b="1">
                <a:solidFill>
                  <a:srgbClr val="0070C0"/>
                </a:solidFill>
              </a:rPr>
              <a:t>개의 전기차충선기가 </a:t>
            </a:r>
            <a:r>
              <a:rPr lang="en-US" altLang="ko-KR" sz="2800" b="1" dirty="0">
                <a:solidFill>
                  <a:srgbClr val="0070C0"/>
                </a:solidFill>
              </a:rPr>
              <a:t>8</a:t>
            </a:r>
            <a:r>
              <a:rPr lang="ko-KR" altLang="en-US" sz="2800" b="1">
                <a:solidFill>
                  <a:srgbClr val="0070C0"/>
                </a:solidFill>
              </a:rPr>
              <a:t>차선으로부터 </a:t>
            </a:r>
            <a:r>
              <a:rPr lang="en-US" altLang="ko-KR" sz="2800" b="1">
                <a:solidFill>
                  <a:srgbClr val="0070C0"/>
                </a:solidFill>
              </a:rPr>
              <a:t>500M</a:t>
            </a:r>
            <a:r>
              <a:rPr lang="ko-KR" altLang="en-US" sz="2800" b="1">
                <a:solidFill>
                  <a:srgbClr val="0070C0"/>
                </a:solidFill>
              </a:rPr>
              <a:t>이상 떨어져있다</a:t>
            </a:r>
            <a:r>
              <a:rPr lang="en-US" altLang="ko-KR" sz="2800" b="1">
                <a:solidFill>
                  <a:srgbClr val="0070C0"/>
                </a:solidFill>
              </a:rPr>
              <a:t>.</a:t>
            </a:r>
            <a:endParaRPr lang="ko-KR" altLang="en-US" sz="2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6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495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QGIS를 사용하여 8차선이상도로로부터  직선거리500m 이상 떨어져있는 전기차급속충전기찾기</vt:lpstr>
      <vt:lpstr>QGIS를 사용하여 8차선이상도로로부터  직선거리500m 이상 떨어져있는 전기차급속충전기찾기</vt:lpstr>
      <vt:lpstr>QGIS를 사용하여 8차선이상도로로부터  직선거리500m 이상 떨어져있는 전기차급속충전기찾기</vt:lpstr>
      <vt:lpstr>QGIS를 사용하여 8차선이상도로로부터  직선거리500m 이상 떨어져있는 전기차급속충전기찾기</vt:lpstr>
      <vt:lpstr>QGIS를 사용하여 8차선이상도로로부터  직선거리500m 이상 떨어져있는 전기차급속충전기찾기</vt:lpstr>
      <vt:lpstr>QGIS를 사용하여 8차선이상도로로부터  직선거리500m 이상 떨어져있는 전기차급속충전기찾기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이</dc:creator>
  <cp:lastModifiedBy>승현 이</cp:lastModifiedBy>
  <cp:revision>7</cp:revision>
  <dcterms:created xsi:type="dcterms:W3CDTF">2018-12-20T08:14:58Z</dcterms:created>
  <dcterms:modified xsi:type="dcterms:W3CDTF">2018-12-20T11:02:13Z</dcterms:modified>
</cp:coreProperties>
</file>