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9" r:id="rId7"/>
    <p:sldId id="272" r:id="rId8"/>
    <p:sldId id="261" r:id="rId9"/>
    <p:sldId id="262" r:id="rId10"/>
    <p:sldId id="277" r:id="rId11"/>
    <p:sldId id="263" r:id="rId12"/>
    <p:sldId id="271" r:id="rId13"/>
    <p:sldId id="264" r:id="rId14"/>
    <p:sldId id="265" r:id="rId15"/>
    <p:sldId id="276" r:id="rId16"/>
    <p:sldId id="273" r:id="rId17"/>
    <p:sldId id="274" r:id="rId18"/>
    <p:sldId id="275" r:id="rId19"/>
    <p:sldId id="270" r:id="rId20"/>
    <p:sldId id="26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45E1DF-36B5-4D12-9707-72B318864F31}" type="datetimeFigureOut">
              <a:rPr lang="en-IN" smtClean="0"/>
              <a:t>22-12-2021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FD7C6F-BEF6-488C-A07D-03774BEFEA96}" type="slidenum">
              <a:rPr lang="en-IN" smtClean="0"/>
              <a:t>‹#›</a:t>
            </a:fld>
            <a:endParaRPr lang="en-IN"/>
          </a:p>
        </p:txBody>
      </p:sp>
    </p:spTree>
    <p:extLst>
      <p:ext uri="{BB962C8B-B14F-4D97-AF65-F5344CB8AC3E}">
        <p14:creationId xmlns:p14="http://schemas.microsoft.com/office/powerpoint/2010/main" val="2850863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5FD7C6F-BEF6-488C-A07D-03774BEFEA96}" type="slidenum">
              <a:rPr lang="en-IN" smtClean="0"/>
              <a:t>9</a:t>
            </a:fld>
            <a:endParaRPr lang="en-IN"/>
          </a:p>
        </p:txBody>
      </p:sp>
    </p:spTree>
    <p:extLst>
      <p:ext uri="{BB962C8B-B14F-4D97-AF65-F5344CB8AC3E}">
        <p14:creationId xmlns:p14="http://schemas.microsoft.com/office/powerpoint/2010/main" val="121880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5FD7C6F-BEF6-488C-A07D-03774BEFEA96}" type="slidenum">
              <a:rPr lang="en-IN" smtClean="0"/>
              <a:t>10</a:t>
            </a:fld>
            <a:endParaRPr lang="en-IN"/>
          </a:p>
        </p:txBody>
      </p:sp>
    </p:spTree>
    <p:extLst>
      <p:ext uri="{BB962C8B-B14F-4D97-AF65-F5344CB8AC3E}">
        <p14:creationId xmlns:p14="http://schemas.microsoft.com/office/powerpoint/2010/main" val="685831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FD7C6F-BEF6-488C-A07D-03774BEFEA96}" type="slidenum">
              <a:rPr lang="en-IN" smtClean="0"/>
              <a:t>20</a:t>
            </a:fld>
            <a:endParaRPr lang="en-IN"/>
          </a:p>
        </p:txBody>
      </p:sp>
    </p:spTree>
    <p:extLst>
      <p:ext uri="{BB962C8B-B14F-4D97-AF65-F5344CB8AC3E}">
        <p14:creationId xmlns:p14="http://schemas.microsoft.com/office/powerpoint/2010/main" val="3070226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CA68DDFF-C654-4C22-A460-6D96FCD2FC06}" type="datetimeFigureOut">
              <a:rPr lang="en-IN" smtClean="0"/>
              <a:t>22-12-2021</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FB36EA40-A418-4C5D-8903-DC52BF0B65E1}"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68DDFF-C654-4C22-A460-6D96FCD2FC06}"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36EA40-A418-4C5D-8903-DC52BF0B65E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68DDFF-C654-4C22-A460-6D96FCD2FC06}"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36EA40-A418-4C5D-8903-DC52BF0B65E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68DDFF-C654-4C22-A460-6D96FCD2FC06}"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36EA40-A418-4C5D-8903-DC52BF0B65E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A68DDFF-C654-4C22-A460-6D96FCD2FC06}"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FB36EA40-A418-4C5D-8903-DC52BF0B65E1}"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A68DDFF-C654-4C22-A460-6D96FCD2FC06}" type="datetimeFigureOut">
              <a:rPr lang="en-IN" smtClean="0"/>
              <a:t>22-12-2021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36EA40-A418-4C5D-8903-DC52BF0B65E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A68DDFF-C654-4C22-A460-6D96FCD2FC06}" type="datetimeFigureOut">
              <a:rPr lang="en-IN" smtClean="0"/>
              <a:t>22-12-2021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36EA40-A418-4C5D-8903-DC52BF0B65E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A68DDFF-C654-4C22-A460-6D96FCD2FC06}" type="datetimeFigureOut">
              <a:rPr lang="en-IN" smtClean="0"/>
              <a:t>22-12-2021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36EA40-A418-4C5D-8903-DC52BF0B65E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68DDFF-C654-4C22-A460-6D96FCD2FC06}" type="datetimeFigureOut">
              <a:rPr lang="en-IN" smtClean="0"/>
              <a:t>22-12-2021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36EA40-A418-4C5D-8903-DC52BF0B65E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A68DDFF-C654-4C22-A460-6D96FCD2FC06}" type="datetimeFigureOut">
              <a:rPr lang="en-IN" smtClean="0"/>
              <a:t>22-12-2021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36EA40-A418-4C5D-8903-DC52BF0B65E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A68DDFF-C654-4C22-A460-6D96FCD2FC06}" type="datetimeFigureOut">
              <a:rPr lang="en-IN" smtClean="0"/>
              <a:t>22-12-2021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36EA40-A418-4C5D-8903-DC52BF0B65E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CA68DDFF-C654-4C22-A460-6D96FCD2FC06}" type="datetimeFigureOut">
              <a:rPr lang="en-IN" smtClean="0"/>
              <a:t>22-12-2021</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FB36EA40-A418-4C5D-8903-DC52BF0B65E1}"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908720"/>
            <a:ext cx="8229600" cy="1828800"/>
          </a:xfrm>
        </p:spPr>
        <p:txBody>
          <a:bodyPr/>
          <a:lstStyle/>
          <a:p>
            <a:r>
              <a:rPr lang="en-IN" dirty="0"/>
              <a:t>Smart traffic light management system</a:t>
            </a:r>
          </a:p>
        </p:txBody>
      </p:sp>
      <p:sp>
        <p:nvSpPr>
          <p:cNvPr id="3" name="Subtitle 2"/>
          <p:cNvSpPr>
            <a:spLocks noGrp="1"/>
          </p:cNvSpPr>
          <p:nvPr>
            <p:ph type="subTitle" idx="1"/>
          </p:nvPr>
        </p:nvSpPr>
        <p:spPr>
          <a:xfrm>
            <a:off x="1371600" y="3331698"/>
            <a:ext cx="6400800" cy="2617582"/>
          </a:xfrm>
        </p:spPr>
        <p:txBody>
          <a:bodyPr>
            <a:normAutofit fontScale="92500"/>
          </a:bodyPr>
          <a:lstStyle/>
          <a:p>
            <a:r>
              <a:rPr lang="en-IN" dirty="0" err="1"/>
              <a:t>Nanabala</a:t>
            </a:r>
            <a:r>
              <a:rPr lang="en-IN" dirty="0"/>
              <a:t> </a:t>
            </a:r>
            <a:r>
              <a:rPr lang="en-IN" dirty="0" err="1"/>
              <a:t>Kiran</a:t>
            </a:r>
            <a:r>
              <a:rPr lang="en-IN" dirty="0"/>
              <a:t> Kumar (20181CCE0059)</a:t>
            </a:r>
          </a:p>
          <a:p>
            <a:r>
              <a:rPr lang="en-IN" dirty="0" err="1"/>
              <a:t>Sai</a:t>
            </a:r>
            <a:r>
              <a:rPr lang="en-IN" dirty="0"/>
              <a:t> </a:t>
            </a:r>
            <a:r>
              <a:rPr lang="en-IN" dirty="0" err="1"/>
              <a:t>Suhaas</a:t>
            </a:r>
            <a:r>
              <a:rPr lang="en-IN" dirty="0"/>
              <a:t> G S (20181CCE0079)</a:t>
            </a:r>
          </a:p>
          <a:p>
            <a:r>
              <a:rPr lang="en-IN" dirty="0" err="1"/>
              <a:t>Shravan</a:t>
            </a:r>
            <a:r>
              <a:rPr lang="en-IN" dirty="0"/>
              <a:t> N R(20181CCE0085)</a:t>
            </a:r>
          </a:p>
          <a:p>
            <a:r>
              <a:rPr lang="en-IN" dirty="0" err="1"/>
              <a:t>Supriya</a:t>
            </a:r>
            <a:r>
              <a:rPr lang="en-IN" dirty="0"/>
              <a:t> T S (20181CCE0090)</a:t>
            </a:r>
          </a:p>
          <a:p>
            <a:r>
              <a:rPr lang="en-IN" dirty="0" err="1"/>
              <a:t>Vyshnavi</a:t>
            </a:r>
            <a:r>
              <a:rPr lang="en-IN" dirty="0"/>
              <a:t> S (20181CCE0102)</a:t>
            </a:r>
          </a:p>
          <a:p>
            <a:endParaRPr lang="en-IN" dirty="0"/>
          </a:p>
        </p:txBody>
      </p:sp>
    </p:spTree>
    <p:extLst>
      <p:ext uri="{BB962C8B-B14F-4D97-AF65-F5344CB8AC3E}">
        <p14:creationId xmlns:p14="http://schemas.microsoft.com/office/powerpoint/2010/main" val="521032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effectLst/>
              </a:rPr>
              <a:t>HARDWARE COMPONENTS</a:t>
            </a:r>
            <a:endParaRPr lang="en-IN" sz="3600" dirty="0"/>
          </a:p>
        </p:txBody>
      </p:sp>
      <p:sp>
        <p:nvSpPr>
          <p:cNvPr id="3" name="Content Placeholder 2"/>
          <p:cNvSpPr>
            <a:spLocks noGrp="1"/>
          </p:cNvSpPr>
          <p:nvPr>
            <p:ph sz="half" idx="1"/>
          </p:nvPr>
        </p:nvSpPr>
        <p:spPr>
          <a:xfrm>
            <a:off x="457200" y="1600200"/>
            <a:ext cx="4114800" cy="4525963"/>
          </a:xfrm>
        </p:spPr>
        <p:txBody>
          <a:bodyPr>
            <a:normAutofit fontScale="92500" lnSpcReduction="10000"/>
          </a:bodyPr>
          <a:lstStyle/>
          <a:p>
            <a:pPr marL="137160" indent="0">
              <a:buNone/>
            </a:pPr>
            <a:r>
              <a:rPr lang="en-IN" sz="3000" b="1" dirty="0"/>
              <a:t>Push button:-</a:t>
            </a:r>
          </a:p>
          <a:p>
            <a:pPr algn="l"/>
            <a:r>
              <a:rPr lang="en-US" b="0" i="0" dirty="0">
                <a:effectLst/>
              </a:rPr>
              <a:t>A Push Button switch is a type of switch which consists of a simple electric mechanism or air switch mechanism to turn something on or off.</a:t>
            </a:r>
          </a:p>
          <a:p>
            <a:pPr algn="l"/>
            <a:r>
              <a:rPr lang="en-US" b="0" i="0" dirty="0">
                <a:effectLst/>
              </a:rPr>
              <a:t>Depending on model they could operate with momentary or latching action function.</a:t>
            </a:r>
          </a:p>
          <a:p>
            <a:endParaRPr lang="en-IN" dirty="0"/>
          </a:p>
        </p:txBody>
      </p:sp>
      <p:pic>
        <p:nvPicPr>
          <p:cNvPr id="7" name="Content Placeholder 6">
            <a:extLst>
              <a:ext uri="{FF2B5EF4-FFF2-40B4-BE49-F238E27FC236}">
                <a16:creationId xmlns:a16="http://schemas.microsoft.com/office/drawing/2014/main" id="{8D4883E4-4CAC-4B02-AD4D-38F957780986}"/>
              </a:ext>
            </a:extLst>
          </p:cNvPr>
          <p:cNvPicPr>
            <a:picLocks noGrp="1" noChangeAspect="1"/>
          </p:cNvPicPr>
          <p:nvPr>
            <p:ph sz="half" idx="2"/>
          </p:nvPr>
        </p:nvPicPr>
        <p:blipFill>
          <a:blip r:embed="rId3"/>
          <a:stretch>
            <a:fillRect/>
          </a:stretch>
        </p:blipFill>
        <p:spPr>
          <a:xfrm>
            <a:off x="4788024" y="1988840"/>
            <a:ext cx="3898776" cy="3898776"/>
          </a:xfrm>
          <a:prstGeom prst="rect">
            <a:avLst/>
          </a:prstGeom>
        </p:spPr>
      </p:pic>
    </p:spTree>
    <p:extLst>
      <p:ext uri="{BB962C8B-B14F-4D97-AF65-F5344CB8AC3E}">
        <p14:creationId xmlns:p14="http://schemas.microsoft.com/office/powerpoint/2010/main" val="15818269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5" name="Content Placeholder 4"/>
          <p:cNvSpPr>
            <a:spLocks noGrp="1"/>
          </p:cNvSpPr>
          <p:nvPr>
            <p:ph sz="half" idx="1"/>
          </p:nvPr>
        </p:nvSpPr>
        <p:spPr/>
        <p:txBody>
          <a:bodyPr>
            <a:normAutofit fontScale="92500" lnSpcReduction="10000"/>
          </a:bodyPr>
          <a:lstStyle/>
          <a:p>
            <a:pPr marL="137160" indent="0">
              <a:buNone/>
            </a:pPr>
            <a:r>
              <a:rPr lang="en-IN" sz="3000" b="1" dirty="0">
                <a:solidFill>
                  <a:schemeClr val="bg1">
                    <a:lumMod val="95000"/>
                    <a:lumOff val="5000"/>
                  </a:schemeClr>
                </a:solidFill>
              </a:rPr>
              <a:t>IR Sensor:-</a:t>
            </a:r>
          </a:p>
          <a:p>
            <a:pPr marL="137160" indent="0">
              <a:buNone/>
            </a:pPr>
            <a:r>
              <a:rPr lang="en-IN" dirty="0"/>
              <a:t>An infrared (IR) sensor is an electronic device that measures and detects infrared radiation in its surrounding environment. Active infrared sensors both emit and detect infrared radiation. Active IR sensors have two parts: a light emitting diode (LED) and a receiver.</a:t>
            </a:r>
          </a:p>
          <a:p>
            <a:endParaRPr lang="en-IN" dirty="0"/>
          </a:p>
        </p:txBody>
      </p:sp>
      <p:pic>
        <p:nvPicPr>
          <p:cNvPr id="7" name="Content Placeholder 6" descr="C:\Users\hp\Downloads\ir-sensor-500x500.jpg"/>
          <p:cNvPicPr>
            <a:picLocks noGrp="1"/>
          </p:cNvPicPr>
          <p:nvPr>
            <p:ph sz="half" idx="2"/>
          </p:nvPr>
        </p:nvPicPr>
        <p:blipFill>
          <a:blip r:embed="rId2" cstate="print"/>
          <a:srcRect/>
          <a:stretch>
            <a:fillRect/>
          </a:stretch>
        </p:blipFill>
        <p:spPr bwMode="auto">
          <a:xfrm>
            <a:off x="4648200" y="1843881"/>
            <a:ext cx="4038600" cy="4038600"/>
          </a:xfrm>
          <a:prstGeom prst="rect">
            <a:avLst/>
          </a:prstGeom>
          <a:noFill/>
          <a:ln w="9525">
            <a:noFill/>
            <a:miter lim="800000"/>
            <a:headEnd/>
            <a:tailEnd/>
          </a:ln>
        </p:spPr>
      </p:pic>
    </p:spTree>
    <p:extLst>
      <p:ext uri="{BB962C8B-B14F-4D97-AF65-F5344CB8AC3E}">
        <p14:creationId xmlns:p14="http://schemas.microsoft.com/office/powerpoint/2010/main" val="391908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p:txBody>
          <a:bodyPr>
            <a:normAutofit fontScale="92500" lnSpcReduction="20000"/>
          </a:bodyPr>
          <a:lstStyle/>
          <a:p>
            <a:pPr marL="137160" indent="0">
              <a:buNone/>
            </a:pPr>
            <a:r>
              <a:rPr lang="en-US" sz="2800" b="1" dirty="0">
                <a:solidFill>
                  <a:schemeClr val="bg1">
                    <a:lumMod val="95000"/>
                    <a:lumOff val="5000"/>
                  </a:schemeClr>
                </a:solidFill>
              </a:rPr>
              <a:t>ESP8266 </a:t>
            </a:r>
            <a:r>
              <a:rPr lang="en-IN" sz="2800" b="1" dirty="0">
                <a:solidFill>
                  <a:schemeClr val="bg1">
                    <a:lumMod val="95000"/>
                    <a:lumOff val="5000"/>
                  </a:schemeClr>
                </a:solidFill>
              </a:rPr>
              <a:t>:-</a:t>
            </a:r>
            <a:endParaRPr lang="en-US" b="1" dirty="0">
              <a:solidFill>
                <a:schemeClr val="bg1">
                  <a:lumMod val="95000"/>
                  <a:lumOff val="5000"/>
                </a:schemeClr>
              </a:solidFill>
            </a:endParaRPr>
          </a:p>
          <a:p>
            <a:pPr marL="137160" indent="0">
              <a:buNone/>
            </a:pPr>
            <a:r>
              <a:rPr lang="en-US" dirty="0"/>
              <a:t>The ESP8266 is a low-cost Wi-Fi microchip, with built-in TCP/IP networking software, and microcontroller capability, produced by </a:t>
            </a:r>
            <a:r>
              <a:rPr lang="en-US" dirty="0" err="1"/>
              <a:t>Espressif</a:t>
            </a:r>
            <a:r>
              <a:rPr lang="en-US" dirty="0"/>
              <a:t> Systems in Shanghai, China. The chip first came to the attention of Western makers in August 2014 with the ESP-01 module, made by a third-party manufacturer Ai-Thinker.</a:t>
            </a:r>
            <a:endParaRPr lang="en-IN" dirty="0"/>
          </a:p>
        </p:txBody>
      </p:sp>
      <p:pic>
        <p:nvPicPr>
          <p:cNvPr id="2050" name="Picture 2" descr="C:\Users\Vinutha\Downloads\WhatsApp Image 2021-11-10 at 9.10.52 AM.jpeg"/>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t="1593" r="343"/>
          <a:stretch/>
        </p:blipFill>
        <p:spPr bwMode="auto">
          <a:xfrm>
            <a:off x="4648200" y="2272145"/>
            <a:ext cx="4024745" cy="3234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020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5" name="Content Placeholder 4"/>
          <p:cNvSpPr>
            <a:spLocks noGrp="1"/>
          </p:cNvSpPr>
          <p:nvPr>
            <p:ph sz="half" idx="1"/>
          </p:nvPr>
        </p:nvSpPr>
        <p:spPr/>
        <p:txBody>
          <a:bodyPr>
            <a:normAutofit/>
          </a:bodyPr>
          <a:lstStyle/>
          <a:p>
            <a:pPr marL="137160" indent="0">
              <a:buNone/>
            </a:pPr>
            <a:r>
              <a:rPr lang="en-US" sz="2800" b="1" dirty="0">
                <a:solidFill>
                  <a:schemeClr val="bg1">
                    <a:lumMod val="95000"/>
                    <a:lumOff val="5000"/>
                  </a:schemeClr>
                </a:solidFill>
              </a:rPr>
              <a:t>Breadboard</a:t>
            </a:r>
            <a:r>
              <a:rPr lang="en-IN" sz="2800" b="1" dirty="0">
                <a:solidFill>
                  <a:schemeClr val="bg1">
                    <a:lumMod val="95000"/>
                    <a:lumOff val="5000"/>
                  </a:schemeClr>
                </a:solidFill>
              </a:rPr>
              <a:t>:-</a:t>
            </a:r>
          </a:p>
          <a:p>
            <a:pPr marL="137160" indent="0">
              <a:buNone/>
            </a:pPr>
            <a:r>
              <a:rPr lang="en-IN" dirty="0"/>
              <a:t>A breadboard is used to build and test circuits quickly before finalizing any circuit design. The breadboard has many holes into which circuit components like ICs and resistors can be inserted.</a:t>
            </a:r>
          </a:p>
          <a:p>
            <a:endParaRPr lang="en-IN" dirty="0"/>
          </a:p>
        </p:txBody>
      </p:sp>
      <p:pic>
        <p:nvPicPr>
          <p:cNvPr id="7" name="Content Placeholder 6" descr="C:\Users\hp\Downloads\BREAD BOARD.jpg"/>
          <p:cNvPicPr>
            <a:picLocks noGrp="1"/>
          </p:cNvPicPr>
          <p:nvPr>
            <p:ph sz="half" idx="2"/>
          </p:nvPr>
        </p:nvPicPr>
        <p:blipFill>
          <a:blip r:embed="rId2" cstate="print"/>
          <a:srcRect/>
          <a:stretch>
            <a:fillRect/>
          </a:stretch>
        </p:blipFill>
        <p:spPr bwMode="auto">
          <a:xfrm>
            <a:off x="4648200" y="1843881"/>
            <a:ext cx="4038600" cy="4038600"/>
          </a:xfrm>
          <a:prstGeom prst="rect">
            <a:avLst/>
          </a:prstGeom>
          <a:noFill/>
          <a:ln w="9525">
            <a:noFill/>
            <a:miter lim="800000"/>
            <a:headEnd/>
            <a:tailEnd/>
          </a:ln>
        </p:spPr>
      </p:pic>
    </p:spTree>
    <p:extLst>
      <p:ext uri="{BB962C8B-B14F-4D97-AF65-F5344CB8AC3E}">
        <p14:creationId xmlns:p14="http://schemas.microsoft.com/office/powerpoint/2010/main" val="391908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5" name="Content Placeholder 4"/>
          <p:cNvSpPr>
            <a:spLocks noGrp="1"/>
          </p:cNvSpPr>
          <p:nvPr>
            <p:ph sz="half" idx="1"/>
          </p:nvPr>
        </p:nvSpPr>
        <p:spPr/>
        <p:txBody>
          <a:bodyPr>
            <a:normAutofit fontScale="92500" lnSpcReduction="10000"/>
          </a:bodyPr>
          <a:lstStyle/>
          <a:p>
            <a:pPr marL="137160" indent="0">
              <a:buNone/>
            </a:pPr>
            <a:r>
              <a:rPr lang="en-IN" sz="3300" b="1" dirty="0" err="1">
                <a:solidFill>
                  <a:schemeClr val="bg1">
                    <a:lumMod val="95000"/>
                    <a:lumOff val="5000"/>
                  </a:schemeClr>
                </a:solidFill>
              </a:rPr>
              <a:t>Arduino</a:t>
            </a:r>
            <a:r>
              <a:rPr lang="en-IN" sz="3300" b="1" dirty="0">
                <a:solidFill>
                  <a:schemeClr val="bg1">
                    <a:lumMod val="95000"/>
                    <a:lumOff val="5000"/>
                  </a:schemeClr>
                </a:solidFill>
              </a:rPr>
              <a:t> MEGA:-</a:t>
            </a:r>
          </a:p>
          <a:p>
            <a:pPr marL="137160" indent="0">
              <a:buNone/>
            </a:pPr>
            <a:r>
              <a:rPr lang="en-US" dirty="0"/>
              <a:t>The </a:t>
            </a:r>
            <a:r>
              <a:rPr lang="en-US" dirty="0" err="1"/>
              <a:t>Arduino</a:t>
            </a:r>
            <a:r>
              <a:rPr lang="en-US" dirty="0"/>
              <a:t> MEGA is designed for projects that require more I/O lines, more sketch memory and more RAM. With 54 digital I/O pins, 16 analog inputs and a larger space for your sketch it is the recommended board for 3D printers and robotics projects.</a:t>
            </a:r>
            <a:endParaRPr lang="en-IN" dirty="0"/>
          </a:p>
        </p:txBody>
      </p:sp>
      <p:pic>
        <p:nvPicPr>
          <p:cNvPr id="1027" name="Picture 3" descr="C:\Users\Vinutha\Downloads\WhatsApp Image 2021-11-10 at 9.01.07 AM.jpe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1844825"/>
            <a:ext cx="4038600" cy="3868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08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FD1BD-7D33-47C4-AB80-12E604621B4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1A6D078-1C14-4603-9C73-1D5120B6C28C}"/>
              </a:ext>
            </a:extLst>
          </p:cNvPr>
          <p:cNvPicPr>
            <a:picLocks noGrp="1" noChangeAspect="1"/>
          </p:cNvPicPr>
          <p:nvPr>
            <p:ph sz="half" idx="1"/>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517391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275F7B-DFDF-488D-B03D-2472F795FDC8}"/>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073C0177-CBA8-4F6B-8A5D-F809A2A5120D}"/>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6663DEC5-6F10-4241-9F84-38697D9AF247}"/>
              </a:ext>
            </a:extLst>
          </p:cNvPr>
          <p:cNvPicPr>
            <a:picLocks noChangeAspect="1"/>
          </p:cNvPicPr>
          <p:nvPr/>
        </p:nvPicPr>
        <p:blipFill>
          <a:blip r:embed="rId2"/>
          <a:stretch>
            <a:fillRect/>
          </a:stretch>
        </p:blipFill>
        <p:spPr>
          <a:xfrm>
            <a:off x="0" y="0"/>
            <a:ext cx="9140203" cy="6858000"/>
          </a:xfrm>
          <a:prstGeom prst="rect">
            <a:avLst/>
          </a:prstGeom>
        </p:spPr>
      </p:pic>
    </p:spTree>
    <p:extLst>
      <p:ext uri="{BB962C8B-B14F-4D97-AF65-F5344CB8AC3E}">
        <p14:creationId xmlns:p14="http://schemas.microsoft.com/office/powerpoint/2010/main" val="1159577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275F7B-DFDF-488D-B03D-2472F795FDC8}"/>
              </a:ext>
            </a:extLst>
          </p:cNvPr>
          <p:cNvSpPr>
            <a:spLocks noGrp="1"/>
          </p:cNvSpPr>
          <p:nvPr>
            <p:ph type="title"/>
          </p:nvPr>
        </p:nvSpPr>
        <p:spPr/>
        <p:txBody>
          <a:bodyPr/>
          <a:lstStyle/>
          <a:p>
            <a:endParaRPr lang="en-US"/>
          </a:p>
        </p:txBody>
      </p:sp>
      <p:pic>
        <p:nvPicPr>
          <p:cNvPr id="3" name="Content Placeholder 2">
            <a:extLst>
              <a:ext uri="{FF2B5EF4-FFF2-40B4-BE49-F238E27FC236}">
                <a16:creationId xmlns:a16="http://schemas.microsoft.com/office/drawing/2014/main" id="{61ED289A-0910-4EB0-8790-D40404337621}"/>
              </a:ext>
            </a:extLst>
          </p:cNvPr>
          <p:cNvPicPr>
            <a:picLocks noGrp="1" noChangeAspect="1"/>
          </p:cNvPicPr>
          <p:nvPr>
            <p:ph idx="1"/>
          </p:nvPr>
        </p:nvPicPr>
        <p:blipFill>
          <a:blip r:embed="rId2"/>
          <a:stretch>
            <a:fillRect/>
          </a:stretch>
        </p:blipFill>
        <p:spPr>
          <a:xfrm>
            <a:off x="0" y="16270"/>
            <a:ext cx="9144000" cy="6841729"/>
          </a:xfrm>
          <a:prstGeom prst="rect">
            <a:avLst/>
          </a:prstGeom>
        </p:spPr>
      </p:pic>
    </p:spTree>
    <p:extLst>
      <p:ext uri="{BB962C8B-B14F-4D97-AF65-F5344CB8AC3E}">
        <p14:creationId xmlns:p14="http://schemas.microsoft.com/office/powerpoint/2010/main" val="1160859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275F7B-DFDF-488D-B03D-2472F795FDC8}"/>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B2F7EE11-8179-4A76-88CB-BBF17B3801E4}"/>
              </a:ext>
            </a:extLst>
          </p:cNvPr>
          <p:cNvPicPr>
            <a:picLocks noGrp="1" noChangeAspect="1"/>
          </p:cNvPicPr>
          <p:nvPr>
            <p:ph idx="1"/>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769890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a:effectLst/>
              </a:rPr>
              <a:t> FUTURE SCOPE</a:t>
            </a:r>
            <a:endParaRPr lang="en-IN" sz="4000" dirty="0"/>
          </a:p>
        </p:txBody>
      </p:sp>
      <p:sp>
        <p:nvSpPr>
          <p:cNvPr id="4" name="Content Placeholder 3"/>
          <p:cNvSpPr>
            <a:spLocks noGrp="1"/>
          </p:cNvSpPr>
          <p:nvPr>
            <p:ph idx="1"/>
          </p:nvPr>
        </p:nvSpPr>
        <p:spPr/>
        <p:txBody>
          <a:bodyPr>
            <a:normAutofit/>
          </a:bodyPr>
          <a:lstStyle/>
          <a:p>
            <a:endParaRPr lang="en-IN" dirty="0"/>
          </a:p>
          <a:p>
            <a:r>
              <a:rPr lang="en-IN" dirty="0"/>
              <a:t>Turning green lights on for a road during an emergency using a mobile app or from the control room.</a:t>
            </a:r>
          </a:p>
          <a:p>
            <a:r>
              <a:rPr lang="en-IN" dirty="0"/>
              <a:t>Setting the time limits for the signal through mobile app or from the control room.</a:t>
            </a:r>
          </a:p>
          <a:p>
            <a:r>
              <a:rPr lang="en-US" dirty="0"/>
              <a:t>Overriding traffic controls from mobile or control room</a:t>
            </a:r>
          </a:p>
          <a:p>
            <a:r>
              <a:rPr lang="en-US" dirty="0"/>
              <a:t>Adding a signals for pedestrian movements </a:t>
            </a:r>
            <a:endParaRPr lang="en-IN" dirty="0"/>
          </a:p>
        </p:txBody>
      </p:sp>
    </p:spTree>
    <p:extLst>
      <p:ext uri="{BB962C8B-B14F-4D97-AF65-F5344CB8AC3E}">
        <p14:creationId xmlns:p14="http://schemas.microsoft.com/office/powerpoint/2010/main" val="2757877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INTRODUCTION</a:t>
            </a:r>
          </a:p>
        </p:txBody>
      </p:sp>
      <p:sp>
        <p:nvSpPr>
          <p:cNvPr id="3" name="Content Placeholder 2"/>
          <p:cNvSpPr>
            <a:spLocks noGrp="1"/>
          </p:cNvSpPr>
          <p:nvPr>
            <p:ph idx="1"/>
          </p:nvPr>
        </p:nvSpPr>
        <p:spPr/>
        <p:txBody>
          <a:bodyPr/>
          <a:lstStyle/>
          <a:p>
            <a:r>
              <a:rPr lang="en-US" dirty="0"/>
              <a:t>Smart traffic lights or Intelligent traffic lights are a vehicle traffic control system that combines traditional traffic lights with an array of sensors and artificial intelligence to intelligently route vehicle and pedestrian traffic. </a:t>
            </a:r>
          </a:p>
          <a:p>
            <a:r>
              <a:rPr lang="en-US" dirty="0"/>
              <a:t>They can form part of a bigger intelligent transport system.</a:t>
            </a:r>
            <a:endParaRPr lang="en-IN" dirty="0"/>
          </a:p>
        </p:txBody>
      </p:sp>
    </p:spTree>
    <p:extLst>
      <p:ext uri="{BB962C8B-B14F-4D97-AF65-F5344CB8AC3E}">
        <p14:creationId xmlns:p14="http://schemas.microsoft.com/office/powerpoint/2010/main" val="4143562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IN" dirty="0"/>
              <a:t>CONCLUSION:</a:t>
            </a:r>
          </a:p>
        </p:txBody>
      </p:sp>
      <p:sp>
        <p:nvSpPr>
          <p:cNvPr id="5" name="Content Placeholder 4"/>
          <p:cNvSpPr>
            <a:spLocks noGrp="1"/>
          </p:cNvSpPr>
          <p:nvPr>
            <p:ph sz="half" idx="1"/>
          </p:nvPr>
        </p:nvSpPr>
        <p:spPr>
          <a:xfrm>
            <a:off x="476031" y="1923787"/>
            <a:ext cx="4038600" cy="3010426"/>
          </a:xfrm>
        </p:spPr>
        <p:txBody>
          <a:bodyPr/>
          <a:lstStyle/>
          <a:p>
            <a:pPr marL="137160" indent="0">
              <a:buNone/>
            </a:pPr>
            <a:r>
              <a:rPr lang="en-IN" dirty="0"/>
              <a:t>We conclude that the traffic can be reduced by varying the time that is fixed to change the signal lights based on the number of vehicles on both the side</a:t>
            </a:r>
          </a:p>
          <a:p>
            <a:endParaRPr lang="en-IN" dirty="0"/>
          </a:p>
        </p:txBody>
      </p:sp>
      <p:pic>
        <p:nvPicPr>
          <p:cNvPr id="7" name="Content Placeholder 6" descr="C:\Users\hp\Downloads\WhatsApp Image 2021-10-29 at 16.08.16.jpeg"/>
          <p:cNvPicPr>
            <a:picLocks noGrp="1"/>
          </p:cNvPicPr>
          <p:nvPr>
            <p:ph sz="half" idx="2"/>
          </p:nvPr>
        </p:nvPicPr>
        <p:blipFill>
          <a:blip r:embed="rId3" cstate="print"/>
          <a:srcRect/>
          <a:stretch>
            <a:fillRect/>
          </a:stretch>
        </p:blipFill>
        <p:spPr bwMode="auto">
          <a:xfrm>
            <a:off x="4648200" y="1671759"/>
            <a:ext cx="4038600" cy="3514482"/>
          </a:xfrm>
          <a:prstGeom prst="rect">
            <a:avLst/>
          </a:prstGeom>
          <a:noFill/>
          <a:ln w="9525">
            <a:noFill/>
            <a:miter lim="800000"/>
            <a:headEnd/>
            <a:tailEnd/>
          </a:ln>
        </p:spPr>
      </p:pic>
    </p:spTree>
    <p:extLst>
      <p:ext uri="{BB962C8B-B14F-4D97-AF65-F5344CB8AC3E}">
        <p14:creationId xmlns:p14="http://schemas.microsoft.com/office/powerpoint/2010/main" val="391908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effectLst/>
              </a:rPr>
              <a:t>PROBLEM</a:t>
            </a:r>
            <a:endParaRPr lang="en-IN" dirty="0"/>
          </a:p>
        </p:txBody>
      </p:sp>
      <p:sp>
        <p:nvSpPr>
          <p:cNvPr id="3" name="Content Placeholder 2"/>
          <p:cNvSpPr>
            <a:spLocks noGrp="1"/>
          </p:cNvSpPr>
          <p:nvPr>
            <p:ph sz="half" idx="1"/>
          </p:nvPr>
        </p:nvSpPr>
        <p:spPr/>
        <p:txBody>
          <a:bodyPr/>
          <a:lstStyle/>
          <a:p>
            <a:pPr marL="137160" indent="0">
              <a:buNone/>
            </a:pPr>
            <a:r>
              <a:rPr lang="en-IN" dirty="0"/>
              <a:t>Waiting in signal to turn red light into green light even if there are no vehicles in opposite side because of fixed time in signal to change from one light to other may lead to traffic other side</a:t>
            </a:r>
          </a:p>
          <a:p>
            <a:pPr marL="137160" indent="0">
              <a:buNone/>
            </a:pPr>
            <a:endParaRPr lang="en-IN" dirty="0"/>
          </a:p>
        </p:txBody>
      </p:sp>
      <p:pic>
        <p:nvPicPr>
          <p:cNvPr id="1026" name="Picture 2" descr="C:\Users\Vinutha\Downloads\WhatsApp Image 2021-11-02 at 6.46.25 PM.jpe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652120" y="2132856"/>
            <a:ext cx="1990725"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8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effectLst/>
              </a:rPr>
              <a:t> </a:t>
            </a:r>
            <a:r>
              <a:rPr lang="en-IN" sz="3600" dirty="0">
                <a:effectLst/>
              </a:rPr>
              <a:t>SOLUTION</a:t>
            </a:r>
            <a:endParaRPr lang="en-IN" dirty="0"/>
          </a:p>
        </p:txBody>
      </p:sp>
      <p:sp>
        <p:nvSpPr>
          <p:cNvPr id="4" name="Content Placeholder 3"/>
          <p:cNvSpPr>
            <a:spLocks noGrp="1"/>
          </p:cNvSpPr>
          <p:nvPr>
            <p:ph idx="1"/>
          </p:nvPr>
        </p:nvSpPr>
        <p:spPr/>
        <p:txBody>
          <a:bodyPr>
            <a:normAutofit/>
          </a:bodyPr>
          <a:lstStyle/>
          <a:p>
            <a:r>
              <a:rPr lang="en-IN" dirty="0"/>
              <a:t>Setting signal time duration based on the number of vehicles using IR-Sensors </a:t>
            </a:r>
          </a:p>
          <a:p>
            <a:r>
              <a:rPr lang="en-IN" dirty="0"/>
              <a:t>A constant duration will be fixed for normal traffic</a:t>
            </a:r>
          </a:p>
          <a:p>
            <a:r>
              <a:rPr lang="en-IN" dirty="0"/>
              <a:t>If the vehicles are more the time duration will be increased</a:t>
            </a:r>
          </a:p>
          <a:p>
            <a:endParaRPr lang="en-IN" dirty="0"/>
          </a:p>
        </p:txBody>
      </p:sp>
    </p:spTree>
    <p:extLst>
      <p:ext uri="{BB962C8B-B14F-4D97-AF65-F5344CB8AC3E}">
        <p14:creationId xmlns:p14="http://schemas.microsoft.com/office/powerpoint/2010/main" val="4191241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effectLst/>
              </a:rPr>
              <a:t>CIRCUIT </a:t>
            </a:r>
            <a:endParaRPr lang="en-IN" sz="3600" dirty="0"/>
          </a:p>
        </p:txBody>
      </p:sp>
      <p:sp>
        <p:nvSpPr>
          <p:cNvPr id="3" name="Content Placeholder 2"/>
          <p:cNvSpPr>
            <a:spLocks noGrp="1"/>
          </p:cNvSpPr>
          <p:nvPr>
            <p:ph idx="1"/>
          </p:nvPr>
        </p:nvSpPr>
        <p:spPr/>
        <p:txBody>
          <a:bodyPr/>
          <a:lstStyle/>
          <a:p>
            <a:endParaRPr lang="en-IN"/>
          </a:p>
        </p:txBody>
      </p:sp>
      <p:pic>
        <p:nvPicPr>
          <p:cNvPr id="5122" name="Picture 2" descr="C:\Users\Vinutha\Downloads\WhatsApp Image 2021-11-08 at 8.16.10 A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8208912"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525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3600" dirty="0">
                <a:effectLst/>
              </a:rPr>
              <a:t>SOFTWARE COMPONENTS</a:t>
            </a:r>
            <a:endParaRPr lang="en-IN" sz="3600" dirty="0"/>
          </a:p>
        </p:txBody>
      </p:sp>
      <p:sp>
        <p:nvSpPr>
          <p:cNvPr id="4" name="Content Placeholder 3"/>
          <p:cNvSpPr>
            <a:spLocks noGrp="1"/>
          </p:cNvSpPr>
          <p:nvPr>
            <p:ph sz="half" idx="1"/>
          </p:nvPr>
        </p:nvSpPr>
        <p:spPr/>
        <p:txBody>
          <a:bodyPr>
            <a:normAutofit fontScale="85000" lnSpcReduction="20000"/>
          </a:bodyPr>
          <a:lstStyle/>
          <a:p>
            <a:pPr marL="137160" indent="0">
              <a:buNone/>
            </a:pPr>
            <a:r>
              <a:rPr lang="en-IN" sz="3100" b="1" dirty="0" err="1">
                <a:solidFill>
                  <a:schemeClr val="bg1">
                    <a:lumMod val="95000"/>
                    <a:lumOff val="5000"/>
                  </a:schemeClr>
                </a:solidFill>
              </a:rPr>
              <a:t>Fritzing</a:t>
            </a:r>
            <a:r>
              <a:rPr lang="en-IN" sz="3100" b="1" dirty="0">
                <a:solidFill>
                  <a:schemeClr val="bg1">
                    <a:lumMod val="95000"/>
                    <a:lumOff val="5000"/>
                  </a:schemeClr>
                </a:solidFill>
              </a:rPr>
              <a:t>:-</a:t>
            </a:r>
          </a:p>
          <a:p>
            <a:pPr marL="137160" indent="0">
              <a:buNone/>
            </a:pPr>
            <a:r>
              <a:rPr lang="en-US" dirty="0" err="1"/>
              <a:t>Fritzing</a:t>
            </a:r>
            <a:r>
              <a:rPr lang="en-US" dirty="0"/>
              <a:t> is an open-source hardware initiative that makes electronics accessible as a creative material for anyone. It offers a software tool, a community website and services in the spirit of Processing and </a:t>
            </a:r>
            <a:r>
              <a:rPr lang="en-US" dirty="0" err="1"/>
              <a:t>Arduino</a:t>
            </a:r>
            <a:r>
              <a:rPr lang="en-US" dirty="0"/>
              <a:t>, fostering a creative ecosystem that allows users to document their prototypes, share them with others, teach electronics in a classroom, and layout and manufacture professional PCBs.</a:t>
            </a:r>
            <a:endParaRPr lang="en-IN" dirty="0"/>
          </a:p>
        </p:txBody>
      </p:sp>
      <p:pic>
        <p:nvPicPr>
          <p:cNvPr id="3074" name="Picture 2" descr="C:\Users\Vinutha\Downloads\WhatsApp Image 2021-11-10 at 9.17.29 AM.jpe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3055461"/>
            <a:ext cx="4038600" cy="1615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08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p:txBody>
          <a:bodyPr/>
          <a:lstStyle/>
          <a:p>
            <a:pPr marL="137160" indent="0">
              <a:buNone/>
            </a:pPr>
            <a:r>
              <a:rPr lang="en-IN" b="1" dirty="0" err="1">
                <a:solidFill>
                  <a:schemeClr val="bg1">
                    <a:lumMod val="95000"/>
                    <a:lumOff val="5000"/>
                  </a:schemeClr>
                </a:solidFill>
              </a:rPr>
              <a:t>Blynk</a:t>
            </a:r>
            <a:r>
              <a:rPr lang="en-IN" b="1" dirty="0">
                <a:solidFill>
                  <a:schemeClr val="bg1">
                    <a:lumMod val="95000"/>
                    <a:lumOff val="5000"/>
                  </a:schemeClr>
                </a:solidFill>
              </a:rPr>
              <a:t>:-</a:t>
            </a:r>
          </a:p>
          <a:p>
            <a:pPr marL="137160" indent="0">
              <a:buNone/>
            </a:pPr>
            <a:r>
              <a:rPr lang="en-US" sz="2200" dirty="0" err="1"/>
              <a:t>Blynk</a:t>
            </a:r>
            <a:r>
              <a:rPr lang="en-US" sz="2200" dirty="0"/>
              <a:t> was designed for the Internet of Things. It can control hardware remotely, it can display sensor data, it can store data, </a:t>
            </a:r>
            <a:r>
              <a:rPr lang="en-US" sz="2200" dirty="0" err="1"/>
              <a:t>vizualize</a:t>
            </a:r>
            <a:r>
              <a:rPr lang="en-US" sz="2200" dirty="0"/>
              <a:t> it and do many other cool things. ... </a:t>
            </a:r>
            <a:r>
              <a:rPr lang="en-US" sz="2200" dirty="0" err="1"/>
              <a:t>Blynk</a:t>
            </a:r>
            <a:r>
              <a:rPr lang="en-US" sz="2200" dirty="0"/>
              <a:t> Server - responsible for all the communications between the smartphone and hardware.</a:t>
            </a:r>
            <a:endParaRPr lang="en-IN" sz="2200" dirty="0"/>
          </a:p>
          <a:p>
            <a:pPr marL="137160" indent="0">
              <a:buNone/>
            </a:pPr>
            <a:endParaRPr lang="en-IN" b="1" dirty="0"/>
          </a:p>
        </p:txBody>
      </p:sp>
      <p:pic>
        <p:nvPicPr>
          <p:cNvPr id="4098" name="Picture 2" descr="C:\Users\Vinutha\Downloads\WhatsApp Image 2021-11-10 at 9.25.00 AM.jpe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1843881"/>
            <a:ext cx="40386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95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5" name="Content Placeholder 4"/>
          <p:cNvSpPr>
            <a:spLocks noGrp="1"/>
          </p:cNvSpPr>
          <p:nvPr>
            <p:ph sz="half" idx="1"/>
          </p:nvPr>
        </p:nvSpPr>
        <p:spPr/>
        <p:txBody>
          <a:bodyPr>
            <a:normAutofit fontScale="85000" lnSpcReduction="10000"/>
          </a:bodyPr>
          <a:lstStyle/>
          <a:p>
            <a:pPr marL="137160" indent="0">
              <a:buNone/>
            </a:pPr>
            <a:r>
              <a:rPr lang="en-IN" sz="3000" b="1" dirty="0" err="1">
                <a:solidFill>
                  <a:schemeClr val="bg1">
                    <a:lumMod val="95000"/>
                    <a:lumOff val="5000"/>
                  </a:schemeClr>
                </a:solidFill>
              </a:rPr>
              <a:t>Arduino</a:t>
            </a:r>
            <a:r>
              <a:rPr lang="en-IN" sz="3000" b="1" dirty="0">
                <a:solidFill>
                  <a:schemeClr val="bg1">
                    <a:lumMod val="95000"/>
                    <a:lumOff val="5000"/>
                  </a:schemeClr>
                </a:solidFill>
              </a:rPr>
              <a:t> IDE:-</a:t>
            </a:r>
          </a:p>
          <a:p>
            <a:r>
              <a:rPr lang="en-US" dirty="0"/>
              <a:t>The </a:t>
            </a:r>
            <a:r>
              <a:rPr lang="en-US" dirty="0" err="1"/>
              <a:t>Arduino</a:t>
            </a:r>
            <a:r>
              <a:rPr lang="en-US" dirty="0"/>
              <a:t> Integrated Development Environment is a cross-platform application that is written in functions from C and C++. </a:t>
            </a:r>
          </a:p>
          <a:p>
            <a:r>
              <a:rPr lang="en-US" dirty="0"/>
              <a:t>It is used to write and upload programs to </a:t>
            </a:r>
            <a:r>
              <a:rPr lang="en-US" dirty="0" err="1"/>
              <a:t>Arduino</a:t>
            </a:r>
            <a:r>
              <a:rPr lang="en-US" dirty="0"/>
              <a:t> compatible boards, but also, with the help of third-party cores, other vendor development boards.</a:t>
            </a:r>
            <a:endParaRPr lang="en-IN" dirty="0"/>
          </a:p>
        </p:txBody>
      </p:sp>
      <p:pic>
        <p:nvPicPr>
          <p:cNvPr id="2050" name="Picture 2" descr="C:\Users\Vinutha\Downloads\WhatsApp Image 2021-11-02 at 7.16.28 PM.jpe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04048" y="2488936"/>
            <a:ext cx="3682752" cy="274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51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effectLst/>
              </a:rPr>
              <a:t>HARDWARE COMPONENTS</a:t>
            </a:r>
            <a:endParaRPr lang="en-IN" sz="3600" dirty="0"/>
          </a:p>
        </p:txBody>
      </p:sp>
      <p:sp>
        <p:nvSpPr>
          <p:cNvPr id="3" name="Content Placeholder 2"/>
          <p:cNvSpPr>
            <a:spLocks noGrp="1"/>
          </p:cNvSpPr>
          <p:nvPr>
            <p:ph sz="half" idx="1"/>
          </p:nvPr>
        </p:nvSpPr>
        <p:spPr>
          <a:xfrm>
            <a:off x="457200" y="1600200"/>
            <a:ext cx="4114800" cy="4525963"/>
          </a:xfrm>
        </p:spPr>
        <p:txBody>
          <a:bodyPr>
            <a:normAutofit fontScale="92500" lnSpcReduction="10000"/>
          </a:bodyPr>
          <a:lstStyle/>
          <a:p>
            <a:pPr marL="137160" indent="0">
              <a:buNone/>
            </a:pPr>
            <a:r>
              <a:rPr lang="en-IN" sz="3000" b="1" dirty="0">
                <a:solidFill>
                  <a:schemeClr val="bg1">
                    <a:lumMod val="95000"/>
                    <a:lumOff val="5000"/>
                  </a:schemeClr>
                </a:solidFill>
              </a:rPr>
              <a:t>LED:-</a:t>
            </a:r>
          </a:p>
          <a:p>
            <a:pPr marL="137160" indent="0">
              <a:buNone/>
            </a:pPr>
            <a:r>
              <a:rPr lang="en-IN" dirty="0"/>
              <a:t>LEDs (Light Emitting Diodes) are the latest development in the lighting industry. Made popular by their efficiency, range of </a:t>
            </a:r>
            <a:r>
              <a:rPr lang="en-IN" dirty="0" err="1"/>
              <a:t>color</a:t>
            </a:r>
            <a:r>
              <a:rPr lang="en-IN" dirty="0"/>
              <a:t>, and long lifespan, LED lights are ideal for numerous applications including night lighting, art lighting, and outdoor lighting.</a:t>
            </a:r>
          </a:p>
          <a:p>
            <a:endParaRPr lang="en-IN" dirty="0"/>
          </a:p>
        </p:txBody>
      </p:sp>
      <p:pic>
        <p:nvPicPr>
          <p:cNvPr id="5" name="Content Placeholder 4" descr="C:\Users\hp\Downloads\LED.jpg"/>
          <p:cNvPicPr>
            <a:picLocks noGrp="1"/>
          </p:cNvPicPr>
          <p:nvPr>
            <p:ph sz="half" idx="2"/>
          </p:nvPr>
        </p:nvPicPr>
        <p:blipFill>
          <a:blip r:embed="rId3" cstate="print"/>
          <a:srcRect/>
          <a:stretch>
            <a:fillRect/>
          </a:stretch>
        </p:blipFill>
        <p:spPr bwMode="auto">
          <a:xfrm>
            <a:off x="4860032" y="1940669"/>
            <a:ext cx="3826768" cy="3845024"/>
          </a:xfrm>
          <a:prstGeom prst="rect">
            <a:avLst/>
          </a:prstGeom>
          <a:noFill/>
          <a:ln w="9525">
            <a:noFill/>
            <a:miter lim="800000"/>
            <a:headEnd/>
            <a:tailEnd/>
          </a:ln>
        </p:spPr>
      </p:pic>
    </p:spTree>
    <p:extLst>
      <p:ext uri="{BB962C8B-B14F-4D97-AF65-F5344CB8AC3E}">
        <p14:creationId xmlns:p14="http://schemas.microsoft.com/office/powerpoint/2010/main" val="391908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200D99626505468815249BBCE5CBE2" ma:contentTypeVersion="13" ma:contentTypeDescription="Create a new document." ma:contentTypeScope="" ma:versionID="a396d57dceb85eb5d82d7bc1f9e088bd">
  <xsd:schema xmlns:xsd="http://www.w3.org/2001/XMLSchema" xmlns:xs="http://www.w3.org/2001/XMLSchema" xmlns:p="http://schemas.microsoft.com/office/2006/metadata/properties" xmlns:ns2="b9ddce48-4927-49d3-9c8d-0a4b2e223357" xmlns:ns3="97366e1e-3f04-441e-b6c8-11d4a868ca9a" targetNamespace="http://schemas.microsoft.com/office/2006/metadata/properties" ma:root="true" ma:fieldsID="e725c55f7703d43a3e615be997517108" ns2:_="" ns3:_="">
    <xsd:import namespace="b9ddce48-4927-49d3-9c8d-0a4b2e223357"/>
    <xsd:import namespace="97366e1e-3f04-441e-b6c8-11d4a868ca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e48-4927-49d3-9c8d-0a4b2e2233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366e1e-3f04-441e-b6c8-11d4a868ca9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07905C-5B2F-4AEA-9EF7-8FF5F4E99363}"/>
</file>

<file path=customXml/itemProps2.xml><?xml version="1.0" encoding="utf-8"?>
<ds:datastoreItem xmlns:ds="http://schemas.openxmlformats.org/officeDocument/2006/customXml" ds:itemID="{700A63A7-9436-4234-865A-27BAD6851434}"/>
</file>

<file path=customXml/itemProps3.xml><?xml version="1.0" encoding="utf-8"?>
<ds:datastoreItem xmlns:ds="http://schemas.openxmlformats.org/officeDocument/2006/customXml" ds:itemID="{F04F30EE-3787-48A0-9AE0-6DE966ECB458}"/>
</file>

<file path=docProps/app.xml><?xml version="1.0" encoding="utf-8"?>
<Properties xmlns="http://schemas.openxmlformats.org/officeDocument/2006/extended-properties" xmlns:vt="http://schemas.openxmlformats.org/officeDocument/2006/docPropsVTypes">
  <Template>Apex</Template>
  <TotalTime>133</TotalTime>
  <Words>709</Words>
  <Application>Microsoft Office PowerPoint</Application>
  <PresentationFormat>On-screen Show (4:3)</PresentationFormat>
  <Paragraphs>50</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Book Antiqua</vt:lpstr>
      <vt:lpstr>Calibri</vt:lpstr>
      <vt:lpstr>Lucida Sans</vt:lpstr>
      <vt:lpstr>Wingdings</vt:lpstr>
      <vt:lpstr>Wingdings 2</vt:lpstr>
      <vt:lpstr>Wingdings 3</vt:lpstr>
      <vt:lpstr>Apex</vt:lpstr>
      <vt:lpstr>Smart traffic light management system</vt:lpstr>
      <vt:lpstr>INTRODUCTION</vt:lpstr>
      <vt:lpstr>PROBLEM</vt:lpstr>
      <vt:lpstr> SOLUTION</vt:lpstr>
      <vt:lpstr>CIRCUIT </vt:lpstr>
      <vt:lpstr>SOFTWARE COMPONENTS</vt:lpstr>
      <vt:lpstr>PowerPoint Presentation</vt:lpstr>
      <vt:lpstr>PowerPoint Presentation</vt:lpstr>
      <vt:lpstr>HARDWARE COMPONENTS</vt:lpstr>
      <vt:lpstr>HARDWARE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traffic signal management system</dc:title>
  <dc:creator>Vinutha</dc:creator>
  <cp:lastModifiedBy>SAI SUHAAS G S</cp:lastModifiedBy>
  <cp:revision>13</cp:revision>
  <dcterms:created xsi:type="dcterms:W3CDTF">2021-11-02T13:18:41Z</dcterms:created>
  <dcterms:modified xsi:type="dcterms:W3CDTF">2021-12-22T07:35:33Z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0x010100E7200D99626505468815249BBCE5CBE2</vt:lpwstr>
  </property>
</Properties>
</file>