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80" r:id="rId3"/>
    <p:sldId id="281" r:id="rId4"/>
    <p:sldId id="282" r:id="rId5"/>
    <p:sldId id="283" r:id="rId6"/>
    <p:sldId id="285" r:id="rId7"/>
    <p:sldId id="284" r:id="rId8"/>
    <p:sldId id="286" r:id="rId9"/>
    <p:sldId id="287" r:id="rId10"/>
    <p:sldId id="288" r:id="rId11"/>
    <p:sldId id="292" r:id="rId12"/>
    <p:sldId id="290" r:id="rId13"/>
    <p:sldId id="291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7" r:id="rId25"/>
    <p:sldId id="304" r:id="rId26"/>
    <p:sldId id="305" r:id="rId27"/>
    <p:sldId id="306" r:id="rId28"/>
    <p:sldId id="308" r:id="rId29"/>
    <p:sldId id="309" r:id="rId30"/>
    <p:sldId id="310" r:id="rId31"/>
    <p:sldId id="31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00FF"/>
    <a:srgbClr val="7B21FF"/>
    <a:srgbClr val="404040"/>
    <a:srgbClr val="B82300"/>
    <a:srgbClr val="4700B0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56A808-AC9C-4152-B74D-9AD94D1664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C4A70-9FB9-49DA-8152-50BF31AC8B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AA424-DD82-4B03-A9DF-23490DBC449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DE035-B373-40C5-B986-C57E7C0FD0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682FD-044F-4393-8512-B646F20070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9ACE0-34AD-409E-BA2A-2FF0A872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515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17B53-C20C-4E2F-BEC8-2103C62DE5E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3BFE8-9179-4218-92E8-94C76DBAB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083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654038"/>
            <a:ext cx="7766936" cy="1575862"/>
          </a:xfrm>
        </p:spPr>
        <p:txBody>
          <a:bodyPr anchor="ctr">
            <a:no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229900"/>
            <a:ext cx="7766936" cy="213573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5479-D252-42AB-8D72-2807C74E82B0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FA9B-2514-43A6-8CCA-8CAE2CA4D590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CCE-8C38-4B0A-A572-F65CCE786601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7FF1-339E-4B15-A2D8-8881325072A8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251E-C8AB-447F-BF91-F66C20DFEF34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0FBD-6902-4D10-8563-F3CC563755D6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4FA5-60D6-4879-B0C9-F93022C5AF5F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0F86-774E-4EB4-B8F8-D29B4A202587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816802" cy="6477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816802" cy="527936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22362"/>
            <a:ext cx="6517746" cy="365125"/>
          </a:xfrm>
        </p:spPr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8344-03BE-4D3F-BDAB-D9083B1E0A33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55F9-9DA9-49E5-89E0-9673A78DB136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8792-5159-4002-B5CC-0D8516F58CF9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EE8-D8B2-4FCE-A942-83759C030D25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16FD-947C-4186-868B-80CBC8F4EF69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8BD6-A7E7-4D70-BFB7-37223CA7886D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868D-FB0E-4E18-82A0-0389A0C0B04C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285E1-7C16-4C9C-B203-A3A37F3F0707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4059" y="954740"/>
            <a:ext cx="8399944" cy="2275159"/>
          </a:xfrm>
        </p:spPr>
        <p:txBody>
          <a:bodyPr/>
          <a:lstStyle/>
          <a:p>
            <a:r>
              <a:rPr lang="sl-SI" sz="5400"/>
              <a:t> Nasleđivanje, apstraktne klase i interfejsi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l-SI"/>
              <a:t>Programski jezici - Java 2020</a:t>
            </a:r>
          </a:p>
          <a:p>
            <a:r>
              <a:rPr lang="sl-SI" sz="1400"/>
              <a:t>Prof. dr Suzana Stojković</a:t>
            </a:r>
          </a:p>
          <a:p>
            <a:r>
              <a:rPr lang="sl-SI" sz="1400"/>
              <a:t>Dr Martin Jovanović</a:t>
            </a:r>
          </a:p>
          <a:p>
            <a:r>
              <a:rPr lang="sl-SI" sz="1400"/>
              <a:t>Dipl. inž. Ivica Marković</a:t>
            </a:r>
          </a:p>
          <a:p>
            <a:r>
              <a:rPr lang="sl-SI" sz="1400"/>
              <a:t>Mast. inž. Teodora Đorđević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42EE-E582-420B-BEA8-1B66020E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Primer za referencu </a:t>
            </a:r>
            <a:r>
              <a:rPr lang="sl-SI"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4C038-093B-47AA-B7DE-9573EB880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816802" cy="1460500"/>
          </a:xfrm>
        </p:spPr>
        <p:txBody>
          <a:bodyPr/>
          <a:lstStyle/>
          <a:p>
            <a:r>
              <a:rPr lang="sl-SI"/>
              <a:t>Ukoliko argument superklase i argument nasleđene klase imaju istu oznaku, arument superklase se označava sa </a:t>
            </a:r>
            <a:r>
              <a:rPr lang="sl-SI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sl-SI"/>
              <a:t>: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191BA-F0D5-4BD8-BBC7-63C64568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CCCFDD-7CDE-4269-839A-1A96491E031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644112"/>
            <a:ext cx="3708400" cy="400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Kvad</a:t>
            </a: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rat</a:t>
            </a:r>
            <a:endParaRPr lang="en-GB" altLang="en-US" sz="200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protected float a;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Kvad(float </a:t>
            </a: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		</a:t>
            </a:r>
            <a:endParaRPr lang="en-US" altLang="en-US" sz="2000">
              <a:solidFill>
                <a:srgbClr val="3399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US" sz="2000">
              <a:solidFill>
                <a:srgbClr val="3399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sl-SI" altLang="en-US" sz="200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altLang="en-US" sz="200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031580-58B3-4D5F-B274-8E8941488726}"/>
              </a:ext>
            </a:extLst>
          </p:cNvPr>
          <p:cNvSpPr txBox="1">
            <a:spLocks noChangeArrowheads="1"/>
          </p:cNvSpPr>
          <p:nvPr/>
        </p:nvSpPr>
        <p:spPr>
          <a:xfrm>
            <a:off x="4356100" y="2650462"/>
            <a:ext cx="6134807" cy="3759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Kvadar</a:t>
            </a: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Kvad</a:t>
            </a: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rat</a:t>
            </a:r>
            <a:endParaRPr lang="en-GB" altLang="en-US" sz="200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float </a:t>
            </a: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Kvadar(float str, float vis)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	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l-SI" altLang="en-US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str;</a:t>
            </a: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 altLang="en-US" sz="20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nasleđeno a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sl-SI" altLang="en-US" sz="20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vis;</a:t>
            </a: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 altLang="en-US" sz="20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sopstveno a</a:t>
            </a:r>
            <a:endParaRPr lang="en-US" altLang="en-US" sz="200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71F8B583-E7D9-4FA4-AF76-8236360A1E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3063" y="2743200"/>
            <a:ext cx="0" cy="3378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Callout 1 2">
            <a:extLst>
              <a:ext uri="{FF2B5EF4-FFF2-40B4-BE49-F238E27FC236}">
                <a16:creationId xmlns:a16="http://schemas.microsoft.com/office/drawing/2014/main" id="{B8F02C7E-A8AA-4557-B859-102D26EF343A}"/>
              </a:ext>
            </a:extLst>
          </p:cNvPr>
          <p:cNvSpPr/>
          <p:nvPr/>
        </p:nvSpPr>
        <p:spPr bwMode="auto">
          <a:xfrm>
            <a:off x="5630333" y="5392737"/>
            <a:ext cx="3145367" cy="989013"/>
          </a:xfrm>
          <a:prstGeom prst="borderCallout1">
            <a:avLst>
              <a:gd name="adj1" fmla="val 50523"/>
              <a:gd name="adj2" fmla="val 256"/>
              <a:gd name="adj3" fmla="val -12647"/>
              <a:gd name="adj4" fmla="val -13562"/>
            </a:avLst>
          </a:prstGeom>
          <a:solidFill>
            <a:schemeClr val="bg1"/>
          </a:solidFill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sl-SI">
                <a:solidFill>
                  <a:schemeClr val="tx1">
                    <a:lumMod val="65000"/>
                    <a:lumOff val="35000"/>
                  </a:schemeClr>
                </a:solidFill>
              </a:rPr>
              <a:t>Ovde </a:t>
            </a:r>
            <a:r>
              <a:rPr lang="sl-SI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sl-SI">
                <a:solidFill>
                  <a:schemeClr val="tx1">
                    <a:lumMod val="65000"/>
                    <a:lumOff val="35000"/>
                  </a:schemeClr>
                </a:solidFill>
              </a:rPr>
              <a:t> nije neophodno (podrazumeva se, ako nije</a:t>
            </a:r>
          </a:p>
          <a:p>
            <a:pPr>
              <a:defRPr/>
            </a:pPr>
            <a:r>
              <a:rPr lang="sl-SI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napisano </a:t>
            </a:r>
            <a:r>
              <a:rPr lang="sl-SI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sl-SI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397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BCC8B-52B5-4AD0-ABC5-2EF514C0B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2425"/>
            <a:ext cx="8816802" cy="2517775"/>
          </a:xfrm>
        </p:spPr>
        <p:txBody>
          <a:bodyPr>
            <a:normAutofit/>
          </a:bodyPr>
          <a:lstStyle/>
          <a:p>
            <a:r>
              <a:rPr lang="sl-SI"/>
              <a:t>Prethodni primer, u formi u kojoj je dat, izazvaće grešku u kompajliranju:</a:t>
            </a:r>
          </a:p>
          <a:p>
            <a:pPr lvl="1"/>
            <a:r>
              <a:rPr lang="sl-SI">
                <a:solidFill>
                  <a:srgbClr val="FF0000"/>
                </a:solidFill>
              </a:rPr>
              <a:t>Implicit superconstructor Kvadrat() is undefined.</a:t>
            </a:r>
            <a:br>
              <a:rPr lang="sl-SI">
                <a:solidFill>
                  <a:srgbClr val="FF0000"/>
                </a:solidFill>
              </a:rPr>
            </a:br>
            <a:r>
              <a:rPr lang="sl-SI">
                <a:solidFill>
                  <a:srgbClr val="FF0000"/>
                </a:solidFill>
              </a:rPr>
              <a:t>Must explicitly invoke another constructor.</a:t>
            </a:r>
          </a:p>
          <a:p>
            <a:pPr lvl="1"/>
            <a:r>
              <a:rPr lang="sl-SI"/>
              <a:t>Objašnjenje i rešenje će biti dati u nastavku.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09EA1-EF03-4BB9-8CB7-91AA35CB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A9D61-9033-4B32-BEB1-46614740C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26" y="2997200"/>
            <a:ext cx="8286750" cy="338137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2801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42EE-E582-420B-BEA8-1B66020E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sl-SI"/>
              <a:t> kao poziv superkonstruktora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4C038-093B-47AA-B7DE-9573EB880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816802" cy="1092200"/>
          </a:xfrm>
        </p:spPr>
        <p:txBody>
          <a:bodyPr/>
          <a:lstStyle/>
          <a:p>
            <a:r>
              <a:rPr lang="sl-SI"/>
              <a:t>Konstruktor superklase iz potklase se poziva pomoću </a:t>
            </a:r>
            <a:r>
              <a:rPr lang="sl-SI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sl-SI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l-SI"/>
              <a:t>(sa odgovarajućim argumentima):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191BA-F0D5-4BD8-BBC7-63C64568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CCCFDD-7CDE-4269-839A-1A96491E031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377412"/>
            <a:ext cx="3708400" cy="400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Kvad</a:t>
            </a: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rat</a:t>
            </a:r>
            <a:endParaRPr lang="en-GB" altLang="en-US" sz="200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protected float a;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Kvad(float </a:t>
            </a: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		</a:t>
            </a:r>
            <a:endParaRPr lang="en-US" altLang="en-US" sz="2000">
              <a:solidFill>
                <a:srgbClr val="3399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US" sz="2000">
              <a:solidFill>
                <a:srgbClr val="3399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sl-SI" altLang="en-US" sz="200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altLang="en-US" sz="200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031580-58B3-4D5F-B274-8E8941488726}"/>
              </a:ext>
            </a:extLst>
          </p:cNvPr>
          <p:cNvSpPr txBox="1">
            <a:spLocks noChangeArrowheads="1"/>
          </p:cNvSpPr>
          <p:nvPr/>
        </p:nvSpPr>
        <p:spPr>
          <a:xfrm>
            <a:off x="4356100" y="2383762"/>
            <a:ext cx="6134807" cy="3759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Kvadar</a:t>
            </a: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Kvad</a:t>
            </a: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rat</a:t>
            </a:r>
            <a:endParaRPr lang="en-GB" altLang="en-US" sz="200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float </a:t>
            </a: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Kvadar(float str, float vis)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	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l-SI" altLang="en-US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super(</a:t>
            </a:r>
            <a:r>
              <a:rPr lang="en-US" altLang="en-US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sl-SI" altLang="en-US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 altLang="en-US" sz="20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superkonstruktor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sl-SI" altLang="en-US" sz="20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vis;</a:t>
            </a: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l-SI" altLang="en-US" sz="20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sopstveno a</a:t>
            </a:r>
            <a:endParaRPr lang="en-US" altLang="en-US" sz="200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71F8B583-E7D9-4FA4-AF76-8236360A1E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3063" y="2476500"/>
            <a:ext cx="0" cy="3378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53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9E72-07AB-4A4C-80C4-6D0BA9E7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Zašto zvati superkonstruktor?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E1E1C-ECD1-4A15-B7D4-26EB9B6F2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9512300" cy="5130800"/>
          </a:xfrm>
        </p:spPr>
        <p:txBody>
          <a:bodyPr>
            <a:normAutofit lnSpcReduction="10000"/>
          </a:bodyPr>
          <a:lstStyle/>
          <a:p>
            <a:r>
              <a:rPr lang="sl-SI" sz="2600"/>
              <a:t>Ukoliko želimo direktan pristup atributu superklase njegov pristup mora biti </a:t>
            </a:r>
            <a:r>
              <a:rPr lang="sl-SI" sz="26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sl-SI" sz="2600"/>
              <a:t> ili </a:t>
            </a:r>
            <a:r>
              <a:rPr lang="sl-SI" sz="26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sl-SI" sz="2600"/>
              <a:t>.</a:t>
            </a:r>
          </a:p>
          <a:p>
            <a:r>
              <a:rPr lang="sl-SI" sz="2600"/>
              <a:t>Ukoliko je atribut privatan, možemo mu pristupiti samo putem superkonstruktora.</a:t>
            </a:r>
          </a:p>
          <a:p>
            <a:r>
              <a:rPr lang="sl-SI" sz="2600"/>
              <a:t>O grešci sa ranijeg slajda:</a:t>
            </a:r>
          </a:p>
          <a:p>
            <a:pPr lvl="2"/>
            <a:r>
              <a:rPr lang="sl-SI"/>
              <a:t>Greška spomenuta na ranijem slajdu nastaje zato što u Javi konstruktor potklase mora pozivati neki od konstruktora sopstvene ili superklase. Ukoliko u konstruktoru ne postoji poziv nekog drugog konstruktora, Java dodaje poziv default konstruktoru superklase. Ukoliko ovaj ne postoji u superklasi, Java prijavljuje pomenutu grešku.</a:t>
            </a:r>
          </a:p>
          <a:p>
            <a:pPr lvl="2"/>
            <a:r>
              <a:rPr lang="sl-SI"/>
              <a:t>Rešenje je u superklasi definisati prazan default konstruktor.</a:t>
            </a:r>
          </a:p>
          <a:p>
            <a:pPr lvl="2"/>
            <a:r>
              <a:rPr lang="sl-SI"/>
              <a:t>Međutim, u drugom primeru izvršen je </a:t>
            </a:r>
            <a:r>
              <a:rPr lang="sl-SI" b="1"/>
              <a:t>poziv konstruktoru</a:t>
            </a:r>
            <a:br>
              <a:rPr lang="sl-SI" b="1"/>
            </a:br>
            <a:r>
              <a:rPr lang="sl-SI" b="1"/>
              <a:t>superklase</a:t>
            </a:r>
            <a:r>
              <a:rPr lang="sl-SI"/>
              <a:t> i do ove greške neće doći.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50D10-2F2B-4F23-846E-35E8D80B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92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5962-17DC-4713-83A4-4CE26FC11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Preklopljeni metodi - polimofrizam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EA005-BE84-43C0-9355-0352B8857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9131300" cy="52793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Prilikom nasle</a:t>
            </a:r>
            <a:r>
              <a:rPr lang="sl-SI" altLang="en-US"/>
              <a:t>đivanja, u novoj klasi mogu se definisati metodi sa istim imenom i listom argumenata kao u superklasi.</a:t>
            </a:r>
          </a:p>
          <a:p>
            <a:pPr>
              <a:lnSpc>
                <a:spcPct val="90000"/>
              </a:lnSpc>
            </a:pPr>
            <a:r>
              <a:rPr lang="sl-SI" altLang="en-US"/>
              <a:t>Ovaj koncept je poznat kod svih OO jezika, i predstavlja jedan od njegovih osnovnih postulata, poznat pod nazivom </a:t>
            </a:r>
            <a:r>
              <a:rPr lang="sl-SI" altLang="en-US" b="1"/>
              <a:t>polimorfizam</a:t>
            </a:r>
            <a:r>
              <a:rPr lang="sl-SI" altLang="en-US"/>
              <a:t>.</a:t>
            </a:r>
          </a:p>
          <a:p>
            <a:pPr>
              <a:lnSpc>
                <a:spcPct val="90000"/>
              </a:lnSpc>
            </a:pPr>
            <a:r>
              <a:rPr lang="sl-SI" altLang="en-US"/>
              <a:t>Kod Jave je polimorfizam </a:t>
            </a:r>
            <a:r>
              <a:rPr lang="sl-SI" altLang="en-US" b="1"/>
              <a:t>uvek implicitno prisutan</a:t>
            </a:r>
            <a:r>
              <a:rPr lang="sl-SI" altLang="en-US"/>
              <a:t>.</a:t>
            </a:r>
          </a:p>
          <a:p>
            <a:pPr>
              <a:lnSpc>
                <a:spcPct val="90000"/>
              </a:lnSpc>
            </a:pPr>
            <a:r>
              <a:rPr lang="sl-SI" altLang="en-US"/>
              <a:t>Ukoliko je u programu definisana referenca na objekat roditeljske klase, a bude joj dodeljen objekat izvedene klase – prilikom poziva nekog od preklopljenih metoda uvek će biti pozvan metod </a:t>
            </a:r>
            <a:r>
              <a:rPr lang="sl-SI" altLang="en-US" b="1"/>
              <a:t>izvedene</a:t>
            </a:r>
            <a:r>
              <a:rPr lang="sl-SI" altLang="en-US"/>
              <a:t> klase.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66E7E-1446-41B9-8BAF-CE39E816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14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BE02-EB6E-4460-8DFD-CD5AA9DE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Polimorfizam: Java vs C++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246B4-688C-49F3-91E9-720543A3A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0800"/>
            <a:ext cx="8816802" cy="4470400"/>
          </a:xfrm>
        </p:spPr>
        <p:txBody>
          <a:bodyPr/>
          <a:lstStyle/>
          <a:p>
            <a:r>
              <a:rPr lang="sl-SI" altLang="en-US"/>
              <a:t>Setimo se da je kod jezika C++ bilo neophodno posebno naglasiti metode kod kojih se očekuje polimorfno ponašanje, dodavanjem ključne reči </a:t>
            </a:r>
            <a:r>
              <a:rPr lang="sl-SI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sl-SI" altLang="en-US"/>
              <a:t> ispred imena metoda prilikom njegove deklaracije.</a:t>
            </a:r>
            <a:r>
              <a:rPr lang="en-US" altLang="en-US"/>
              <a:t>	</a:t>
            </a:r>
            <a:endParaRPr lang="sl-SI" altLang="en-US"/>
          </a:p>
          <a:p>
            <a:endParaRPr lang="sl-SI"/>
          </a:p>
          <a:p>
            <a:r>
              <a:rPr lang="sl-SI"/>
              <a:t>Kao što je prethodno rečeno, polimorfno ponašanje je kod Jave uvek prisutno, bez potrebe za naglašavanjem.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8A808-CBB4-4271-B00D-63D3724DB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116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748D-0314-40B4-AA46-1ED71561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Primer: Krug i Prsten v1.0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9B13-6160-44B6-B1D7-CB8344489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Kreirati klasu Krug koja sadrži promenljivu objekta poluprečnik, konstuktor koji postavlja poluprečnik i metodu za izračunavanje površine kruga.</a:t>
            </a:r>
            <a:endParaRPr lang="sl-SI"/>
          </a:p>
          <a:p>
            <a:endParaRPr lang="en-US"/>
          </a:p>
          <a:p>
            <a:r>
              <a:rPr lang="en-US"/>
              <a:t>	Kreirati i klasu Prsten izvedenu iz klase Krug, koja sadrži atribut za unutrašnji poluprečnik prstena, konstruktor koji postavlja poluprečnike spoljašnjeg i unutrašnjeg kruga i metod za izračunavanje površine kružnog prstena.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D8B49-6004-4EAB-8C00-5FCCA0F5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07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71EA-771C-498C-8976-1E26ABA4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Primer: Krug i Prsten v2.0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29A22-5B9D-45C8-A534-8254B9FDC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Kreirati klasu Krug koja sadrži promenljivu objekta poluprečnik, konstuktor koji postavlja poluprečnik i metodu za izračunavanje površine kruga.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	Kreirati i klasu Prsten izvedenu iz klase Krug, koja sadrži atribut tipa Krug koji definiše unutrašnji krug prstena, konstruktor koji postavlja poluprečnike spoljašnjeg i unutrašnjeg kruga i metod za izračunavanje površine kružnog prstena.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9E559-CE97-4711-93DB-2A5D6BF4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22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F6B6-2CA3-4942-9BF4-2B42153E5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Primer: rastojanja gradova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8A2CE-E128-4EEC-B8A6-C044944F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F528CED-6737-4EC7-B6B6-389A755C027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20775"/>
            <a:ext cx="9105900" cy="5216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800"/>
              <a:t>Na programskom jeziku Java kreirati klasu Point. Klasa sadrži dva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800"/>
              <a:t>zaštićena atributa: koodrinate x i y i sledeće javne funkcije članice: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en-US" sz="1800"/>
              <a:t>podrazumevani konstruktor koji inicijalizuje vrednosti koordinata na 0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en-US" sz="1800"/>
              <a:t>konstruktor kojim se postavljaju vrednosti x i y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en-US" sz="1800"/>
              <a:t>funkciju za odre</a:t>
            </a:r>
            <a:r>
              <a:rPr lang="sr-Latn-CS" altLang="en-US" sz="1800"/>
              <a:t>đivanje rastojanja između dve tačke</a:t>
            </a:r>
            <a:endParaRPr lang="en-US" altLang="en-US" sz="1800"/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en-US" sz="1800"/>
              <a:t>funkciju </a:t>
            </a:r>
            <a:r>
              <a:rPr lang="en-US" altLang="en-US" sz="1800" i="1"/>
              <a:t>printData</a:t>
            </a:r>
            <a:r>
              <a:rPr lang="en-US" altLang="en-US" sz="1800"/>
              <a:t> za prikaz koordinata tačke na standardni izlaz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lang="en-US" altLang="en-US" sz="400"/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800"/>
              <a:t>Iz klase Point izvesti klasu PointCity koja označava lokaciju grada na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800"/>
              <a:t>geografskoj karti. Ova klasa sadrži privatne attribute: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en-US" sz="1800"/>
              <a:t>naziv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en-US" sz="1800"/>
              <a:t>broj stanovnika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800"/>
              <a:t>Klasa sadrži i sledeće javne funkcije: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en-US" sz="1800"/>
              <a:t>podrazumevani konstruktor</a:t>
            </a:r>
            <a:endParaRPr lang="fr-FR" altLang="en-US" sz="1800"/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FR" altLang="en-US" sz="1800"/>
              <a:t>konstruktor kojim se postavljaju vrednosti svih atributa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FR" altLang="en-US" sz="1800"/>
              <a:t>funkciju </a:t>
            </a:r>
            <a:r>
              <a:rPr lang="fr-FR" altLang="en-US" sz="1800" i="1"/>
              <a:t>printData</a:t>
            </a:r>
            <a:r>
              <a:rPr lang="fr-FR" altLang="en-US" sz="1800"/>
              <a:t> koja, pored atributa roditeljske klase, štampa podatake iz izvedene klase (naziv i broj stanovnika)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lang="en-GB" altLang="en-US" sz="300"/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GB" altLang="en-US" sz="1800"/>
              <a:t>U funkciji main kreirati dva objekta klase CitiyPoint i na standardni izlaz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GB" altLang="en-US" sz="1800"/>
              <a:t>prikazatai podatke o njima njihovo rastojanje.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385893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8B79-4B7B-453E-B405-A6336DB1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Apstraktne klase u Javi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7F0C4-61CC-4F3A-BA3F-E2C9326CB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Apstraktna je svaka klasa u kojoj makar jedan metod </a:t>
            </a:r>
            <a:r>
              <a:rPr lang="en-US" altLang="en-US" b="1"/>
              <a:t>nema telo</a:t>
            </a:r>
            <a:r>
              <a:rPr lang="en-US" altLang="en-US"/>
              <a:t>. Dakle, nema prazno telo </a:t>
            </a:r>
            <a:r>
              <a:rPr lang="sl-SI" altLang="en-US"/>
              <a:t>(</a:t>
            </a:r>
            <a:r>
              <a:rPr lang="en-U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r>
              <a:rPr lang="en-US" altLang="en-US"/>
              <a:t>), nego nema telo uop</a:t>
            </a:r>
            <a:r>
              <a:rPr lang="sl-SI" altLang="en-US"/>
              <a:t>šte (nema vitičastih zagrada).</a:t>
            </a:r>
            <a:endParaRPr lang="en-US" altLang="en-US"/>
          </a:p>
          <a:p>
            <a:pPr lvl="1"/>
            <a:r>
              <a:rPr lang="en-US" altLang="en-US"/>
              <a:t>Metod be</a:t>
            </a:r>
            <a:r>
              <a:rPr lang="sl-SI" altLang="en-US"/>
              <a:t>z implementacije naziva se </a:t>
            </a:r>
            <a:r>
              <a:rPr lang="sl-SI" altLang="en-US" b="1"/>
              <a:t>apstraktni</a:t>
            </a:r>
            <a:r>
              <a:rPr lang="sl-SI" altLang="en-US"/>
              <a:t> metod.</a:t>
            </a:r>
          </a:p>
          <a:p>
            <a:pPr lvl="1"/>
            <a:r>
              <a:rPr lang="sl-SI" altLang="en-US"/>
              <a:t>Ispred definicije apstraktne klase mora da stoji modifikator </a:t>
            </a:r>
            <a:r>
              <a:rPr lang="sl-SI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sl-SI" altLang="en-US"/>
              <a:t>.</a:t>
            </a:r>
          </a:p>
          <a:p>
            <a:r>
              <a:rPr lang="en-US" altLang="en-US"/>
              <a:t>Od apstraktne klase ne mogu da se prave objekti</a:t>
            </a:r>
            <a:r>
              <a:rPr lang="sl-SI" altLang="en-US"/>
              <a:t>.</a:t>
            </a:r>
          </a:p>
          <a:p>
            <a:pPr lvl="1"/>
            <a:r>
              <a:rPr lang="sl-SI" altLang="en-US"/>
              <a:t>Apstraktne klase </a:t>
            </a:r>
            <a:r>
              <a:rPr lang="sl-SI" altLang="en-US" b="1"/>
              <a:t>služe samo da bi bile nasleđivane</a:t>
            </a:r>
            <a:r>
              <a:rPr lang="sl-SI" altLang="en-US"/>
              <a:t>.</a:t>
            </a:r>
          </a:p>
          <a:p>
            <a:pPr lvl="1"/>
            <a:r>
              <a:rPr lang="en-US" altLang="en-US"/>
              <a:t>I i</a:t>
            </a:r>
            <a:r>
              <a:rPr lang="sl-SI" altLang="en-US"/>
              <a:t>zvedena klasa takođe može biti apstraktna</a:t>
            </a:r>
            <a:r>
              <a:rPr lang="en-US" altLang="en-US"/>
              <a:t>.</a:t>
            </a:r>
            <a:endParaRPr lang="sl-SI" altLang="en-US"/>
          </a:p>
          <a:p>
            <a:pPr lvl="2"/>
            <a:r>
              <a:rPr lang="sl-SI" altLang="en-US"/>
              <a:t>Ako je i ona apstraktna, mora biti obeležena sa </a:t>
            </a:r>
            <a:r>
              <a:rPr lang="sl-SI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sl-SI" altLang="en-US"/>
              <a:t>.</a:t>
            </a:r>
          </a:p>
          <a:p>
            <a:pPr lvl="2"/>
            <a:r>
              <a:rPr lang="en-US" altLang="en-US"/>
              <a:t>Ako nije apstraktna</a:t>
            </a:r>
            <a:r>
              <a:rPr lang="sl-SI" altLang="en-US"/>
              <a:t>, mora imati definicije svih metoda.</a:t>
            </a: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37679-7C7E-4358-9350-4564C890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5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9F523-4E69-45FB-894B-5D9BBF53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Nasleđivanje klasa u Javi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644C-74F5-4801-96E3-0833EA46F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sl-SI"/>
              <a:t>Nasleđivanje klasa u Javi slično je nasleđivanju u svim objektno-orijentisanim jezicima.</a:t>
            </a:r>
          </a:p>
          <a:p>
            <a:pPr lvl="1">
              <a:defRPr/>
            </a:pPr>
            <a:r>
              <a:rPr lang="sl-SI"/>
              <a:t>Ključna reč za nasleđivanje u Javi je </a:t>
            </a:r>
            <a:r>
              <a:rPr lang="sl-SI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sl-SI"/>
              <a:t>.</a:t>
            </a:r>
          </a:p>
          <a:p>
            <a:pPr lvl="1">
              <a:defRPr/>
            </a:pPr>
            <a:r>
              <a:rPr lang="sl-SI"/>
              <a:t>Klasa-naslednica se zove </a:t>
            </a:r>
            <a:r>
              <a:rPr lang="sl-SI" b="1"/>
              <a:t>potklasa</a:t>
            </a:r>
            <a:r>
              <a:rPr lang="sl-SI"/>
              <a:t> (</a:t>
            </a:r>
            <a:r>
              <a:rPr lang="sl-SI">
                <a:solidFill>
                  <a:srgbClr val="FF0000"/>
                </a:solidFill>
              </a:rPr>
              <a:t>sub</a:t>
            </a:r>
            <a:r>
              <a:rPr lang="sl-SI"/>
              <a:t>class).</a:t>
            </a:r>
          </a:p>
          <a:p>
            <a:pPr lvl="1">
              <a:defRPr/>
            </a:pPr>
            <a:r>
              <a:rPr lang="sl-SI"/>
              <a:t>Klasa koja biva nasleđena zove se </a:t>
            </a:r>
            <a:r>
              <a:rPr lang="sl-SI" b="1"/>
              <a:t>natklasa</a:t>
            </a:r>
            <a:r>
              <a:rPr lang="sl-SI"/>
              <a:t> (</a:t>
            </a:r>
            <a:r>
              <a:rPr lang="sl-SI">
                <a:solidFill>
                  <a:srgbClr val="FF0000"/>
                </a:solidFill>
              </a:rPr>
              <a:t>super</a:t>
            </a:r>
            <a:r>
              <a:rPr lang="sl-SI"/>
              <a:t>class).</a:t>
            </a:r>
            <a:r>
              <a:rPr lang="sl-SI" sz="800"/>
              <a:t> </a:t>
            </a:r>
          </a:p>
          <a:p>
            <a:pPr lvl="1">
              <a:defRPr/>
            </a:pPr>
            <a:endParaRPr lang="sl-SI" sz="1200"/>
          </a:p>
          <a:p>
            <a:pPr>
              <a:defRPr/>
            </a:pPr>
            <a:r>
              <a:rPr lang="sl-SI"/>
              <a:t>U Javi </a:t>
            </a:r>
            <a:r>
              <a:rPr lang="sl-SI" b="1"/>
              <a:t>nema</a:t>
            </a:r>
            <a:r>
              <a:rPr lang="sl-SI"/>
              <a:t> višestrukog nasleđivanja.</a:t>
            </a:r>
          </a:p>
          <a:p>
            <a:pPr lvl="1">
              <a:defRPr/>
            </a:pPr>
            <a:r>
              <a:rPr lang="sl-SI"/>
              <a:t>Svaka klasa može imati samo jednu natklasu.</a:t>
            </a:r>
          </a:p>
          <a:p>
            <a:pPr marL="457200" lvl="1" indent="0">
              <a:buNone/>
              <a:defRPr/>
            </a:pPr>
            <a:r>
              <a:rPr lang="sl-SI" sz="1050"/>
              <a:t> </a:t>
            </a:r>
            <a:endParaRPr lang="sl-SI" sz="1800"/>
          </a:p>
          <a:p>
            <a:pPr>
              <a:defRPr/>
            </a:pPr>
            <a:r>
              <a:rPr lang="sl-SI"/>
              <a:t>Potklasa od natklase dobija sve elemente koje može da dobije, u zavisnosti od modifikatora pristupa.</a:t>
            </a:r>
          </a:p>
          <a:p>
            <a:pPr lvl="1">
              <a:defRPr/>
            </a:pPr>
            <a:r>
              <a:rPr lang="sl-SI"/>
              <a:t>Više o modifikatorima pristupa u nastavku.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7B78B-8B48-4A02-B8D0-1E9F158D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98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CF02-EE13-43E9-86E1-293D02172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Primer apstraktne klase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3D99A-D451-4785-A998-12FC3523E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l-SI" altLang="en-US"/>
              <a:t>Klasa "Rogljasto telo"</a:t>
            </a:r>
          </a:p>
          <a:p>
            <a:pPr lvl="1"/>
            <a:r>
              <a:rPr lang="sl-SI" altLang="en-US"/>
              <a:t>pamtimo broj strana rogljastog tela,</a:t>
            </a:r>
          </a:p>
          <a:p>
            <a:pPr lvl="1"/>
            <a:r>
              <a:rPr lang="sl-SI" altLang="en-US"/>
              <a:t>pamtimo površinu svake strane,</a:t>
            </a:r>
          </a:p>
          <a:p>
            <a:pPr lvl="1"/>
            <a:r>
              <a:rPr lang="sl-SI" altLang="en-US"/>
              <a:t>konstruktor postavlja samo broj strana, ne i površine,</a:t>
            </a:r>
          </a:p>
          <a:p>
            <a:pPr lvl="1"/>
            <a:r>
              <a:rPr lang="sl-SI" altLang="en-US"/>
              <a:t>napišemo metod koji postavlja površinu datoj strani,</a:t>
            </a:r>
          </a:p>
          <a:p>
            <a:pPr lvl="1"/>
            <a:r>
              <a:rPr lang="sl-SI" altLang="en-US"/>
              <a:t>napišemo metod koji vraća površinu tela,</a:t>
            </a:r>
          </a:p>
          <a:p>
            <a:pPr lvl="1"/>
            <a:r>
              <a:rPr lang="sl-SI" altLang="en-US"/>
              <a:t>ali...</a:t>
            </a:r>
          </a:p>
          <a:p>
            <a:r>
              <a:rPr lang="sl-SI" altLang="en-US"/>
              <a:t>...ne možemo da napišemo metod koji vraća zapreminu tela, jer ne znamo kog oblika je telo. Zato će nam on biti apstraktan.</a:t>
            </a:r>
          </a:p>
          <a:p>
            <a:pPr lvl="1"/>
            <a:r>
              <a:rPr lang="sl-SI" altLang="en-US"/>
              <a:t>Za bilo koje konkretno telo imaćemo izvedenu klasu (recimo klasu Kocka, klasu Piramida...), i svaka će imati svoj metod za zapreminu (sa različitom formulom).</a:t>
            </a: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AF130-7116-4B05-BB93-8F520750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07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43A84-14E8-4C0E-ABF7-316904CC0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3700"/>
            <a:ext cx="9550400" cy="602866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sl-SI" altLang="en-US">
                <a:solidFill>
                  <a:srgbClr val="F6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sl-SI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class RogljastoTelo</a:t>
            </a:r>
            <a:endParaRPr lang="en-US" altLang="en-US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private int brojStrana;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private float[] strane;</a:t>
            </a:r>
            <a:endParaRPr lang="sl-SI" altLang="en-US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sl-SI" altLang="en-US" sz="13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RogljastoTelo(int n) { </a:t>
            </a:r>
            <a:r>
              <a:rPr lang="en-US" altLang="en-US">
                <a:solidFill>
                  <a:srgbClr val="009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konstruktor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sl-SI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brojStrana = n;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sl-SI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strane = new float[n];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sl-SI" altLang="en-US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endParaRPr lang="en-US" altLang="en-US" sz="140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sr-Latn-C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setStrana( float s, int index 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sr-Latn-C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 strane[index] = s;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sr-Latn-CS" altLang="en-US" sz="15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sr-Latn-CS" altLang="en-US" sz="260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sr-Latn-C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float povrsina()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sr-Latn-C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sr-Latn-C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float p;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sr-Latn-C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for ( int i = 0; i &lt; brStrana; i++ 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sr-Latn-C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p += strane[I];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sr-Latn-C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return p;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sr-Latn-C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endParaRPr lang="sr-Latn-CS" altLang="en-US" sz="210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>
                <a:solidFill>
                  <a:srgbClr val="F6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float zapremina();</a:t>
            </a:r>
            <a:endParaRPr lang="sl-SI" altLang="en-US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sl-SI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nema viti</a:t>
            </a:r>
            <a:r>
              <a:rPr lang="sl-SI" alt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častih zagrada!</a:t>
            </a:r>
            <a:endParaRPr lang="en-US" alt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sl-SI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sl-SI" alt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SAMO ZAGLAVLJE METODA!</a:t>
            </a:r>
            <a:endParaRPr lang="en-US" alt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D0292-3DCC-4F1D-831F-84BC11C0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60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8CF88-C2AC-4566-822D-E58AB2712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Primer: Displej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C3DF8-F04B-4DE7-A686-8BDB151CB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648700" cy="538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altLang="en-US" sz="2000"/>
              <a:t>Na programskom jeziku Java kreirati</a:t>
            </a:r>
            <a:r>
              <a:rPr lang="sl-SI" altLang="en-US" sz="2000"/>
              <a:t>:</a:t>
            </a:r>
          </a:p>
          <a:p>
            <a:pPr>
              <a:lnSpc>
                <a:spcPct val="90000"/>
              </a:lnSpc>
            </a:pPr>
            <a:r>
              <a:rPr lang="sl-SI" altLang="en-US" sz="2000"/>
              <a:t>Apstraktnu klasu </a:t>
            </a:r>
            <a:r>
              <a:rPr lang="sl-SI" altLang="en-US" sz="2000" b="1"/>
              <a:t>Displej</a:t>
            </a:r>
            <a:r>
              <a:rPr lang="sl-SI" altLang="en-US" sz="2000"/>
              <a:t> koja sadrži zaštićeni podatak cifra koja predstavlja dekadnu cifru trenutno prikazanu na displeju, funkciju resetuj koja postavlja cifru na 0, funkciju inkrementiraj koja povećava sadržaj displeja za 1 (po modulu 2) i apstraktni metod stampaj koji ispisuje sadržaj displeja </a:t>
            </a:r>
            <a:r>
              <a:rPr lang="en-GB" altLang="en-US" sz="2000"/>
              <a:t>na standardni izlaz</a:t>
            </a:r>
            <a:r>
              <a:rPr lang="sl-SI" altLang="en-US" sz="2000"/>
              <a:t>.</a:t>
            </a:r>
          </a:p>
          <a:p>
            <a:pPr>
              <a:lnSpc>
                <a:spcPct val="90000"/>
              </a:lnSpc>
            </a:pPr>
            <a:r>
              <a:rPr lang="sl-SI" altLang="en-US" sz="2000"/>
              <a:t>Klasu </a:t>
            </a:r>
            <a:r>
              <a:rPr lang="sl-SI" altLang="en-US" sz="2000" b="1"/>
              <a:t>MatričniDisplej</a:t>
            </a:r>
            <a:r>
              <a:rPr lang="sl-SI" altLang="en-US" sz="2000"/>
              <a:t> izvedenu iz klase Displej koja sadrži: privatni podatak - matricu reda </a:t>
            </a:r>
            <a:r>
              <a:rPr lang="sl-SI" altLang="en-US" sz="2000">
                <a:solidFill>
                  <a:srgbClr val="FF0000"/>
                </a:solidFill>
              </a:rPr>
              <a:t>5x3</a:t>
            </a:r>
            <a:r>
              <a:rPr lang="sl-SI" altLang="en-US" sz="2000"/>
              <a:t>x2 – dve matrice, gde obe simbolizuju po jednu cifru na zamišljenom displeju; "upaljeni" segmenti displeja treba da budu predstavljeni znakom '*', a "ugašeni" znakom '_'.</a:t>
            </a:r>
            <a:r>
              <a:rPr lang="en-US" altLang="en-US" sz="2000"/>
              <a:t> Ova klasa, naravno, mora da implementira metod </a:t>
            </a:r>
            <a:r>
              <a:rPr lang="sl-SI" altLang="en-US" sz="2000"/>
              <a:t>stampaj</a:t>
            </a:r>
            <a:r>
              <a:rPr lang="en-US" altLang="en-US" sz="2000"/>
              <a:t>, i to tako </a:t>
            </a:r>
            <a:r>
              <a:rPr lang="sl-SI" altLang="en-US" sz="2000"/>
              <a:t>što će za svaki broj odštampati na ekranu odgovarajuću matricu. Primeri za matrice dati su na sledećem slajdu.</a:t>
            </a:r>
          </a:p>
          <a:p>
            <a:pPr>
              <a:lnSpc>
                <a:spcPct val="90000"/>
              </a:lnSpc>
            </a:pPr>
            <a:r>
              <a:rPr lang="sl-SI" altLang="en-US" sz="2000"/>
              <a:t>U funkciji main</a:t>
            </a:r>
            <a:r>
              <a:rPr lang="en-US" altLang="en-US" sz="2000"/>
              <a:t> </a:t>
            </a:r>
            <a:r>
              <a:rPr lang="sl-SI" altLang="en-US" sz="2000"/>
              <a:t>kreirati objekat klase MatričniDisplej, resetovati ga i nakon toga 4 puta inkrementirati. Sadržaj displeja nakon svake promene </a:t>
            </a:r>
            <a:r>
              <a:rPr lang="en-GB" altLang="en-US" sz="2000"/>
              <a:t>ispisati na standardni izlaz</a:t>
            </a:r>
            <a:r>
              <a:rPr lang="sl-SI" altLang="en-US" sz="2000"/>
              <a:t>.</a:t>
            </a:r>
            <a:endParaRPr lang="en-US" alt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3A5BE5-829F-4FA1-9A7B-F20AF9B5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07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8C800-7FEB-41FD-B663-E81ED9491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816802" cy="1003300"/>
          </a:xfrm>
        </p:spPr>
        <p:txBody>
          <a:bodyPr/>
          <a:lstStyle/>
          <a:p>
            <a:r>
              <a:rPr lang="sl-SI" altLang="en-US"/>
              <a:t>Matrice u klasi MatricniDisplej treba da liče na nešto poput ovoga:</a:t>
            </a: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FF996-479B-45B0-B22D-050735A8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pic>
        <p:nvPicPr>
          <p:cNvPr id="6" name="table">
            <a:extLst>
              <a:ext uri="{FF2B5EF4-FFF2-40B4-BE49-F238E27FC236}">
                <a16:creationId xmlns:a16="http://schemas.microsoft.com/office/drawing/2014/main" id="{479EA4E2-48AE-4DF2-B460-95C008F0D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3" y="2458375"/>
            <a:ext cx="1612899" cy="1828800"/>
          </a:xfrm>
          <a:prstGeom prst="rect">
            <a:avLst/>
          </a:prstGeom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A1666B4-5C97-4852-A449-370D8721B4E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049915" y="2382175"/>
            <a:ext cx="268835" cy="1997075"/>
            <a:chOff x="1192360" y="2200040"/>
            <a:chExt cx="268835" cy="199706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2EAD81E-64E1-42E1-9B72-56BD17B0CEA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92360" y="2200040"/>
              <a:ext cx="0" cy="199706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07C4412-B076-4C08-9417-DDAF5FB12D2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92360" y="2200040"/>
              <a:ext cx="268835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29F2FD7-62FD-4631-A4C3-9DD6D661F8C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92360" y="4197100"/>
              <a:ext cx="268835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AFC9490-0F6E-4FB5-A08D-B4D9425BFCC6}"/>
              </a:ext>
            </a:extLst>
          </p:cNvPr>
          <p:cNvGrpSpPr>
            <a:grpSpLocks/>
          </p:cNvGrpSpPr>
          <p:nvPr/>
        </p:nvGrpSpPr>
        <p:grpSpPr bwMode="auto">
          <a:xfrm>
            <a:off x="2788489" y="2382175"/>
            <a:ext cx="268835" cy="1997075"/>
            <a:chOff x="1192360" y="2200040"/>
            <a:chExt cx="268835" cy="199706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5617954-0B81-48DE-BAEC-677B5834F8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92360" y="2200040"/>
              <a:ext cx="0" cy="199706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194D21-9320-4772-942B-D4CF17506A5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92360" y="2200040"/>
              <a:ext cx="268835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50920D3-3C3B-46F4-B549-B4FCA6113C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92360" y="4197100"/>
              <a:ext cx="268835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9" name="table">
            <a:extLst>
              <a:ext uri="{FF2B5EF4-FFF2-40B4-BE49-F238E27FC236}">
                <a16:creationId xmlns:a16="http://schemas.microsoft.com/office/drawing/2014/main" id="{95D88D11-11FD-4A6C-94E8-544857743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338" y="2458375"/>
            <a:ext cx="1612899" cy="1828800"/>
          </a:xfrm>
          <a:prstGeom prst="rect">
            <a:avLst/>
          </a:prstGeom>
          <a:ln>
            <a:noFill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A541DC5-9281-4B54-BCE4-8585C19370A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162872" y="2382175"/>
            <a:ext cx="268835" cy="1997075"/>
            <a:chOff x="1192360" y="2200040"/>
            <a:chExt cx="268835" cy="199706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D72BDEF-AE88-45E3-A967-27C54B1DE4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92360" y="2200040"/>
              <a:ext cx="0" cy="199706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24EFBAB-6F32-42B8-A9D1-FE1CC8CFC8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92360" y="2200040"/>
              <a:ext cx="268835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087DAFA-45BA-43FC-987E-97AF254093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92360" y="4197100"/>
              <a:ext cx="268835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4DE05E-D8D8-49E4-9075-2A7DFC420913}"/>
              </a:ext>
            </a:extLst>
          </p:cNvPr>
          <p:cNvGrpSpPr>
            <a:grpSpLocks/>
          </p:cNvGrpSpPr>
          <p:nvPr/>
        </p:nvGrpSpPr>
        <p:grpSpPr bwMode="auto">
          <a:xfrm>
            <a:off x="4892825" y="2382175"/>
            <a:ext cx="268835" cy="1997075"/>
            <a:chOff x="1192360" y="2200040"/>
            <a:chExt cx="268835" cy="199706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09AEC2-09A6-4D0A-88EF-A2B0AC93E8A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92360" y="2200040"/>
              <a:ext cx="0" cy="199706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D7A92C-2120-43EE-AB58-E8998D61B10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92360" y="2200040"/>
              <a:ext cx="268835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4D0BA7E-A610-43BD-AB50-8B1AC2F38B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92360" y="4197100"/>
              <a:ext cx="268835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738AAAB-7BAA-490E-8E64-FD5DFE1C5D38}"/>
              </a:ext>
            </a:extLst>
          </p:cNvPr>
          <p:cNvSpPr txBox="1">
            <a:spLocks/>
          </p:cNvSpPr>
          <p:nvPr/>
        </p:nvSpPr>
        <p:spPr bwMode="auto">
          <a:xfrm>
            <a:off x="3382963" y="4609438"/>
            <a:ext cx="51593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None/>
              <a:defRPr/>
            </a:pPr>
            <a:r>
              <a:rPr lang="sl-SI" sz="2700">
                <a:solidFill>
                  <a:srgbClr val="FF0000"/>
                </a:solidFill>
                <a:latin typeface="Tahoma" charset="0"/>
              </a:rPr>
              <a:t>0</a:t>
            </a:r>
            <a:endParaRPr lang="en-US" sz="270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D2C02D0-26E7-40E7-82A7-C6B611B06089}"/>
              </a:ext>
            </a:extLst>
          </p:cNvPr>
          <p:cNvSpPr txBox="1">
            <a:spLocks/>
          </p:cNvSpPr>
          <p:nvPr/>
        </p:nvSpPr>
        <p:spPr bwMode="auto">
          <a:xfrm>
            <a:off x="5457826" y="4609438"/>
            <a:ext cx="51593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None/>
              <a:defRPr/>
            </a:pPr>
            <a:r>
              <a:rPr lang="sl-SI" sz="2700">
                <a:solidFill>
                  <a:srgbClr val="FF0000"/>
                </a:solidFill>
                <a:latin typeface="Tahoma" charset="0"/>
              </a:rPr>
              <a:t>1</a:t>
            </a:r>
            <a:endParaRPr lang="en-US" sz="270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87BBEC5-3332-4041-911B-8736E7D964B9}"/>
              </a:ext>
            </a:extLst>
          </p:cNvPr>
          <p:cNvSpPr txBox="1">
            <a:spLocks/>
          </p:cNvSpPr>
          <p:nvPr/>
        </p:nvSpPr>
        <p:spPr>
          <a:xfrm>
            <a:off x="463637" y="5217120"/>
            <a:ext cx="8816802" cy="1003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l-SI" altLang="en-US"/>
              <a:t>Zvezde treba da formiraju oblik cifre na displeju.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8207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64C0-018E-4CAD-8554-D8B53761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Interfejsi u Javi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E8ECF-4556-4E2C-9FBB-2EACDCE2D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9055100" cy="52793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sl-SI" altLang="en-US"/>
              <a:t>Interfejs </a:t>
            </a:r>
            <a:r>
              <a:rPr lang="en-US" altLang="en-US"/>
              <a:t>je </a:t>
            </a:r>
            <a:r>
              <a:rPr lang="sl-SI" altLang="en-US"/>
              <a:t>nešto slično klasi - gde su</a:t>
            </a:r>
            <a:r>
              <a:rPr lang="en-US" altLang="en-US"/>
              <a:t> </a:t>
            </a:r>
            <a:r>
              <a:rPr lang="en-US" altLang="en-US" b="1"/>
              <a:t>svi metodi apstraktni</a:t>
            </a:r>
            <a:r>
              <a:rPr lang="en-US" altLang="en-US"/>
              <a:t>. </a:t>
            </a:r>
            <a:r>
              <a:rPr lang="sl-SI" altLang="en-US"/>
              <a:t>Interfejs</a:t>
            </a:r>
            <a:r>
              <a:rPr lang="en-US" altLang="en-US"/>
              <a:t> mo</a:t>
            </a:r>
            <a:r>
              <a:rPr lang="sl-SI" altLang="en-US"/>
              <a:t>že da sadrži: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sl-SI" altLang="en-US"/>
              <a:t>apstraktne metode i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sl-SI" altLang="en-US"/>
              <a:t>konstante.</a:t>
            </a:r>
            <a:endParaRPr lang="sl-SI" altLang="en-US" sz="1600"/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sl-SI" altLang="en-US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sl-SI" altLang="en-US">
                <a:solidFill>
                  <a:srgbClr val="404040"/>
                </a:solidFill>
              </a:rPr>
              <a:t>Interfejs može da sadrži atribute (promenljive).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sl-SI" altLang="en-US">
                <a:solidFill>
                  <a:srgbClr val="404040"/>
                </a:solidFill>
              </a:rPr>
              <a:t>Ovo se </a:t>
            </a:r>
            <a:r>
              <a:rPr lang="sl-SI" altLang="en-US" b="1">
                <a:solidFill>
                  <a:srgbClr val="404040"/>
                </a:solidFill>
              </a:rPr>
              <a:t>ne</a:t>
            </a:r>
            <a:r>
              <a:rPr lang="sl-SI" altLang="en-US">
                <a:solidFill>
                  <a:srgbClr val="404040"/>
                </a:solidFill>
              </a:rPr>
              <a:t> preporučuje. Oni su uvek static final po difoltu.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sl-SI" altLang="en-US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sl-SI" altLang="en-US">
                <a:solidFill>
                  <a:srgbClr val="404040"/>
                </a:solidFill>
              </a:rPr>
              <a:t>Od interfejsa se </a:t>
            </a:r>
            <a:r>
              <a:rPr lang="sl-SI" altLang="en-US" b="1">
                <a:solidFill>
                  <a:srgbClr val="404040"/>
                </a:solidFill>
              </a:rPr>
              <a:t>ne mogu praviti objekti</a:t>
            </a:r>
            <a:r>
              <a:rPr lang="sl-SI" altLang="en-US">
                <a:solidFill>
                  <a:srgbClr val="404040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AB139-DEC4-48E3-91DC-9B53798B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34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E8ECF-4556-4E2C-9FBB-2EACDCE2D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8816802" cy="58889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sl-SI" altLang="en-US"/>
              <a:t>Kada neka klasa "nasleđuje" neki interfejs, kaže se da ga ona </a:t>
            </a:r>
            <a:r>
              <a:rPr lang="sl-SI" altLang="en-US" b="1"/>
              <a:t>implementira</a:t>
            </a:r>
            <a:r>
              <a:rPr lang="sl-SI" altLang="en-US"/>
              <a:t>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sr-Latn-CS" altLang="en-US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/>
              <a:t>Klasa koja implementira interfejs ima 2 mogu</a:t>
            </a:r>
            <a:r>
              <a:rPr lang="sl-SI" altLang="en-US"/>
              <a:t>ćnosti: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sl-SI" altLang="en-US"/>
              <a:t>ili će da definiše telo svim nasleđenim apstr. metodima,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sl-SI" altLang="en-US"/>
              <a:t>ili će da bude apstraktna</a:t>
            </a:r>
            <a:br>
              <a:rPr lang="sl-SI" altLang="en-US"/>
            </a:br>
            <a:r>
              <a:rPr lang="sl-SI" altLang="en-US"/>
              <a:t>(ako makar jednom nasleđenom</a:t>
            </a:r>
            <a:br>
              <a:rPr lang="sl-SI" altLang="en-US"/>
            </a:br>
            <a:r>
              <a:rPr lang="sl-SI" altLang="en-US"/>
              <a:t>apstraktnom metodu ne definiše telo).</a:t>
            </a:r>
            <a:endParaRPr lang="en-US" altLang="en-US"/>
          </a:p>
          <a:p>
            <a:pPr>
              <a:spcBef>
                <a:spcPts val="600"/>
              </a:spcBef>
            </a:pPr>
            <a:endParaRPr lang="sl-SI"/>
          </a:p>
          <a:p>
            <a:pPr>
              <a:spcBef>
                <a:spcPts val="600"/>
              </a:spcBef>
            </a:pPr>
            <a:r>
              <a:rPr lang="sl-SI"/>
              <a:t>Ideja interfejsa je da klasama "nametne" način kontakta sa spoljnim svetom, kroz deklaracije ulaznih i izlaznih podataka (kroz metode).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AB139-DEC4-48E3-91DC-9B53798B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59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FA2F1-5278-4D84-8A1F-8AF91BAB3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2100"/>
            <a:ext cx="8816802" cy="6130262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sl-SI" altLang="en-US"/>
              <a:t>Definicija interfejsa: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l-SI" altLang="en-US" sz="1200"/>
              <a:t> </a:t>
            </a:r>
            <a:endParaRPr lang="sl-SI" altLang="en-US"/>
          </a:p>
          <a:p>
            <a:pPr>
              <a:spcBef>
                <a:spcPts val="600"/>
              </a:spcBef>
              <a:buNone/>
            </a:pPr>
            <a:r>
              <a:rPr lang="en-US" altLang="en-US">
                <a:solidFill>
                  <a:srgbClr val="7B2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U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ime_interfejsa</a:t>
            </a:r>
          </a:p>
          <a:p>
            <a:pPr>
              <a:spcBef>
                <a:spcPts val="600"/>
              </a:spcBef>
              <a:buNone/>
            </a:pPr>
            <a:r>
              <a:rPr lang="en-U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  <a:buNone/>
            </a:pPr>
            <a:r>
              <a:rPr lang="en-U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sl-SI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telo_interfejsa</a:t>
            </a:r>
            <a:endParaRPr lang="en-US" altLang="en-US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l-SI" altLang="en-US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sl-SI" altLang="en-US" sz="1400"/>
              <a:t> </a:t>
            </a:r>
            <a:endParaRPr lang="sl-SI" altLang="en-US"/>
          </a:p>
          <a:p>
            <a:pPr>
              <a:spcBef>
                <a:spcPts val="600"/>
              </a:spcBef>
            </a:pPr>
            <a:r>
              <a:rPr lang="sl-SI" altLang="en-US"/>
              <a:t>U telu postoje samo deklaracije metoda.</a:t>
            </a:r>
          </a:p>
          <a:p>
            <a:pPr lvl="1">
              <a:spcBef>
                <a:spcPts val="600"/>
              </a:spcBef>
            </a:pPr>
            <a:r>
              <a:rPr lang="sl-SI" altLang="en-US"/>
              <a:t>Nije obavezno navoditi ključne reči </a:t>
            </a:r>
            <a:r>
              <a:rPr lang="sl-SI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sl-SI" altLang="en-US"/>
              <a:t> i </a:t>
            </a:r>
            <a:r>
              <a:rPr lang="sl-SI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sl-SI" altLang="en-US"/>
              <a:t> ispred deklaracija metoda – podrazumeva se da su u interfejsu svi metodi i apstraktni i javni.</a:t>
            </a:r>
          </a:p>
          <a:p>
            <a:pPr lvl="1">
              <a:spcBef>
                <a:spcPts val="600"/>
              </a:spcBef>
            </a:pPr>
            <a:r>
              <a:rPr lang="sl-SI" altLang="en-US"/>
              <a:t>Ipak, postoji nepisano pravilo da interfejse uvek definišemo kao javne (</a:t>
            </a:r>
            <a:r>
              <a:rPr lang="sl-SI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sl-SI" altLang="en-US"/>
              <a:t>).</a:t>
            </a:r>
          </a:p>
          <a:p>
            <a:pPr>
              <a:spcBef>
                <a:spcPts val="600"/>
              </a:spcBef>
            </a:pPr>
            <a:r>
              <a:rPr lang="sl-SI" altLang="en-US"/>
              <a:t>Deklaracija metoda se sastoji od: tipa, imena metoda i argumenata. Nema velikih zagrada.</a:t>
            </a:r>
            <a:endParaRPr lang="en-US" altLang="en-US"/>
          </a:p>
          <a:p>
            <a:pPr>
              <a:spcBef>
                <a:spcPts val="600"/>
              </a:spcBef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1C865-FF0C-4288-B49E-65320C3C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44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FAB0-DE65-4F7D-A1BE-6D262334B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Klasa koja implementira interfejs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49F20-3148-46D6-8E3B-4773EC813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9906000" cy="52793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sr-Latn-CS"/>
              <a:t>Definicija k</a:t>
            </a:r>
            <a:r>
              <a:rPr lang="en-US"/>
              <a:t>las</a:t>
            </a:r>
            <a:r>
              <a:rPr lang="sr-Latn-CS"/>
              <a:t>e </a:t>
            </a:r>
            <a:r>
              <a:rPr lang="en-US"/>
              <a:t>koja implementira interfejs</a:t>
            </a:r>
            <a:r>
              <a:rPr lang="sr-Latn-CS"/>
              <a:t>:</a:t>
            </a:r>
          </a:p>
          <a:p>
            <a:pPr>
              <a:defRPr/>
            </a:pPr>
            <a:endParaRPr lang="sl-SI" sz="800"/>
          </a:p>
          <a:p>
            <a:pPr>
              <a:buNone/>
              <a:defRPr/>
            </a:pPr>
            <a:r>
              <a:rPr lang="sl-SI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ime_klase </a:t>
            </a:r>
            <a:r>
              <a:rPr lang="en-US">
                <a:solidFill>
                  <a:srgbClr val="F6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ime_interfejsa</a:t>
            </a:r>
          </a:p>
          <a:p>
            <a:pPr>
              <a:buNone/>
              <a:defRPr/>
            </a:pP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  <a:defRPr/>
            </a:pP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telo_klase</a:t>
            </a:r>
          </a:p>
          <a:p>
            <a:pPr>
              <a:buNone/>
              <a:defRPr/>
            </a:pP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r-Latn-CS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sr-Latn-CS" sz="1200"/>
              <a:t> </a:t>
            </a:r>
            <a:endParaRPr lang="sr-Latn-CS"/>
          </a:p>
          <a:p>
            <a:pPr>
              <a:defRPr/>
            </a:pPr>
            <a:r>
              <a:rPr lang="sr-Latn-CS"/>
              <a:t>U programu mogu biti definisane </a:t>
            </a:r>
            <a:r>
              <a:rPr lang="sr-Latn-CS" b="1"/>
              <a:t>promenljive</a:t>
            </a:r>
            <a:r>
              <a:rPr lang="sr-Latn-CS"/>
              <a:t> tipa interfejsa. Samo promenljive, ne objekti.</a:t>
            </a:r>
          </a:p>
          <a:p>
            <a:pPr>
              <a:defRPr/>
            </a:pPr>
            <a:r>
              <a:rPr lang="sr-Latn-CS"/>
              <a:t>Tim promenljivama se kasnije dodeljuju objekti</a:t>
            </a:r>
            <a:br>
              <a:rPr lang="sr-Latn-CS"/>
            </a:br>
            <a:r>
              <a:rPr lang="sr-Latn-CS"/>
              <a:t>klasa koje implementiraju taj interfejs.</a:t>
            </a:r>
            <a:endParaRPr lang="sl-SI" sz="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8002A-95B3-4B58-8841-AC198449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36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B5882-8CE4-436F-A685-1CCE1178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Umesto višestrukog nasleđivanja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D5114-6CCB-47F4-9508-0E12EA293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572500" cy="5279362"/>
          </a:xfrm>
        </p:spPr>
        <p:txBody>
          <a:bodyPr>
            <a:normAutofit fontScale="92500"/>
          </a:bodyPr>
          <a:lstStyle/>
          <a:p>
            <a:r>
              <a:rPr lang="sl-SI" altLang="en-US"/>
              <a:t>Klasa u Javi može da </a:t>
            </a:r>
            <a:r>
              <a:rPr lang="sl-SI" altLang="en-US" b="1"/>
              <a:t>implementira više interfejsa.</a:t>
            </a:r>
          </a:p>
          <a:p>
            <a:pPr lvl="2"/>
            <a:r>
              <a:rPr lang="sl-SI" altLang="en-US"/>
              <a:t>U tom slučaju, njeno ponašanje može da se shvati kao unija skupova metoda tih interfejsa.</a:t>
            </a:r>
          </a:p>
          <a:p>
            <a:pPr marL="0" indent="0">
              <a:buNone/>
            </a:pPr>
            <a:r>
              <a:rPr lang="sl-SI" altLang="en-US" sz="1400"/>
              <a:t> </a:t>
            </a:r>
          </a:p>
          <a:p>
            <a:r>
              <a:rPr lang="sl-SI" altLang="en-US"/>
              <a:t>Ovo ne važi za nasleđivanje! Za razliku od jezika C++, u Javi klasa može da ima </a:t>
            </a:r>
            <a:r>
              <a:rPr lang="sl-SI" altLang="en-US" b="1"/>
              <a:t>samo jednu superklasu</a:t>
            </a:r>
            <a:r>
              <a:rPr lang="sl-SI" altLang="en-US"/>
              <a:t>.</a:t>
            </a:r>
          </a:p>
          <a:p>
            <a:pPr marL="0" indent="0">
              <a:buNone/>
            </a:pPr>
            <a:r>
              <a:rPr lang="sl-SI" altLang="en-US" sz="1400"/>
              <a:t> </a:t>
            </a:r>
            <a:endParaRPr lang="en-US" altLang="en-US" sz="1400"/>
          </a:p>
          <a:p>
            <a:pPr marL="114300" indent="0"/>
            <a:r>
              <a:rPr lang="en-US" altLang="en-US"/>
              <a:t>To </a:t>
            </a:r>
            <a:r>
              <a:rPr lang="sl-SI" altLang="en-US"/>
              <a:t>znači da u Javi klasa nasleđuje </a:t>
            </a:r>
            <a:r>
              <a:rPr lang="sl-SI" altLang="en-US" i="1"/>
              <a:t>atribute</a:t>
            </a:r>
            <a:r>
              <a:rPr lang="sl-SI" altLang="en-US"/>
              <a:t> iz samo jedne hijerarhije, a </a:t>
            </a:r>
            <a:r>
              <a:rPr lang="sl-SI" altLang="en-US" i="1"/>
              <a:t>ponašanje</a:t>
            </a:r>
            <a:r>
              <a:rPr lang="sl-SI" altLang="en-US"/>
              <a:t> može da nasledi iz više različitih hijerarhija. Ovim je delimično nadoknađen nedostatak višestrukog nasleđivanja kod Jave.</a:t>
            </a:r>
            <a:endParaRPr lang="sr-Cyrl-C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15828-1F03-40A1-9598-683DC2ED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25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A66E-DD22-4ED6-A20E-F5FE73A1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Primer višestrukog implementiranja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837CD-23E3-4D72-9DD9-F91BD681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A30A695-564E-4470-BAEC-F61E2C56B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92093"/>
            <a:ext cx="863600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sl-SI" sz="28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B </a:t>
            </a:r>
            <a:r>
              <a:rPr lang="sl-SI" sz="2800">
                <a:solidFill>
                  <a:srgbClr val="7B2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2800">
                <a:solidFill>
                  <a:srgbClr val="7B2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sl-SI" sz="2800">
                <a:solidFill>
                  <a:srgbClr val="7B2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 sz="28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 I1, I2, I3</a:t>
            </a:r>
          </a:p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telo</a:t>
            </a:r>
            <a:r>
              <a:rPr lang="sl-SI" sz="28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_klase</a:t>
            </a:r>
            <a:endParaRPr lang="en-US" sz="280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6827DE-9E91-4ABC-9641-73A8AB5DE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2701"/>
            <a:ext cx="8572500" cy="647700"/>
          </a:xfrm>
        </p:spPr>
        <p:txBody>
          <a:bodyPr>
            <a:normAutofit/>
          </a:bodyPr>
          <a:lstStyle/>
          <a:p>
            <a:r>
              <a:rPr lang="sl-SI" altLang="en-US"/>
              <a:t>Prvo se naznači superklasa a potom niz interfejsa.</a:t>
            </a:r>
          </a:p>
        </p:txBody>
      </p:sp>
    </p:spTree>
    <p:extLst>
      <p:ext uri="{BB962C8B-B14F-4D97-AF65-F5344CB8AC3E}">
        <p14:creationId xmlns:p14="http://schemas.microsoft.com/office/powerpoint/2010/main" val="278340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B678-663D-402B-B925-C2562D31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Modifikatori pristupa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1B484-4BCA-4AA7-A3ED-8305D6B0B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816802" cy="52793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l-SI" altLang="en-US"/>
              <a:t>Java poznaje sledeće modifikatore pristupa:</a:t>
            </a:r>
          </a:p>
          <a:p>
            <a:pPr lvl="1">
              <a:lnSpc>
                <a:spcPct val="90000"/>
              </a:lnSpc>
            </a:pPr>
            <a:r>
              <a:rPr lang="sl-SI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</a:p>
          <a:p>
            <a:pPr lvl="1">
              <a:lnSpc>
                <a:spcPct val="90000"/>
              </a:lnSpc>
            </a:pPr>
            <a:r>
              <a:rPr lang="sl-SI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</a:p>
          <a:p>
            <a:pPr lvl="1">
              <a:lnSpc>
                <a:spcPct val="90000"/>
              </a:lnSpc>
            </a:pPr>
            <a:r>
              <a:rPr lang="sl-SI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 lvl="1">
              <a:lnSpc>
                <a:spcPct val="90000"/>
              </a:lnSpc>
            </a:pPr>
            <a:r>
              <a:rPr lang="sl-SI" altLang="en-US">
                <a:solidFill>
                  <a:srgbClr val="F6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sl-SI" altLang="en-US" sz="2000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 altLang="en-US" sz="2200">
                <a:solidFill>
                  <a:srgbClr val="BF7137"/>
                </a:solidFill>
              </a:rPr>
              <a:t>– on se ne piše, već  se podrazumeva onda</a:t>
            </a:r>
            <a:r>
              <a:rPr lang="en-US" altLang="en-US" sz="2200">
                <a:solidFill>
                  <a:srgbClr val="BF7137"/>
                </a:solidFill>
              </a:rPr>
              <a:t> kada nijedan od gornj</a:t>
            </a:r>
            <a:r>
              <a:rPr lang="sl-SI" altLang="en-US" sz="2200">
                <a:solidFill>
                  <a:srgbClr val="BF7137"/>
                </a:solidFill>
              </a:rPr>
              <a:t>a tri</a:t>
            </a:r>
            <a:r>
              <a:rPr lang="en-US" altLang="en-US" sz="2200">
                <a:solidFill>
                  <a:srgbClr val="BF7137"/>
                </a:solidFill>
              </a:rPr>
              <a:t> modifikatora nije navede</a:t>
            </a:r>
            <a:r>
              <a:rPr lang="sl-SI" altLang="en-US" sz="2200">
                <a:solidFill>
                  <a:srgbClr val="BF7137"/>
                </a:solidFill>
              </a:rPr>
              <a:t>n.</a:t>
            </a:r>
            <a:endParaRPr lang="sl-SI" altLang="en-US" sz="1800" b="1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09890-B5C4-4768-84A6-03308C93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58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297D-EA80-4857-8D05-4576477F0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Primer: Iterator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0E5A9-1909-4BB8-A452-E466677FD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9042400" cy="5279362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l-SI" altLang="en-US" sz="2400">
                <a:ea typeface="MS PGothic" panose="020B0600070205080204" pitchFamily="34" charset="-128"/>
              </a:rPr>
              <a:t>Projektovati interfejs </a:t>
            </a:r>
            <a:r>
              <a:rPr lang="sl-SI" altLang="en-US" sz="2400" b="1">
                <a:ea typeface="MS PGothic" panose="020B0600070205080204" pitchFamily="34" charset="-128"/>
              </a:rPr>
              <a:t>Iterator</a:t>
            </a:r>
            <a:r>
              <a:rPr lang="sl-SI" altLang="en-US" sz="2400">
                <a:ea typeface="MS PGothic" panose="020B0600070205080204" pitchFamily="34" charset="-128"/>
              </a:rPr>
              <a:t> za manipulaciju kolekcijom podataka proizvoljnih tipova, koji sadrži metode: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US" altLang="en-US" sz="2400" b="1">
                <a:ea typeface="MS PGothic" panose="020B0600070205080204" pitchFamily="34" charset="-128"/>
              </a:rPr>
              <a:t>dodaj</a:t>
            </a:r>
            <a:r>
              <a:rPr lang="sl-SI" altLang="en-US" sz="2400" b="1">
                <a:ea typeface="MS PGothic" panose="020B0600070205080204" pitchFamily="34" charset="-128"/>
              </a:rPr>
              <a:t>Element</a:t>
            </a:r>
            <a:r>
              <a:rPr lang="sl-SI" altLang="en-US" sz="2400">
                <a:ea typeface="MS PGothic" panose="020B0600070205080204" pitchFamily="34" charset="-128"/>
              </a:rPr>
              <a:t>, za ubacivanje novog elementa u kolekciju,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sl-SI" altLang="en-US" sz="2400" b="1">
                <a:ea typeface="MS PGothic" panose="020B0600070205080204" pitchFamily="34" charset="-128"/>
              </a:rPr>
              <a:t>š</a:t>
            </a:r>
            <a:r>
              <a:rPr lang="en-US" altLang="en-US" sz="2400" b="1">
                <a:ea typeface="MS PGothic" panose="020B0600070205080204" pitchFamily="34" charset="-128"/>
              </a:rPr>
              <a:t>tampajTrenutni</a:t>
            </a:r>
            <a:r>
              <a:rPr lang="sl-SI" altLang="en-US" sz="2400">
                <a:ea typeface="MS PGothic" panose="020B0600070205080204" pitchFamily="34" charset="-128"/>
              </a:rPr>
              <a:t>, za štampanje trenutnog elementa na ekran,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US" altLang="en-US" sz="2400" b="1">
                <a:ea typeface="MS PGothic" panose="020B0600070205080204" pitchFamily="34" charset="-128"/>
              </a:rPr>
              <a:t>imaJo</a:t>
            </a:r>
            <a:r>
              <a:rPr lang="sl-SI" altLang="en-US" sz="2400" b="1">
                <a:ea typeface="MS PGothic" panose="020B0600070205080204" pitchFamily="34" charset="-128"/>
              </a:rPr>
              <a:t>š</a:t>
            </a:r>
            <a:r>
              <a:rPr lang="sl-SI" altLang="en-US" sz="2400">
                <a:ea typeface="MS PGothic" panose="020B0600070205080204" pitchFamily="34" charset="-128"/>
              </a:rPr>
              <a:t>, koji </a:t>
            </a:r>
            <a:r>
              <a:rPr lang="en-US" altLang="en-US" sz="2400">
                <a:ea typeface="MS PGothic" panose="020B0600070205080204" pitchFamily="34" charset="-128"/>
              </a:rPr>
              <a:t>vra</a:t>
            </a:r>
            <a:r>
              <a:rPr lang="sl-SI" altLang="en-US" sz="2400">
                <a:ea typeface="MS PGothic" panose="020B0600070205080204" pitchFamily="34" charset="-128"/>
              </a:rPr>
              <a:t>ća informaciju o tome da li ima još elemenata.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l-SI" altLang="en-US" sz="1200">
                <a:ea typeface="MS PGothic" panose="020B0600070205080204" pitchFamily="34" charset="-128"/>
              </a:rPr>
              <a:t> </a:t>
            </a:r>
            <a:endParaRPr lang="sl-SI" altLang="en-US" sz="2400">
              <a:ea typeface="MS PGothic" panose="020B0600070205080204" pitchFamily="34" charset="-128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l-SI" altLang="en-US" sz="2400">
                <a:ea typeface="MS PGothic" panose="020B0600070205080204" pitchFamily="34" charset="-128"/>
              </a:rPr>
              <a:t>Projektovati klasu </a:t>
            </a:r>
            <a:r>
              <a:rPr lang="sl-SI" altLang="en-US" sz="2400" b="1">
                <a:ea typeface="MS PGothic" panose="020B0600070205080204" pitchFamily="34" charset="-128"/>
              </a:rPr>
              <a:t>VektorIterator</a:t>
            </a:r>
            <a:r>
              <a:rPr lang="sl-SI" altLang="en-US" sz="2400">
                <a:ea typeface="MS PGothic" panose="020B0600070205080204" pitchFamily="34" charset="-128"/>
              </a:rPr>
              <a:t>, koja implementira intefejs </a:t>
            </a:r>
            <a:r>
              <a:rPr lang="sl-SI" altLang="en-US" sz="2400" b="1">
                <a:ea typeface="MS PGothic" panose="020B0600070205080204" pitchFamily="34" charset="-128"/>
              </a:rPr>
              <a:t>Iterator</a:t>
            </a:r>
            <a:r>
              <a:rPr lang="sl-SI" altLang="en-US" sz="2400">
                <a:ea typeface="MS PGothic" panose="020B0600070205080204" pitchFamily="34" charset="-128"/>
              </a:rPr>
              <a:t> i služi za manipulaciju kolekcijama celobrojnih podataka.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l-SI" altLang="en-US" sz="1400">
                <a:ea typeface="MS PGothic" panose="020B0600070205080204" pitchFamily="34" charset="-128"/>
              </a:rPr>
              <a:t> </a:t>
            </a:r>
            <a:endParaRPr lang="sl-SI" altLang="en-US" sz="2400">
              <a:ea typeface="MS PGothic" panose="020B0600070205080204" pitchFamily="34" charset="-128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l-SI" altLang="en-US" sz="2400">
                <a:ea typeface="MS PGothic" panose="020B0600070205080204" pitchFamily="34" charset="-128"/>
              </a:rPr>
              <a:t>U metodu main testirati sve navedene metode.</a:t>
            </a:r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843E9-EB2E-4AE5-9C4D-B33D2B872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23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96B0-A3EC-4048-8F49-DF1F462D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Iterator Extended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7D927-5A1F-4D25-876C-7872AB74C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8EF066C-B0BF-4E0A-A437-550AB3064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51215"/>
            <a:ext cx="8816802" cy="435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sl-SI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Projektovati interfejs Iterator za manipulaciju kolekcijom podataka različitih tipova, koji sadrži metode:</a:t>
            </a:r>
          </a:p>
          <a:p>
            <a:endParaRPr lang="sl-SI" altLang="en-US" sz="20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buFontTx/>
              <a:buChar char="-"/>
            </a:pPr>
            <a:r>
              <a:rPr lang="sl-SI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3 metoda </a:t>
            </a: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dodaj</a:t>
            </a:r>
            <a:r>
              <a:rPr lang="sl-SI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Element</a:t>
            </a:r>
            <a:r>
              <a:rPr lang="sl-SI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za ubacivanje novog elementa u kolekciju,</a:t>
            </a:r>
          </a:p>
          <a:p>
            <a:pPr>
              <a:buFontTx/>
              <a:buChar char="-"/>
            </a:pPr>
            <a:r>
              <a:rPr lang="sl-SI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š</a:t>
            </a: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tampajTrenutni</a:t>
            </a:r>
            <a:r>
              <a:rPr lang="sl-SI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za štampanje trenutnog elementa na ekran,</a:t>
            </a:r>
          </a:p>
          <a:p>
            <a:pPr>
              <a:buFontTx/>
              <a:buChar char="-"/>
            </a:pP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imaJos</a:t>
            </a:r>
            <a:r>
              <a:rPr lang="sl-SI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koji </a:t>
            </a: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vra</a:t>
            </a:r>
            <a:r>
              <a:rPr lang="sl-SI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ća informaciju o tome da li ima još elemenata,</a:t>
            </a:r>
          </a:p>
          <a:p>
            <a:pPr>
              <a:buFontTx/>
              <a:buChar char="-"/>
            </a:pPr>
            <a:r>
              <a:rPr lang="sl-SI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sledeci</a:t>
            </a:r>
            <a:r>
              <a:rPr lang="sl-SI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za prelazak na sledeci element kolekcije,</a:t>
            </a:r>
          </a:p>
          <a:p>
            <a:pPr>
              <a:buFontTx/>
              <a:buChar char="-"/>
            </a:pPr>
            <a:r>
              <a:rPr lang="sl-SI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naPočetak</a:t>
            </a:r>
            <a:r>
              <a:rPr lang="sl-SI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za vracanje na prvi element kolekcije.</a:t>
            </a:r>
          </a:p>
          <a:p>
            <a:endParaRPr lang="sl-SI" altLang="en-US" sz="20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sl-SI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Metod </a:t>
            </a:r>
            <a:r>
              <a:rPr lang="sl-SI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dodajElement</a:t>
            </a:r>
            <a:r>
              <a:rPr lang="sl-SI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treba da postoji u verziji za tip int, float i String.</a:t>
            </a:r>
          </a:p>
          <a:p>
            <a:r>
              <a:rPr lang="sl-SI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endParaRPr lang="sl-SI" altLang="en-US" sz="16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sl-SI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Projektovati klasu </a:t>
            </a:r>
            <a:r>
              <a:rPr lang="sl-SI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VektorIterator</a:t>
            </a:r>
            <a:r>
              <a:rPr lang="sl-SI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koja implementira intefejs </a:t>
            </a:r>
            <a:r>
              <a:rPr lang="sl-SI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Iterator</a:t>
            </a:r>
            <a:r>
              <a:rPr lang="sl-SI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i služi za manipulaciju kolekcijama različitih tipova.</a:t>
            </a:r>
          </a:p>
          <a:p>
            <a:r>
              <a:rPr lang="sl-SI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endParaRPr lang="sl-SI" altLang="en-US" sz="18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sl-SI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 metodu main testirati sve navedene metode za sve predviđene tipove.</a:t>
            </a:r>
            <a:endParaRPr lang="en-US" altLang="en-US" sz="20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302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DB4CF-5C58-4151-8ED4-7F33F3D58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3700"/>
            <a:ext cx="9131300" cy="6079462"/>
          </a:xfrm>
        </p:spPr>
        <p:txBody>
          <a:bodyPr>
            <a:normAutofit fontScale="92500" lnSpcReduction="10000"/>
          </a:bodyPr>
          <a:lstStyle/>
          <a:p>
            <a:r>
              <a:rPr lang="sl-SI" altLang="en-US"/>
              <a:t>Modifikatori pristupa mogu da stoje ispred definicije:</a:t>
            </a:r>
          </a:p>
          <a:p>
            <a:pPr lvl="1"/>
            <a:r>
              <a:rPr lang="sl-SI" altLang="en-US"/>
              <a:t>promenljive</a:t>
            </a:r>
          </a:p>
          <a:p>
            <a:pPr lvl="1"/>
            <a:r>
              <a:rPr lang="sl-SI" altLang="en-US"/>
              <a:t>konstante</a:t>
            </a:r>
          </a:p>
          <a:p>
            <a:pPr lvl="1"/>
            <a:r>
              <a:rPr lang="sl-SI" altLang="en-US"/>
              <a:t>metoda.</a:t>
            </a:r>
          </a:p>
          <a:p>
            <a:r>
              <a:rPr lang="sl-SI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sl-SI" altLang="en-US"/>
              <a:t> – pristup dozvoljen iz bilo koje klase projekta</a:t>
            </a:r>
          </a:p>
          <a:p>
            <a:r>
              <a:rPr lang="sl-SI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sl-SI" altLang="en-US"/>
              <a:t> – pristup dozvoljen iz:</a:t>
            </a:r>
          </a:p>
          <a:p>
            <a:pPr lvl="1"/>
            <a:r>
              <a:rPr lang="sl-SI" altLang="en-US"/>
              <a:t>matične klase</a:t>
            </a:r>
          </a:p>
          <a:p>
            <a:pPr lvl="1"/>
            <a:r>
              <a:rPr lang="sl-SI" altLang="en-US"/>
              <a:t>svih njenih potklasa</a:t>
            </a:r>
          </a:p>
          <a:p>
            <a:pPr lvl="1"/>
            <a:r>
              <a:rPr lang="sl-SI" altLang="en-US"/>
              <a:t>svih klasa definisanog u okviru istog paketa (package-a)</a:t>
            </a:r>
          </a:p>
          <a:p>
            <a:r>
              <a:rPr lang="sl-SI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sl-SI" altLang="en-US"/>
              <a:t> – pristup dozvoljen samo iz matične klase</a:t>
            </a:r>
          </a:p>
          <a:p>
            <a:r>
              <a:rPr lang="sl-SI" altLang="en-US" i="1">
                <a:solidFill>
                  <a:srgbClr val="BD2E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sl-SI" altLang="en-US"/>
              <a:t> </a:t>
            </a:r>
            <a:r>
              <a:rPr lang="sl-SI" altLang="en-US" sz="2000" b="1"/>
              <a:t>(</a:t>
            </a:r>
            <a:r>
              <a:rPr lang="en-US" altLang="en-US" sz="2000" b="1"/>
              <a:t>ni jedan modifikator nije naveden)</a:t>
            </a:r>
            <a:r>
              <a:rPr lang="en-US" altLang="en-US"/>
              <a:t> – pristup i</a:t>
            </a:r>
            <a:r>
              <a:rPr lang="sl-SI" altLang="en-US"/>
              <a:t>z:</a:t>
            </a:r>
          </a:p>
          <a:p>
            <a:pPr lvl="1"/>
            <a:r>
              <a:rPr lang="sl-SI" altLang="en-US"/>
              <a:t>matične klase (ali </a:t>
            </a:r>
            <a:r>
              <a:rPr lang="en-US" altLang="en-US"/>
              <a:t>NE </a:t>
            </a:r>
            <a:r>
              <a:rPr lang="sl-SI" altLang="en-US"/>
              <a:t>i iz njenih potklasa!)</a:t>
            </a:r>
          </a:p>
          <a:p>
            <a:pPr lvl="1"/>
            <a:r>
              <a:rPr lang="sl-SI" altLang="en-US"/>
              <a:t>svih klasa iz istog paketa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C86EE-B48E-4CE7-8173-D267E88E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02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E63EB-47C0-4B21-BDAF-990B8F826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8500"/>
            <a:ext cx="8816802" cy="57238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l-SI" altLang="en-US"/>
              <a:t>Poseban modifikator je </a:t>
            </a:r>
            <a:r>
              <a:rPr lang="sl-SI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sl-SI" altLang="en-US"/>
              <a:t> (označava da tom nečemu ne sme da se menja vrednost):</a:t>
            </a:r>
          </a:p>
          <a:p>
            <a:pPr lvl="1">
              <a:lnSpc>
                <a:spcPct val="90000"/>
              </a:lnSpc>
            </a:pPr>
            <a:endParaRPr lang="sl-SI" altLang="en-US" sz="1400"/>
          </a:p>
          <a:p>
            <a:pPr lvl="1">
              <a:lnSpc>
                <a:spcPct val="90000"/>
              </a:lnSpc>
            </a:pPr>
            <a:r>
              <a:rPr lang="sl-SI" altLang="en-US"/>
              <a:t>ispred definicije </a:t>
            </a:r>
            <a:r>
              <a:rPr lang="sl-SI" altLang="en-US" b="1"/>
              <a:t>promenljive</a:t>
            </a:r>
            <a:r>
              <a:rPr lang="sl-SI" altLang="en-US"/>
              <a:t> – označava da se vrednost promenljive ne može menjati u programu – faktički znači da je u pitanju simbolička konstanta;</a:t>
            </a:r>
          </a:p>
          <a:p>
            <a:pPr lvl="1">
              <a:lnSpc>
                <a:spcPct val="90000"/>
              </a:lnSpc>
            </a:pPr>
            <a:endParaRPr lang="sl-SI" altLang="en-US" sz="1400"/>
          </a:p>
          <a:p>
            <a:pPr lvl="1">
              <a:lnSpc>
                <a:spcPct val="90000"/>
              </a:lnSpc>
            </a:pPr>
            <a:r>
              <a:rPr lang="sl-SI" altLang="en-US"/>
              <a:t>ispred definicije </a:t>
            </a:r>
            <a:r>
              <a:rPr lang="sl-SI" altLang="en-US" b="1"/>
              <a:t>metoda</a:t>
            </a:r>
            <a:r>
              <a:rPr lang="sl-SI" altLang="en-US"/>
              <a:t> – označava da metod ne može biti predefinisan ni u jednoj od nasleđenih klasa;</a:t>
            </a:r>
          </a:p>
          <a:p>
            <a:pPr lvl="1">
              <a:lnSpc>
                <a:spcPct val="90000"/>
              </a:lnSpc>
            </a:pPr>
            <a:endParaRPr lang="sl-SI" altLang="en-US" sz="1400"/>
          </a:p>
          <a:p>
            <a:pPr lvl="1">
              <a:lnSpc>
                <a:spcPct val="90000"/>
              </a:lnSpc>
            </a:pPr>
            <a:r>
              <a:rPr lang="sl-SI" altLang="en-US"/>
              <a:t>ispred definicije </a:t>
            </a:r>
            <a:r>
              <a:rPr lang="sl-SI" altLang="en-US" b="1"/>
              <a:t>klase</a:t>
            </a:r>
            <a:r>
              <a:rPr lang="sl-SI" altLang="en-US"/>
              <a:t> – označava da klasa ne može da se nasleđuje. Na ovaj način se modifikator final vrlo retko koristi jer ukida višestruko korišćenje kôda, koristi se za specifične sistemske klase. Primer: klasa </a:t>
            </a:r>
            <a:r>
              <a:rPr lang="sl-SI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sl-SI" altLang="en-US"/>
              <a:t>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4A9CC-3FC5-4BB1-A1F9-C0DABD88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0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8336-881C-41D0-9392-E9300B8B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Reference </a:t>
            </a:r>
            <a:r>
              <a:rPr lang="sl-SI" b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sl-SI"/>
              <a:t> i </a:t>
            </a:r>
            <a:r>
              <a:rPr lang="sl-SI" b="1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32178-D8F0-4F30-AE57-5A95A5990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7600"/>
            <a:ext cx="9385300" cy="5410200"/>
          </a:xfrm>
        </p:spPr>
        <p:txBody>
          <a:bodyPr>
            <a:normAutofit lnSpcReduction="10000"/>
          </a:bodyPr>
          <a:lstStyle/>
          <a:p>
            <a:r>
              <a:rPr lang="sl-SI"/>
              <a:t>Referenca </a:t>
            </a:r>
            <a:r>
              <a:rPr lang="sl-SI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sl-SI"/>
              <a:t> označava elemente sopstvene klase.</a:t>
            </a:r>
          </a:p>
          <a:p>
            <a:pPr lvl="2"/>
            <a:r>
              <a:rPr lang="sl-SI"/>
              <a:t>Referencom </a:t>
            </a:r>
            <a:r>
              <a:rPr lang="sl-SI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sl-SI"/>
              <a:t> mogu se dohvatiti i elementi nasleđeni iz superklase, ukoliko je ovo nasleđivanje nedvosmisleno.</a:t>
            </a:r>
          </a:p>
          <a:p>
            <a:r>
              <a:rPr lang="sl-SI"/>
              <a:t>Referenca </a:t>
            </a:r>
            <a:r>
              <a:rPr lang="sl-SI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sl-SI"/>
              <a:t> označava elemente superklase.</a:t>
            </a:r>
          </a:p>
          <a:p>
            <a:r>
              <a:rPr lang="sl-SI"/>
              <a:t>One označavaju i konstruktor/superkonstruktor.</a:t>
            </a:r>
          </a:p>
          <a:p>
            <a:endParaRPr lang="sl-SI" sz="500"/>
          </a:p>
          <a:p>
            <a:r>
              <a:rPr lang="sl-SI"/>
              <a:t>U normalnim uslovima nema potrebe za njima.</a:t>
            </a:r>
          </a:p>
          <a:p>
            <a:r>
              <a:rPr lang="sl-SI"/>
              <a:t>Reference se upotrebljavaju kada je dvosmisleno.</a:t>
            </a:r>
          </a:p>
          <a:p>
            <a:endParaRPr lang="sl-SI" sz="600"/>
          </a:p>
          <a:p>
            <a:r>
              <a:rPr lang="sl-SI"/>
              <a:t>Primeri situacija:</a:t>
            </a:r>
          </a:p>
          <a:p>
            <a:pPr lvl="1"/>
            <a:r>
              <a:rPr lang="sl-SI"/>
              <a:t>Za </a:t>
            </a:r>
            <a:r>
              <a:rPr lang="sl-SI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sl-SI"/>
              <a:t>: argument metoda i atribut se zovu isto.</a:t>
            </a:r>
          </a:p>
          <a:p>
            <a:pPr lvl="1"/>
            <a:r>
              <a:rPr lang="sl-SI"/>
              <a:t>Za </a:t>
            </a:r>
            <a:r>
              <a:rPr lang="sl-SI"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sl-SI"/>
              <a:t>: atribut klase i superklase se zovu isto.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4AE19-B773-497E-80ED-3DAAFC5B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3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CC40F-C1CB-479B-B760-5F024C9F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Primer nasleđivanja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BDF1D-7094-4B4C-8961-A0C5D27B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59DF61-54DF-4C9E-99AB-7CADAB0F8287}"/>
              </a:ext>
            </a:extLst>
          </p:cNvPr>
          <p:cNvSpPr txBox="1">
            <a:spLocks noChangeArrowheads="1"/>
          </p:cNvSpPr>
          <p:nvPr/>
        </p:nvSpPr>
        <p:spPr>
          <a:xfrm>
            <a:off x="446927" y="1052231"/>
            <a:ext cx="3842100" cy="4689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Kvad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protected float a;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Kvad(float str)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		</a:t>
            </a:r>
            <a:endParaRPr lang="en-US" altLang="en-US" sz="2000">
              <a:solidFill>
                <a:srgbClr val="3399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a = str;</a:t>
            </a:r>
            <a:endParaRPr lang="en-US" altLang="en-US" sz="2000">
              <a:solidFill>
                <a:srgbClr val="3399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sl-SI" altLang="en-US" sz="200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povr</a:t>
            </a: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buFont typeface="Wingdings" panose="05000000000000000000" pitchFamily="2" charset="2"/>
              <a:buNone/>
            </a:pP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 a*a;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altLang="en-US" sz="200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0CD841-5095-4C0E-99D0-10E0D2CFA234}"/>
              </a:ext>
            </a:extLst>
          </p:cNvPr>
          <p:cNvSpPr txBox="1">
            <a:spLocks noChangeArrowheads="1"/>
          </p:cNvSpPr>
          <p:nvPr/>
        </p:nvSpPr>
        <p:spPr>
          <a:xfrm>
            <a:off x="4771145" y="1015206"/>
            <a:ext cx="5376862" cy="551259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Kvadar</a:t>
            </a: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en-US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GB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Kvad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float h;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Kvadar(float str, float vis)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	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str;</a:t>
            </a: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 altLang="en-US" sz="20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je nasleđeno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sl-SI" altLang="en-US" sz="20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 = vis;</a:t>
            </a: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 altLang="en-US" sz="20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 je sopstveno</a:t>
            </a:r>
            <a:endParaRPr lang="en-US" altLang="en-US" sz="200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zapr()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sl-SI" altLang="en-US" sz="200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povr</a:t>
            </a: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h;</a:t>
            </a:r>
            <a:endParaRPr lang="sl-SI" altLang="en-US" sz="200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sl-SI" altLang="en-US" sz="20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povr je nasleđen</a:t>
            </a:r>
            <a:endParaRPr lang="en-US" altLang="en-US" sz="200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sl-SI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l-SI" altLang="en-US" sz="200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754EE-1EAE-41FC-A9C4-73D59D9466B4}"/>
              </a:ext>
            </a:extLst>
          </p:cNvPr>
          <p:cNvSpPr txBox="1"/>
          <p:nvPr/>
        </p:nvSpPr>
        <p:spPr>
          <a:xfrm>
            <a:off x="902093" y="5395257"/>
            <a:ext cx="34138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Atribut</a:t>
            </a:r>
            <a:r>
              <a:rPr lang="en-US" sz="2000">
                <a:solidFill>
                  <a:srgbClr val="734E2F"/>
                </a:solidFill>
                <a:latin typeface="+mn-lt"/>
              </a:rPr>
              <a:t> </a:t>
            </a:r>
            <a:r>
              <a:rPr lang="en-US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>
                <a:solidFill>
                  <a:srgbClr val="734E2F"/>
                </a:solidFill>
                <a:latin typeface="+mn-lt"/>
              </a:rPr>
              <a:t>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je o</a:t>
            </a:r>
            <a:r>
              <a:rPr lang="sl-SI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značen kao</a:t>
            </a:r>
            <a:r>
              <a:rPr lang="sl-SI" sz="2000">
                <a:solidFill>
                  <a:srgbClr val="734E2F"/>
                </a:solidFill>
                <a:latin typeface="+mn-lt"/>
              </a:rPr>
              <a:t> </a:t>
            </a:r>
            <a:r>
              <a:rPr lang="sl-SI" sz="20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sl-SI" sz="2000">
                <a:solidFill>
                  <a:srgbClr val="734E2F"/>
                </a:solidFill>
                <a:latin typeface="+mn-lt"/>
              </a:rPr>
              <a:t> </a:t>
            </a:r>
            <a:r>
              <a:rPr lang="sl-SI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da bi bio vidljiv</a:t>
            </a:r>
          </a:p>
          <a:p>
            <a:pPr algn="r">
              <a:defRPr/>
            </a:pPr>
            <a:r>
              <a:rPr lang="sl-SI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iz klase-naslednice.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DC0A7B76-7A63-4FE4-B91C-3714A277CE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5463" y="1179115"/>
            <a:ext cx="0" cy="5184775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Callout 1 2">
            <a:extLst>
              <a:ext uri="{FF2B5EF4-FFF2-40B4-BE49-F238E27FC236}">
                <a16:creationId xmlns:a16="http://schemas.microsoft.com/office/drawing/2014/main" id="{72C2A285-BA77-4359-A7FA-5018464D5DAD}"/>
              </a:ext>
            </a:extLst>
          </p:cNvPr>
          <p:cNvSpPr/>
          <p:nvPr/>
        </p:nvSpPr>
        <p:spPr bwMode="auto">
          <a:xfrm>
            <a:off x="2770095" y="4190799"/>
            <a:ext cx="2218763" cy="1145986"/>
          </a:xfrm>
          <a:prstGeom prst="borderCallout1">
            <a:avLst>
              <a:gd name="adj1" fmla="val -251"/>
              <a:gd name="adj2" fmla="val 50984"/>
              <a:gd name="adj3" fmla="val -88582"/>
              <a:gd name="adj4" fmla="val 117814"/>
            </a:avLst>
          </a:prstGeom>
          <a:solidFill>
            <a:schemeClr val="bg1"/>
          </a:solidFill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sl-SI">
                <a:solidFill>
                  <a:schemeClr val="tx1">
                    <a:lumMod val="65000"/>
                    <a:lumOff val="35000"/>
                  </a:schemeClr>
                </a:solidFill>
              </a:rPr>
              <a:t>Nedvosmisleno nasleđeno a se čak može označiti i referencom this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087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CB20-7BBC-444B-88CC-AA1C91A3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Primer za referencu </a:t>
            </a:r>
            <a:r>
              <a:rPr lang="sl-SI" b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A8540-767C-4DD1-B336-CBA710F10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816802" cy="33655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None/>
            </a:pPr>
            <a:r>
              <a:rPr lang="sl-SI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Valjak </a:t>
            </a:r>
            <a:r>
              <a:rPr lang="en-U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None/>
            </a:pPr>
            <a:r>
              <a:rPr lang="en-US" altLang="en-US" sz="110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None/>
            </a:pPr>
            <a:r>
              <a:rPr lang="en-U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sl-SI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double</a:t>
            </a:r>
            <a:r>
              <a:rPr lang="en-U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sl-SI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None/>
            </a:pPr>
            <a:r>
              <a:rPr lang="en-US" altLang="en-US" sz="105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None/>
            </a:pPr>
            <a:r>
              <a:rPr lang="en-U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sl-SI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Valjak(</a:t>
            </a:r>
            <a:r>
              <a:rPr lang="sl-SI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 altLang="en-US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sl-SI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 altLang="en-US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</a:t>
            </a:r>
            <a:r>
              <a:rPr lang="en-U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>
              <a:solidFill>
                <a:srgbClr val="3399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None/>
            </a:pPr>
            <a:r>
              <a:rPr lang="en-U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				</a:t>
            </a:r>
            <a:r>
              <a:rPr lang="sl-SI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altLang="en-US">
              <a:solidFill>
                <a:srgbClr val="3399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None/>
            </a:pPr>
            <a:r>
              <a:rPr lang="en-U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sl-SI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l-SI" altLang="en-US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  <a:r>
              <a:rPr lang="sl-SI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endParaRPr lang="en-US" alt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None/>
            </a:pPr>
            <a:r>
              <a:rPr lang="en-U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sl-SI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 = </a:t>
            </a:r>
            <a:r>
              <a:rPr lang="sl-SI" altLang="en-US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</a:t>
            </a:r>
            <a:r>
              <a:rPr lang="sl-SI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</a:t>
            </a:r>
            <a:r>
              <a:rPr lang="sl-SI" altLang="en-US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nepotreban this</a:t>
            </a:r>
            <a:r>
              <a:rPr lang="sl-SI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endParaRPr lang="en-US" alt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None/>
            </a:pPr>
            <a:r>
              <a:rPr lang="en-U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sl-SI" altLang="en-US">
              <a:solidFill>
                <a:srgbClr val="F6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9C13C-D8D1-4EDE-B006-C10FB677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554729-DE13-47CF-8EFF-529B078BE391}"/>
              </a:ext>
            </a:extLst>
          </p:cNvPr>
          <p:cNvSpPr txBox="1">
            <a:spLocks/>
          </p:cNvSpPr>
          <p:nvPr/>
        </p:nvSpPr>
        <p:spPr>
          <a:xfrm>
            <a:off x="457200" y="4813300"/>
            <a:ext cx="9436100" cy="16090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l-SI" altLang="en-US"/>
              <a:t>Pri dodeli se zna šta je atribut a šta arg. konstruktora.</a:t>
            </a:r>
          </a:p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sl-SI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sl-SI" altLang="en-US" b="1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sl-SI" altLang="en-US"/>
              <a:t>- atribut Valjka </a:t>
            </a:r>
            <a:endParaRPr lang="sl-SI" altLang="en-US" b="1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l-SI" altLang="en-US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sl-SI" altLang="en-US" b="1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sl-SI" altLang="en-US"/>
              <a:t>– argument konstruktora Valjka</a:t>
            </a:r>
            <a:endParaRPr lang="sl-SI" altLang="en-US" b="1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659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26E8-7FE8-4843-AA2B-27CC6BEF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sl-SI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l-SI"/>
              <a:t>kao poziv konstruktora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5ED8A-2CB6-4E38-8576-D4B84CDC7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84023"/>
            <a:ext cx="9372600" cy="25383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None/>
            </a:pPr>
            <a:r>
              <a:rPr lang="sl-SI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Valjak (double x, double y) {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None/>
            </a:pPr>
            <a:r>
              <a:rPr lang="sl-SI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osn = x;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None/>
            </a:pPr>
            <a:r>
              <a:rPr lang="sl-SI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vis = y;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None/>
            </a:pPr>
            <a:r>
              <a:rPr lang="sl-SI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None/>
            </a:pPr>
            <a:r>
              <a:rPr lang="sl-SI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Valjak (double x) {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None/>
            </a:pPr>
            <a:r>
              <a:rPr lang="sl-SI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this(x, x); </a:t>
            </a:r>
            <a:r>
              <a:rPr lang="sl-SI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 ovom slučaju osnova i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None/>
            </a:pPr>
            <a:r>
              <a:rPr lang="sl-SI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           </a:t>
            </a:r>
            <a:r>
              <a:rPr lang="sl-SI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visina će biti iste</a:t>
            </a:r>
            <a:endParaRPr 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F088E-3666-4CEA-9271-6CE54A64A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57AEBF-0BF1-469E-86FD-DBD55F8F8038}"/>
              </a:ext>
            </a:extLst>
          </p:cNvPr>
          <p:cNvSpPr txBox="1">
            <a:spLocks/>
          </p:cNvSpPr>
          <p:nvPr/>
        </p:nvSpPr>
        <p:spPr>
          <a:xfrm>
            <a:off x="457200" y="1028700"/>
            <a:ext cx="8816802" cy="302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sl-SI" altLang="en-US"/>
              <a:t>Prethodnoj klasi možemo dodati metod koji menja poluprečnik osnove i visinu valjka.</a:t>
            </a:r>
          </a:p>
          <a:p>
            <a:pPr>
              <a:lnSpc>
                <a:spcPct val="90000"/>
              </a:lnSpc>
            </a:pPr>
            <a:r>
              <a:rPr lang="sl-SI" altLang="en-US"/>
              <a:t>Ovaj metod može pristupiti direktno atributima, ili može pozvati konstruktor klase sa novim vrednostima.</a:t>
            </a:r>
          </a:p>
          <a:p>
            <a:pPr>
              <a:lnSpc>
                <a:spcPct val="90000"/>
              </a:lnSpc>
            </a:pPr>
            <a:r>
              <a:rPr lang="sl-SI" altLang="en-US"/>
              <a:t>Konstruktor sopstvene klase poziva se sa </a:t>
            </a:r>
            <a:r>
              <a:rPr lang="sl-SI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sl-SI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35597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417</TotalTime>
  <Words>2368</Words>
  <Application>Microsoft Office PowerPoint</Application>
  <PresentationFormat>Widescreen</PresentationFormat>
  <Paragraphs>350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MS PGothic</vt:lpstr>
      <vt:lpstr>Arial</vt:lpstr>
      <vt:lpstr>Calibri</vt:lpstr>
      <vt:lpstr>Consolas</vt:lpstr>
      <vt:lpstr>Courier New</vt:lpstr>
      <vt:lpstr>Tahoma</vt:lpstr>
      <vt:lpstr>Trebuchet MS</vt:lpstr>
      <vt:lpstr>Wingdings</vt:lpstr>
      <vt:lpstr>Wingdings 3</vt:lpstr>
      <vt:lpstr>Facet</vt:lpstr>
      <vt:lpstr> Nasleđivanje, apstraktne klase i interfejsi</vt:lpstr>
      <vt:lpstr>Nasleđivanje klasa u Javi</vt:lpstr>
      <vt:lpstr>Modifikatori pristupa</vt:lpstr>
      <vt:lpstr>PowerPoint Presentation</vt:lpstr>
      <vt:lpstr>PowerPoint Presentation</vt:lpstr>
      <vt:lpstr>Reference this i super</vt:lpstr>
      <vt:lpstr>Primer nasleđivanja</vt:lpstr>
      <vt:lpstr>Primer za referencu this</vt:lpstr>
      <vt:lpstr>this kao poziv konstruktora</vt:lpstr>
      <vt:lpstr>Primer za referencu super</vt:lpstr>
      <vt:lpstr>PowerPoint Presentation</vt:lpstr>
      <vt:lpstr>super kao poziv superkonstruktora</vt:lpstr>
      <vt:lpstr>Zašto zvati superkonstruktor?</vt:lpstr>
      <vt:lpstr>Preklopljeni metodi - polimofrizam</vt:lpstr>
      <vt:lpstr>Polimorfizam: Java vs C++</vt:lpstr>
      <vt:lpstr>Primer: Krug i Prsten v1.0</vt:lpstr>
      <vt:lpstr>Primer: Krug i Prsten v2.0</vt:lpstr>
      <vt:lpstr>Primer: rastojanja gradova</vt:lpstr>
      <vt:lpstr>Apstraktne klase u Javi</vt:lpstr>
      <vt:lpstr>Primer apstraktne klase</vt:lpstr>
      <vt:lpstr>PowerPoint Presentation</vt:lpstr>
      <vt:lpstr>Primer: Displej</vt:lpstr>
      <vt:lpstr>PowerPoint Presentation</vt:lpstr>
      <vt:lpstr>Interfejsi u Javi</vt:lpstr>
      <vt:lpstr>PowerPoint Presentation</vt:lpstr>
      <vt:lpstr>PowerPoint Presentation</vt:lpstr>
      <vt:lpstr>Klasa koja implementira interfejs</vt:lpstr>
      <vt:lpstr>Umesto višestrukog nasleđivanja</vt:lpstr>
      <vt:lpstr>Primer višestrukog implementiranja</vt:lpstr>
      <vt:lpstr>Primer: Iterator</vt:lpstr>
      <vt:lpstr>Iterator Extended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Martin</cp:lastModifiedBy>
  <cp:revision>48</cp:revision>
  <dcterms:created xsi:type="dcterms:W3CDTF">2014-09-12T02:18:09Z</dcterms:created>
  <dcterms:modified xsi:type="dcterms:W3CDTF">2020-02-26T04:51:07Z</dcterms:modified>
</cp:coreProperties>
</file>