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7" r:id="rId13"/>
    <p:sldId id="416" r:id="rId14"/>
    <p:sldId id="418" r:id="rId15"/>
    <p:sldId id="419" r:id="rId16"/>
    <p:sldId id="316" r:id="rId17"/>
    <p:sldId id="317" r:id="rId18"/>
    <p:sldId id="318" r:id="rId19"/>
    <p:sldId id="325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7" r:id="rId28"/>
    <p:sldId id="329" r:id="rId29"/>
    <p:sldId id="331" r:id="rId30"/>
    <p:sldId id="332" r:id="rId31"/>
    <p:sldId id="333" r:id="rId32"/>
    <p:sldId id="334" r:id="rId33"/>
    <p:sldId id="335" r:id="rId34"/>
    <p:sldId id="336" r:id="rId35"/>
    <p:sldId id="339" r:id="rId36"/>
    <p:sldId id="338" r:id="rId37"/>
    <p:sldId id="340" r:id="rId38"/>
    <p:sldId id="337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7" r:id="rId53"/>
    <p:sldId id="354" r:id="rId54"/>
    <p:sldId id="355" r:id="rId55"/>
    <p:sldId id="356" r:id="rId56"/>
    <p:sldId id="35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5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FF"/>
    <a:srgbClr val="7B21FF"/>
    <a:srgbClr val="B0761F"/>
    <a:srgbClr val="0033CC"/>
    <a:srgbClr val="404040"/>
    <a:srgbClr val="0000CC"/>
    <a:srgbClr val="6600FF"/>
    <a:srgbClr val="B82300"/>
    <a:srgbClr val="47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8344-03BE-4D3F-BDAB-D9083B1E0A3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68D-FB0E-4E18-82A0-0389A0C0B04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FA9B-2514-43A6-8CCA-8CAE2CA4D59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CCE-8C38-4B0A-A572-F65CCE78660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FF1-339E-4B15-A2D8-8881325072A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51E-C8AB-447F-BF91-F66C20DFEF3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FBD-6902-4D10-8563-F3CC563755D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4FA5-60D6-4879-B0C9-F93022C5AF5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86-774E-4EB4-B8F8-D29B4A20258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B1F9-953D-4679-9988-5275CD088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765" y="5787293"/>
            <a:ext cx="850526" cy="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479-D252-42AB-8D72-2807C74E82B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55F9-9DA9-49E5-89E0-9673A78DB13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92-5159-4002-B5CC-0D8516F58CF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EE8-D8B2-4FCE-A942-83759C030D2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6FD-947C-4186-868B-80CBC8F4EF6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8BD6-A7E7-4D70-BFB7-37223CA7886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9744417" y="-8467"/>
              <a:ext cx="2444408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747592" y="-8467"/>
              <a:ext cx="244440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747592" y="3048000"/>
              <a:ext cx="244440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025743" y="-8467"/>
              <a:ext cx="2163082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85E1-7C16-4C9C-B203-A3A37F3F070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8" r:id="rId3"/>
    <p:sldLayoutId id="2147483649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sl-SI" sz="6000" b="1"/>
              <a:t>Opšti i generički tipovi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/>
              <a:t>Programski jezici - Java 2020</a:t>
            </a:r>
          </a:p>
          <a:p>
            <a:r>
              <a:rPr lang="sl-SI" sz="1400"/>
              <a:t>Prof. dr Suzana Stojković</a:t>
            </a:r>
          </a:p>
          <a:p>
            <a:r>
              <a:rPr lang="sl-SI" sz="1400"/>
              <a:t>Dr Martin Jovanović</a:t>
            </a:r>
          </a:p>
          <a:p>
            <a:r>
              <a:rPr lang="sl-SI" sz="1400"/>
              <a:t>Dipl. inž. Ivica Marković</a:t>
            </a:r>
          </a:p>
          <a:p>
            <a:r>
              <a:rPr lang="sl-SI" sz="1400"/>
              <a:t>Mast. inž. Teodora Đorđević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4EA8-0614-4E5D-BE2B-0C0C1B71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Wrapper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FA6B-8007-4441-A1A3-DD1A12B4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Ove klase služe za "obmotavanje" primitivnih tipova.</a:t>
            </a:r>
          </a:p>
          <a:p>
            <a:r>
              <a:rPr lang="sl-SI"/>
              <a:t>Postoje situacije kada argument ne može biti primitivan.</a:t>
            </a:r>
          </a:p>
          <a:p>
            <a:r>
              <a:rPr lang="sl-SI"/>
              <a:t>U tim situacijama on se "mota" objekat wrapper klase.</a:t>
            </a:r>
          </a:p>
          <a:p>
            <a:r>
              <a:rPr lang="sl-SI"/>
              <a:t>Ove klase deo su paketa java.lang i uvek su dostupne.</a:t>
            </a:r>
          </a:p>
          <a:p>
            <a:r>
              <a:rPr lang="sl-SI"/>
              <a:t>Tipičan primer upotrebe wrapper klase:</a:t>
            </a:r>
          </a:p>
          <a:p>
            <a:pPr lvl="1"/>
            <a:r>
              <a:rPr lang="sl-SI"/>
              <a:t>argument metoda je tipa Object,</a:t>
            </a:r>
          </a:p>
          <a:p>
            <a:pPr lvl="1"/>
            <a:r>
              <a:rPr lang="sl-SI"/>
              <a:t>mora mu se proslediti objekat neke klase,</a:t>
            </a:r>
          </a:p>
          <a:p>
            <a:pPr lvl="1"/>
            <a:r>
              <a:rPr lang="sl-SI"/>
              <a:t>a postoji potreba da mu se prosledi podatak primitivnog tipa.</a:t>
            </a:r>
          </a:p>
          <a:p>
            <a:r>
              <a:rPr lang="sl-SI"/>
              <a:t>Na srpskom je odomaćen izgovor "vraper klasa".</a:t>
            </a:r>
          </a:p>
          <a:p>
            <a:pPr lvl="1"/>
            <a:r>
              <a:rPr lang="sl-SI"/>
              <a:t>Engleski izgovor je nezgodan, slično kao kod reči "stalker".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D821-4A29-4606-9218-AE657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6318-EF07-4B5E-9E26-058755F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360"/>
            <a:ext cx="9635706" cy="5955002"/>
          </a:xfrm>
        </p:spPr>
        <p:txBody>
          <a:bodyPr/>
          <a:lstStyle/>
          <a:p>
            <a:r>
              <a:rPr lang="sl-SI"/>
              <a:t>Wrapper klase: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/>
              <a:t>(superklasa wrapper klasa za brojeve)</a:t>
            </a:r>
            <a:endParaRPr lang="en-US"/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1400"/>
          </a:p>
          <a:p>
            <a:r>
              <a:rPr lang="sl-SI"/>
              <a:t>Svaka od ovih klasa "pakuje" odgovarajući primitivni tip.</a:t>
            </a:r>
          </a:p>
          <a:p>
            <a:pPr lvl="1"/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new Integer(10);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upakovali smo 10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9C47-EA7C-4441-811E-63520B9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6318-EF07-4B5E-9E26-058755F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360"/>
            <a:ext cx="9635706" cy="5955002"/>
          </a:xfrm>
        </p:spPr>
        <p:txBody>
          <a:bodyPr/>
          <a:lstStyle/>
          <a:p>
            <a:r>
              <a:rPr lang="sl-SI"/>
              <a:t>Klasično "pakovanje" primitivnog podatka u wrapper: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new Integer(10);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upakovan je 10</a:t>
            </a:r>
          </a:p>
          <a:p>
            <a:endParaRPr lang="sl-SI"/>
          </a:p>
          <a:p>
            <a:r>
              <a:rPr lang="sl-SI"/>
              <a:t>Automatsko pakovanje ("autoboxing")</a:t>
            </a:r>
          </a:p>
          <a:p>
            <a:pPr lvl="1"/>
            <a:r>
              <a:rPr lang="sl-SI"/>
              <a:t>Prisutno je od Jave 5.0.</a:t>
            </a:r>
          </a:p>
          <a:p>
            <a:pPr lvl="1"/>
            <a:r>
              <a:rPr lang="sl-SI"/>
              <a:t>Omogućava prosto dodavanje primitivnog podatka wrapperu.</a:t>
            </a:r>
          </a:p>
          <a:p>
            <a:pPr lvl="1"/>
            <a:r>
              <a:rPr lang="sl-SI"/>
              <a:t>"Ispod haube" kompajler će dodati klasično wrappovanje.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10;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autoboxing na delu</a:t>
            </a: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9C47-EA7C-4441-811E-63520B9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F14-4378-4AEC-88B1-31B7CC23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Bitniji metodi wrapper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Najbitniji metodi, na primeru klase Integer: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Integer(int)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konstruktor koji inicijali</a:t>
            </a:r>
            <a:r>
              <a:rPr lang="sl-SI" altLang="en-US"/>
              <a:t>zuje objekat vrednošću argumenta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Integer(String)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konstruktor koji parsuje String, i tom </a:t>
            </a:r>
            <a:r>
              <a:rPr lang="sl-SI" altLang="en-US"/>
              <a:t>vrednošću inicijalizuje</a:t>
            </a:r>
            <a:endParaRPr lang="en-US" altLang="en-US"/>
          </a:p>
          <a:p>
            <a:pPr lvl="3"/>
            <a:r>
              <a:rPr lang="sl-SI" altLang="en-US" b="1"/>
              <a:t>i</a:t>
            </a:r>
            <a:r>
              <a:rPr lang="en-US" altLang="en-US" b="1"/>
              <a:t>sto ovo</a:t>
            </a:r>
            <a:r>
              <a:rPr lang="en-US" altLang="en-US"/>
              <a:t> (samo pravi metod, a ne konstruktor), je metod </a:t>
            </a: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 (String)</a:t>
            </a:r>
            <a:r>
              <a:rPr lang="en-US" altLang="en-US"/>
              <a:t> – parsuje string, vadi njegovu celobrojnu vrednost i to pretvara u tip Integer: 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i = Integer.valueOf("10");</a:t>
            </a:r>
            <a:endParaRPr lang="sl-SI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intValue()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/>
              <a:t>vrednost objekta tipa Integer pretvara u klasi</a:t>
            </a:r>
            <a:r>
              <a:rPr lang="sl-SI" altLang="en-US"/>
              <a:t>čan int i vraća je</a:t>
            </a:r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8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toString()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sl-SI" altLang="en-US"/>
              <a:t>vrednost obj. pretvara u tip String, i vraća je (kao zn. niz)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parseInt(String)</a:t>
            </a:r>
          </a:p>
          <a:p>
            <a:pPr lvl="3"/>
            <a:r>
              <a:rPr lang="sl-SI" altLang="en-US"/>
              <a:t>Ovaj metod uzima podatak tipa String, iz njega vadi celobrojnu vrednost, i vraća je kao klasični, primitivni int.</a:t>
            </a:r>
          </a:p>
          <a:p>
            <a:pPr lvl="3"/>
            <a:r>
              <a:rPr lang="sl-SI" altLang="en-US"/>
              <a:t>PAŽNJA: ovo je metod </a:t>
            </a:r>
            <a:r>
              <a:rPr lang="sl-SI" altLang="en-US" b="1"/>
              <a:t>klase</a:t>
            </a:r>
            <a:r>
              <a:rPr lang="sl-SI" altLang="en-US"/>
              <a:t> (i to klase Integer), što znači da se ne poziva za neki konkretan Integer objekat, već služi za konverziju i može ga upotrebiti bilo ko.</a:t>
            </a:r>
          </a:p>
          <a:p>
            <a:pPr lvl="3"/>
            <a:r>
              <a:rPr lang="sl-SI" altLang="en-US"/>
              <a:t>Druga varijanta: </a:t>
            </a:r>
            <a:r>
              <a:rPr lang="sl-SI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parseInt(String, </a:t>
            </a:r>
            <a:r>
              <a:rPr lang="sl-SI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alt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/>
              <a:t>:</a:t>
            </a:r>
            <a:r>
              <a:rPr lang="sl-SI" altLang="en-US"/>
              <a:t> parsuje String, i vadi int vrednost </a:t>
            </a:r>
            <a:r>
              <a:rPr lang="en-US" altLang="en-US"/>
              <a:t>i</a:t>
            </a:r>
            <a:r>
              <a:rPr lang="sl-SI" altLang="en-US"/>
              <a:t>z njega</a:t>
            </a:r>
            <a:r>
              <a:rPr lang="en-US" altLang="en-US"/>
              <a:t>, a drugi argument je </a:t>
            </a:r>
            <a:r>
              <a:rPr lang="en-US" altLang="en-US" b="1"/>
              <a:t>osnova brojnog sistema</a:t>
            </a:r>
            <a:r>
              <a:rPr lang="en-US" altLang="en-US"/>
              <a:t> broja koji biva pro</a:t>
            </a:r>
            <a:r>
              <a:rPr lang="sl-SI" altLang="en-US"/>
              <a:t>čitan iz stringa; ako se ne navede, podrazumeva se 10</a:t>
            </a:r>
            <a:r>
              <a:rPr lang="sr-Cyrl-CS" altLang="en-US"/>
              <a:t>.</a:t>
            </a:r>
            <a:endParaRPr lang="sl-SI" altLang="en-US"/>
          </a:p>
          <a:p>
            <a:pPr lvl="3"/>
            <a:r>
              <a:rPr lang="sl-SI" altLang="en-US"/>
              <a:t>Parsovanje stringova (na različite tipove) će biti, u okviru ovog kursa, često korišćeno kod rada sa tekstualnim datotekama.</a:t>
            </a:r>
          </a:p>
          <a:p>
            <a:pPr lvl="2"/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8395-B2C6-429C-A9BA-AFB57925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Metodi ostalih wrapper klasa prate istu logiku.</a:t>
            </a:r>
          </a:p>
          <a:p>
            <a:r>
              <a:rPr lang="sl-SI" altLang="en-US"/>
              <a:t>Primer za klasu </a:t>
            </a:r>
            <a:r>
              <a:rPr lang="sl-SI" altLang="en-US" b="1"/>
              <a:t>Float</a:t>
            </a:r>
            <a:r>
              <a:rPr lang="sl-SI" altLang="en-US"/>
              <a:t>: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l-SI" altLang="en-US"/>
              <a:t>– konstruktor, inicijalizuje ga float-om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Float(String) </a:t>
            </a:r>
            <a:r>
              <a:rPr lang="sl-SI" altLang="en-US"/>
              <a:t>– isto, samo vadi float iz stringa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valueOf(String) </a:t>
            </a:r>
            <a:r>
              <a:rPr lang="sl-SI" altLang="en-US"/>
              <a:t>– isto, samo metod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floatValue() </a:t>
            </a:r>
            <a:r>
              <a:rPr lang="sl-SI" altLang="en-US"/>
              <a:t>– konvertuje iz Float u float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toString() </a:t>
            </a:r>
            <a:r>
              <a:rPr lang="sl-SI" altLang="en-US"/>
              <a:t>– konvertuje iz Float u String</a:t>
            </a:r>
          </a:p>
          <a:p>
            <a:pPr lvl="1"/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float parseFloat(String) </a:t>
            </a:r>
            <a:r>
              <a:rPr lang="sl-SI" altLang="en-US"/>
              <a:t>–</a:t>
            </a:r>
            <a:r>
              <a:rPr lang="en-US" altLang="en-US"/>
              <a:t> </a:t>
            </a:r>
            <a:r>
              <a:rPr lang="sl-SI" altLang="en-US"/>
              <a:t>vadi float</a:t>
            </a:r>
            <a:r>
              <a:rPr lang="en-US" altLang="en-US"/>
              <a:t> iz String-a</a:t>
            </a:r>
            <a:endParaRPr lang="sl-SI" altLang="en-US"/>
          </a:p>
          <a:p>
            <a:pPr lvl="2"/>
            <a:r>
              <a:rPr lang="sl-SI" altLang="en-US"/>
              <a:t>Metod </a:t>
            </a:r>
            <a:r>
              <a:rPr lang="sl-SI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parseFloat(String) </a:t>
            </a:r>
            <a:r>
              <a:rPr lang="sl-SI" altLang="en-US"/>
              <a:t>je metod klase!</a:t>
            </a:r>
            <a:endParaRPr lang="en-US" altLang="en-US"/>
          </a:p>
          <a:p>
            <a:pPr lvl="1"/>
            <a:endParaRPr lang="sl-SI" altLang="en-US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5C2A-49A7-44F1-9A66-C32E228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9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2D02-E7FB-42E7-8E1E-AD39F46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Generici u Javi (templejti)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6DF7-5E79-4EA8-A78A-310F4DC0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Problem sa klasom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: nema provere po tipovima.</a:t>
            </a:r>
          </a:p>
          <a:p>
            <a:r>
              <a:rPr lang="sl-SI"/>
              <a:t>Primer – negenerička klasa koja koristi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:</a:t>
            </a:r>
          </a:p>
          <a:p>
            <a:pPr marL="0" indent="0">
              <a:buNone/>
            </a:pPr>
            <a:endParaRPr lang="sl-SI" sz="1200"/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Sanduk {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Object nešto;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set(Object nešto)</a:t>
            </a:r>
            <a:endParaRPr lang="sl-SI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this.nešto =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Object get()</a:t>
            </a:r>
            <a:endParaRPr lang="sl-SI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65530-2339-4BB7-9FB9-32CB0F0E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11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B1F-A2F0-48D3-84B6-4A80AD2F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720"/>
            <a:ext cx="8816802" cy="59956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 (String args[])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s1 = new Sanduk();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s1.set( new Integer(10) );</a:t>
            </a:r>
          </a:p>
          <a:p>
            <a:pPr marL="0" indent="0">
              <a:spcBef>
                <a:spcPts val="600"/>
              </a:spcBef>
              <a:buNone/>
            </a:pPr>
            <a:endParaRPr lang="sl-SI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str = (String)s1.get();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ovo će se prevesti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ali će izazvati runtime grešku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ClassCastException</a:t>
            </a:r>
          </a:p>
          <a:p>
            <a:pPr marL="0" indent="0">
              <a:spcBef>
                <a:spcPts val="600"/>
              </a:spcBef>
              <a:buNone/>
            </a:pPr>
            <a:endParaRPr lang="sl-SI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ne postoji mehanizam da se ovo spreči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8A7B9-D37A-434B-B0B0-FEBD73F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AFF-98AC-4505-8214-F0EF405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Rešenje: generici (templejti)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276-9BF4-4191-A9EA-B782411A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281160" cy="5279362"/>
          </a:xfrm>
        </p:spPr>
        <p:txBody>
          <a:bodyPr>
            <a:normAutofit lnSpcReduction="10000"/>
          </a:bodyPr>
          <a:lstStyle/>
          <a:p>
            <a:r>
              <a:rPr lang="sl-SI"/>
              <a:t>Ovu situaciju izbegavamo generičkim klasama.</a:t>
            </a:r>
          </a:p>
          <a:p>
            <a:r>
              <a:rPr lang="sl-SI"/>
              <a:t>To su klase koje su parametrizovane tipom.</a:t>
            </a:r>
          </a:p>
          <a:p>
            <a:r>
              <a:rPr lang="sl-SI"/>
              <a:t>Format definicije parametrizovane klase: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ImeKlase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T2, ..., Tn&gt;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*/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sl-SI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T1, T2... su tipovi. Može ih biti jedan ili više.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Konkretan primer za klasu Sanduk: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*/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sl-SI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C9E1E-F8AF-4BE8-89EB-C9627905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79B4-20F1-4453-97D8-4E605C34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Parametarski tipovi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95FB-CA1A-4DDE-A752-05CA798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2999"/>
            <a:ext cx="9584871" cy="56444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sl-SI"/>
              <a:t>Opšti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sl-SI"/>
              <a:t> zove se parametarski tip.</a:t>
            </a:r>
          </a:p>
          <a:p>
            <a:pPr>
              <a:spcBef>
                <a:spcPts val="600"/>
              </a:spcBef>
            </a:pPr>
            <a:r>
              <a:rPr lang="sl-SI"/>
              <a:t>On ne može biti primitivan tip.</a:t>
            </a:r>
          </a:p>
          <a:p>
            <a:pPr>
              <a:spcBef>
                <a:spcPts val="600"/>
              </a:spcBef>
            </a:pPr>
            <a:r>
              <a:rPr lang="sl-SI"/>
              <a:t>Parametarski tip može biti:</a:t>
            </a:r>
          </a:p>
          <a:p>
            <a:pPr lvl="1">
              <a:spcBef>
                <a:spcPts val="600"/>
              </a:spcBef>
            </a:pPr>
            <a:r>
              <a:rPr lang="sl-SI"/>
              <a:t>Obična klasa</a:t>
            </a:r>
          </a:p>
          <a:p>
            <a:pPr lvl="1">
              <a:spcBef>
                <a:spcPts val="600"/>
              </a:spcBef>
            </a:pPr>
            <a:r>
              <a:rPr lang="sl-SI"/>
              <a:t>Parametrizovana (generička) klasa</a:t>
            </a:r>
          </a:p>
          <a:p>
            <a:pPr lvl="1">
              <a:spcBef>
                <a:spcPts val="600"/>
              </a:spcBef>
            </a:pPr>
            <a:r>
              <a:rPr lang="sl-SI"/>
              <a:t>Interfejs</a:t>
            </a:r>
          </a:p>
          <a:p>
            <a:pPr lvl="1">
              <a:spcBef>
                <a:spcPts val="600"/>
              </a:spcBef>
            </a:pPr>
            <a:r>
              <a:rPr lang="sl-SI"/>
              <a:t>Polje</a:t>
            </a:r>
          </a:p>
          <a:p>
            <a:pPr>
              <a:spcBef>
                <a:spcPts val="600"/>
              </a:spcBef>
            </a:pPr>
            <a:r>
              <a:rPr lang="sl-SI"/>
              <a:t>Primer parametrizovanog tipa kao parametra: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Orman 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orm = new Orman &lt;&gt; ();</a:t>
            </a:r>
            <a:endParaRPr lang="sl-SI" sz="36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1853-7D30-4FB6-A0FA-DB7C00BC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6BE-D11F-4BE3-9160-9E27EB8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DBFD-D121-485F-9B7B-088C336F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Java je potpuno objektno-orijentisani jezik.</a:t>
            </a:r>
          </a:p>
          <a:p>
            <a:r>
              <a:rPr lang="sl-SI"/>
              <a:t>Kôd uvek mora pripadati nekoj klasi.</a:t>
            </a:r>
          </a:p>
          <a:p>
            <a:r>
              <a:rPr lang="sl-SI"/>
              <a:t>Superklasa svih klasa je klasa </a:t>
            </a:r>
            <a:r>
              <a:rPr lang="sl-SI" sz="32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.</a:t>
            </a:r>
          </a:p>
          <a:p>
            <a:pPr lvl="1"/>
            <a:r>
              <a:rPr lang="sl-SI"/>
              <a:t>Sve klase u Javi implicitno nasleđuju ovu klasu.</a:t>
            </a:r>
          </a:p>
          <a:p>
            <a:pPr lvl="1"/>
            <a:r>
              <a:rPr lang="sl-SI"/>
              <a:t>Svaka klasa u Javi imaće metode koje definiše ova klasa.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smatra se najopštijim tipom u Javi.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pripada paketu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/>
              <a:t>.</a:t>
            </a:r>
          </a:p>
          <a:p>
            <a:pPr lvl="1"/>
            <a:r>
              <a:rPr lang="sl-SI"/>
              <a:t>Ovaj paket je implicitno uvek importovan i na raspolaganju.</a:t>
            </a:r>
          </a:p>
          <a:p>
            <a:pPr lvl="1"/>
            <a:r>
              <a:rPr lang="sl-SI"/>
              <a:t>Više o paketima u nastavku kursa.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F4231-917C-4D9A-BC14-C4FB96B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F8EA-A961-4FAA-AA66-B18D40BB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Instanciranje generičkih tipova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87C6-7B15-4836-876E-E107856C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433560" cy="4963886"/>
          </a:xfrm>
        </p:spPr>
        <p:txBody>
          <a:bodyPr>
            <a:normAutofit/>
          </a:bodyPr>
          <a:lstStyle/>
          <a:p>
            <a:r>
              <a:rPr lang="sl-SI"/>
              <a:t>Prilikom insanciranja dajemo konkretan tip:</a:t>
            </a:r>
          </a:p>
          <a:p>
            <a:pPr marL="0" indent="0">
              <a:buNone/>
            </a:pPr>
            <a:endParaRPr lang="sl-SI" sz="900"/>
          </a:p>
          <a:p>
            <a:pPr marL="0" indent="0">
              <a:buNone/>
            </a:pP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new 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sl-SI" sz="10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Od Jave 7 može se izostaviti tip sa desne strane: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05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new 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sam zaključiti na osnovu tipa levo.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se zove </a:t>
            </a: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zaključivanje o tipovima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2B48-3713-4AE4-A539-418EF02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8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29E-EA5C-4C50-B694-C017855C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generičke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B01F-5309-4022-9476-4C1E7689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46920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HrastovSanduk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u smislu "tip"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nešto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ovo znači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 će klasa imati jedan atribut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 nekog tipa T (koji će se znati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kasnije, prilikom instanciranja)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set(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nešto) { this.nešto =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get() { return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C02D8-4C82-45DD-B984-C00059C8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EC52-7460-4D57-8FB7-9CA2824A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920"/>
            <a:ext cx="9433560" cy="591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 args[])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HrastovSanduk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hs1, hs2, hs3;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 = new HrastovSanduk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hs2 = new HrastovSanduk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hs3 = new HrastovSanduk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</a:t>
            </a:r>
          </a:p>
          <a:p>
            <a:pPr marL="0" indent="0">
              <a:buNone/>
            </a:pPr>
            <a:endParaRPr lang="sl-SI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hs1.set(10);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hs1.set("10");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jer metod set ima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argument tipa T, a u ovom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slučaju T je Integer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l-SI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22B7F-3C88-40EE-8A32-D8215560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4629-6572-41DB-9A56-0178620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Iste a različite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177F-B8A9-406C-895A-C5E3E58B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537192" cy="5279362"/>
          </a:xfrm>
        </p:spPr>
        <p:txBody>
          <a:bodyPr/>
          <a:lstStyle/>
          <a:p>
            <a:r>
              <a:rPr lang="sl-SI"/>
              <a:t>Kompajler parametrizovane klase prevodi kao istu.</a:t>
            </a:r>
          </a:p>
          <a:p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</a:t>
            </a:r>
            <a:r>
              <a:rPr lang="sl-SI"/>
              <a:t> i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Sanduk&lt;String&gt;</a:t>
            </a:r>
            <a:r>
              <a:rPr lang="sl-SI"/>
              <a:t> su mu ista klasa.</a:t>
            </a:r>
          </a:p>
          <a:p>
            <a:r>
              <a:rPr lang="sl-SI"/>
              <a:t>Međutim u upotrebi to su različite klase.</a:t>
            </a:r>
          </a:p>
          <a:p>
            <a:r>
              <a:rPr lang="sl-SI"/>
              <a:t>Tokom prevođenja te razlike će biti uključene.</a:t>
            </a:r>
          </a:p>
          <a:p>
            <a:r>
              <a:rPr lang="sl-SI"/>
              <a:t>Zato možemo smatrati da su te klase različite.</a:t>
            </a:r>
          </a:p>
          <a:p>
            <a:endParaRPr lang="sl-SI" sz="1600"/>
          </a:p>
          <a:p>
            <a:r>
              <a:rPr lang="sl-SI"/>
              <a:t>Takođe, ako se parametarski tipovi nasleđuju, </a:t>
            </a:r>
            <a:br>
              <a:rPr lang="sl-SI"/>
            </a:br>
            <a:r>
              <a:rPr lang="sl-SI"/>
              <a:t>klase koje su parametrizovane njima se </a:t>
            </a:r>
            <a:r>
              <a:rPr lang="sl-SI" b="1"/>
              <a:t>ne</a:t>
            </a:r>
            <a:r>
              <a:rPr lang="sl-SI"/>
              <a:t> nasleđuju.</a:t>
            </a:r>
          </a:p>
          <a:p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</a:t>
            </a:r>
            <a:r>
              <a:rPr lang="sl-SI"/>
              <a:t> nije naslednica od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Sanduk&lt;Number&gt;</a:t>
            </a:r>
            <a:r>
              <a:rPr lang="sl-SI"/>
              <a:t>.</a:t>
            </a:r>
            <a:endParaRPr lang="sl-SI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A209-5E74-44DC-8DED-6188E3A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EF47-7568-435F-A412-84A7FC5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Termini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2F43-1E0D-4AE1-8F0C-194BE896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Zapis </a:t>
            </a:r>
            <a:r>
              <a:rPr lang="sl-SI" sz="3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/>
              <a:t> se u žargonu zove </a:t>
            </a:r>
            <a:r>
              <a:rPr lang="sl-SI" b="1"/>
              <a:t>dijamant</a:t>
            </a:r>
            <a:r>
              <a:rPr lang="sl-SI"/>
              <a:t>.</a:t>
            </a:r>
          </a:p>
          <a:p>
            <a:r>
              <a:rPr lang="sl-SI"/>
              <a:t>Generička klasa se zove i </a:t>
            </a:r>
            <a:r>
              <a:rPr lang="sl-SI" b="1"/>
              <a:t>parametrizovana klasa</a:t>
            </a:r>
            <a:r>
              <a:rPr lang="sl-SI"/>
              <a:t>.</a:t>
            </a:r>
          </a:p>
          <a:p>
            <a:r>
              <a:rPr lang="sl-SI"/>
              <a:t>Opšti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sl-SI"/>
              <a:t> se zove </a:t>
            </a:r>
            <a:r>
              <a:rPr lang="sl-SI" b="1"/>
              <a:t>tipski parametar</a:t>
            </a:r>
            <a:r>
              <a:rPr lang="sl-SI"/>
              <a:t>.</a:t>
            </a:r>
          </a:p>
          <a:p>
            <a:r>
              <a:rPr lang="sl-SI"/>
              <a:t>Konkretan tip za T se zove </a:t>
            </a:r>
            <a:r>
              <a:rPr lang="sl-SI" b="1"/>
              <a:t>tipski argument</a:t>
            </a:r>
            <a:r>
              <a:rPr lang="sl-SI"/>
              <a:t>.</a:t>
            </a:r>
          </a:p>
          <a:p>
            <a:pPr lvl="1"/>
            <a:r>
              <a:rPr lang="sl-SI"/>
              <a:t>Na mestima gde je konkretan,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Klasa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objekat generičke klase se kaže da </a:t>
            </a: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ima parametrizovan tip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F0A22E"/>
              </a:buClr>
            </a:pPr>
            <a:r>
              <a:rPr lang="sl-SI" sz="2000">
                <a:solidFill>
                  <a:prstClr val="black">
                    <a:lumMod val="75000"/>
                    <a:lumOff val="25000"/>
                  </a:prstClr>
                </a:solidFill>
              </a:rPr>
              <a:t>Terminologija proizilazi iz činjenice da je tip unapred nepoznat i da predstavlja jedan od parametara klase. Otuda će se često sresti formulacije kao što su tipski parametar i parametarski tip.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475E4-7B75-41DD-AD2E-3DF99C67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0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C14-0363-42E1-B252-BD442A65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Konvencije imenovanja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1AA-A2F5-4A3E-9F57-C2EF94F1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225643" cy="5279362"/>
          </a:xfrm>
        </p:spPr>
        <p:txBody>
          <a:bodyPr/>
          <a:lstStyle/>
          <a:p>
            <a:r>
              <a:rPr lang="sl-SI"/>
              <a:t>Parametarski tip se obeležava jednim velikim slovom.</a:t>
            </a:r>
          </a:p>
          <a:p>
            <a:r>
              <a:rPr lang="sl-SI"/>
              <a:t>Najčešće korišćene oznake parametara su:</a:t>
            </a:r>
          </a:p>
          <a:p>
            <a:pPr lvl="1"/>
            <a:r>
              <a:rPr lang="sl-SI"/>
              <a:t>E – element</a:t>
            </a:r>
          </a:p>
          <a:p>
            <a:pPr lvl="1"/>
            <a:r>
              <a:rPr lang="sl-SI"/>
              <a:t>K – ključ</a:t>
            </a:r>
          </a:p>
          <a:p>
            <a:pPr lvl="1"/>
            <a:r>
              <a:rPr lang="sl-SI"/>
              <a:t>N – broj (number)</a:t>
            </a:r>
          </a:p>
          <a:p>
            <a:pPr lvl="1"/>
            <a:r>
              <a:rPr lang="sl-SI"/>
              <a:t>T – tip</a:t>
            </a:r>
          </a:p>
          <a:p>
            <a:pPr lvl="1"/>
            <a:r>
              <a:rPr lang="sl-SI"/>
              <a:t>V – vrednost</a:t>
            </a:r>
          </a:p>
          <a:p>
            <a:pPr lvl="1"/>
            <a:r>
              <a:rPr lang="sl-SI"/>
              <a:t>S, U, V... – drugi, treći, četvrti tip u nizu tipova.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4D7C-B7B8-4B84-924C-F91D9BE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D9F-C625-4887-B6FD-49D7D5FE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Pozivanje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0780-8E24-4E83-B5A6-975B96B3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Kada se kreira referenca na generičku klasu, kaže se da se ta klasa "poziva" (invoke), na sličan način na koji se pozivaju metodi.</a:t>
            </a:r>
          </a:p>
          <a:p>
            <a:r>
              <a:rPr lang="sl-SI"/>
              <a:t>Razlog za ovo je sličnost između doturanja argumenta metodu i doturanje parametarskog tipa generičkoj klasi.</a:t>
            </a:r>
          </a:p>
          <a:p>
            <a:r>
              <a:rPr lang="sl-SI"/>
              <a:t>Primer – doturamo klasi Sanduk tip Integer:</a:t>
            </a:r>
          </a:p>
          <a:p>
            <a:pPr marL="0" indent="0">
              <a:buNone/>
            </a:pPr>
            <a:endParaRPr lang="sl-SI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&lt;Integer&gt; si;</a:t>
            </a:r>
          </a:p>
          <a:p>
            <a:pPr marL="0" indent="0">
              <a:buNone/>
            </a:pPr>
            <a:endParaRPr lang="sl-SI" sz="2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Takođe je uobičajeno da se kaže da se poziva tip.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215B5-1E64-4BB4-B3CF-07FE6581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49BC-460A-4194-8662-BA3AA0B6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 tipskih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D3C7-42DE-43C7-83BE-F2A7E4FE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01200" cy="5279362"/>
          </a:xfrm>
        </p:spPr>
        <p:txBody>
          <a:bodyPr/>
          <a:lstStyle/>
          <a:p>
            <a:r>
              <a:rPr lang="sl-SI"/>
              <a:t>Generička klasa može imati više tipskih parametara.</a:t>
            </a:r>
          </a:p>
          <a:p>
            <a:r>
              <a:rPr lang="sl-SI"/>
              <a:t>Primer: klasa UređeniPar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Par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 V&gt;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K getK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 getV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85BE-9042-4271-878E-0F7DB5C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0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22856-9626-4FD6-8DDF-16FFFA91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200297"/>
            <a:ext cx="9635706" cy="6222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implements Par&lt;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l-SI" sz="2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UređeniPar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{ return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604B-BCA0-487E-97C0-CCCB2E8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8D01-8A04-4E89-BD97-B83888D6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Instanciranje tipa sa više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0469-4E87-4F7E-BB4D-F1ACAAA8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9673"/>
            <a:ext cx="9635706" cy="530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Osam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4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Par&lt;String, Integer&gt;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Osam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dijamant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Par&lt;String, String&gt; 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8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C2A6-3A78-49DF-B1E9-884BC335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klase Object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7B47-01DA-4B25-BA39-E0A1A963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Object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obj)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sl-SI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Metodi za sinhronizovanje konkurentnih niti.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9A7E-4855-44FC-94D9-0DA00572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2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4EE-8802-4CC1-A256-D23DA2FA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Sirovi tipovi (Raw Types)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4F9A-3E13-499A-B56C-77DDDD1E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Kada instanciramo generičku klasu bez parametarskog tipa i bez dijamanta dobijamo sirovi tip.</a:t>
            </a:r>
          </a:p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Sanduk&lt;T&gt; { ... 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s1 = new Sanduk();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bez &lt;&gt;</a:t>
            </a:r>
          </a:p>
          <a:p>
            <a:pPr marL="0" indent="0">
              <a:buNone/>
            </a:pPr>
            <a:endParaRPr lang="sl-SI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sirovi tip od tipa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Preporuka je izbegavati sirove tipove.</a:t>
            </a:r>
          </a:p>
          <a:p>
            <a:pPr marL="0" indent="0">
              <a:buNone/>
            </a:pP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BE23E-62C1-4EF0-8C5F-B52C7D34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0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F16E-7098-44AE-9C1C-006409DF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174"/>
            <a:ext cx="9635706" cy="5993154"/>
          </a:xfrm>
        </p:spPr>
        <p:txBody>
          <a:bodyPr/>
          <a:lstStyle/>
          <a:p>
            <a:r>
              <a:rPr lang="sl-SI"/>
              <a:t>Sirovi tipovi omogućavaju kompatibilnost unazad sa tipovima koji nisu bili generički pre Jave 5.0, poput klase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</a:t>
            </a:r>
            <a:r>
              <a:rPr lang="sl-SI"/>
              <a:t>.</a:t>
            </a:r>
          </a:p>
          <a:p>
            <a:r>
              <a:rPr lang="sl-SI"/>
              <a:t>Korišćenjem sirovih tipova dobija se pred-generičko ponašanje: sirovi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/>
              <a:t> vraća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.</a:t>
            </a:r>
          </a:p>
          <a:p>
            <a:r>
              <a:rPr lang="sl-SI"/>
              <a:t>Dozvoljeno je dodeljivanje objekta generičke klase referenci sirovog tipa (kompatibilnost unazad):</a:t>
            </a:r>
          </a:p>
          <a:p>
            <a:pPr marL="0" indent="0">
              <a:buNone/>
            </a:pPr>
            <a:endParaRPr lang="sl-SI"/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Sanduk&lt;String&gt; generSand = new Sanduk&lt;&gt;();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gen. obj.</a:t>
            </a:r>
          </a:p>
          <a:p>
            <a:pPr marL="0" indent="0">
              <a:spcBef>
                <a:spcPts val="600"/>
              </a:spcBef>
              <a:buNone/>
            </a:pPr>
            <a:endParaRPr lang="sl-SI" sz="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siroviSand = generSand;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referenca siroviSand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// je sirovog tipa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BF6C6-69D3-499B-924D-54D9D283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79F7-BDC6-40B1-9FFB-CE917F04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176"/>
            <a:ext cx="9635706" cy="5881186"/>
          </a:xfrm>
        </p:spPr>
        <p:txBody>
          <a:bodyPr/>
          <a:lstStyle/>
          <a:p>
            <a:r>
              <a:rPr lang="sl-SI"/>
              <a:t>Ako referenci generičkog tipa dodelim objekat sirovog tipa, dobićemo upozorenje:</a:t>
            </a:r>
          </a:p>
          <a:p>
            <a:pPr marL="0" indent="0">
              <a:buNone/>
            </a:pPr>
            <a:endParaRPr lang="sl-SI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siroviSand = new Sanduk();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sirova ref.</a:t>
            </a:r>
          </a:p>
          <a:p>
            <a:pPr marL="0" indent="0">
              <a:spcBef>
                <a:spcPts val="600"/>
              </a:spcBef>
              <a:buNone/>
            </a:pPr>
            <a:endParaRPr lang="sl-SI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 genSand = siroviSand;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Upozorenje: </a:t>
            </a:r>
            <a:r>
              <a:rPr lang="sl-SI">
                <a:solidFill>
                  <a:schemeClr val="accent1">
                    <a:lumMod val="75000"/>
                  </a:schemeClr>
                </a:solidFill>
              </a:rPr>
              <a:t>unchecked conversion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znači da se tokom prevođenja (compile time) ne može izvršiti provera konzistentnosti po tipovima, zbog čega može doći do greške u izvršenju (run time).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1E79-423D-4CC7-A5AF-EDEF0A4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174D-072F-41BA-B0FE-97058A9D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9837"/>
            <a:ext cx="9787812" cy="5862525"/>
          </a:xfrm>
        </p:spPr>
        <p:txBody>
          <a:bodyPr>
            <a:normAutofit/>
          </a:bodyPr>
          <a:lstStyle/>
          <a:p>
            <a:r>
              <a:rPr lang="sl-SI"/>
              <a:t>Upozorenje se dobija i u slučaju da se iskoristi referenca sirovog tipa, a njoj dodeli objekat generičkog tipa i pozove njegov generički metod: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Sanduk&lt;String&gt; genSand = new Sanduk &lt;&gt; ();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sirovSand = genSand; // sirov pokazivač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sirovSand.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set(8)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Upozorenje: </a:t>
            </a:r>
            <a:r>
              <a:rPr lang="sl-SI">
                <a:solidFill>
                  <a:schemeClr val="accent1">
                    <a:lumMod val="75000"/>
                  </a:schemeClr>
                </a:solidFill>
              </a:rPr>
              <a:t>unchecked invocation to set(T)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Nije moguća provera legitimnosti tipa koji je doturen metodu prilikom poziva.</a:t>
            </a:r>
          </a:p>
          <a:p>
            <a:pPr marL="0" indent="0">
              <a:buNone/>
            </a:pP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84F4B-7DD4-48CF-A901-102F5137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5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2A7-EC2A-43D0-9437-38A91BDA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Generički metodi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1D3F-FBE6-4872-9200-57E1FC72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314432" cy="5279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sl-SI"/>
              <a:t>Generički metodi imaju svoje tipske parametre.</a:t>
            </a:r>
          </a:p>
          <a:p>
            <a:pPr>
              <a:spcBef>
                <a:spcPts val="600"/>
              </a:spcBef>
            </a:pPr>
            <a:r>
              <a:rPr lang="sl-SI"/>
              <a:t>Parametarski tip važi lokalno za metod.</a:t>
            </a:r>
          </a:p>
          <a:p>
            <a:pPr>
              <a:spcBef>
                <a:spcPts val="600"/>
              </a:spcBef>
            </a:pPr>
            <a:r>
              <a:rPr lang="sl-SI"/>
              <a:t>Generički mogu biti:</a:t>
            </a:r>
          </a:p>
          <a:p>
            <a:pPr lvl="1">
              <a:spcBef>
                <a:spcPts val="600"/>
              </a:spcBef>
            </a:pPr>
            <a:r>
              <a:rPr lang="sl-SI"/>
              <a:t>obični metodi,</a:t>
            </a:r>
          </a:p>
          <a:p>
            <a:pPr lvl="1">
              <a:spcBef>
                <a:spcPts val="600"/>
              </a:spcBef>
            </a:pPr>
            <a:r>
              <a:rPr lang="sl-SI"/>
              <a:t>statički metodi i</a:t>
            </a:r>
          </a:p>
          <a:p>
            <a:pPr lvl="1">
              <a:spcBef>
                <a:spcPts val="600"/>
              </a:spcBef>
            </a:pPr>
            <a:r>
              <a:rPr lang="sl-SI"/>
              <a:t>konstruktori klasa.</a:t>
            </a:r>
          </a:p>
          <a:p>
            <a:pPr>
              <a:spcBef>
                <a:spcPts val="600"/>
              </a:spcBef>
            </a:pPr>
            <a:r>
              <a:rPr lang="sl-SI"/>
              <a:t>Tipski parametar (ili više njih) se nalazi ispred povratnog tipa metoda.</a:t>
            </a:r>
          </a:p>
          <a:p>
            <a:pPr marL="0" indent="0">
              <a:spcBef>
                <a:spcPts val="600"/>
              </a:spcBef>
              <a:buNone/>
            </a:pPr>
            <a:endParaRPr lang="sl-SI" sz="1100"/>
          </a:p>
          <a:p>
            <a:pPr marL="0" indent="0">
              <a:spcBef>
                <a:spcPts val="600"/>
              </a:spcBef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&lt;K,V&gt;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isti(Par&lt;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p1,Par&lt;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</a:p>
          <a:p>
            <a:pPr>
              <a:spcBef>
                <a:spcPts val="6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941-8E68-4805-9590-83C0CCC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3E3C-36C7-4D72-97E3-BCE372A1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279918"/>
            <a:ext cx="10133044" cy="636347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Par&lt;K, V&gt; {</a:t>
            </a:r>
          </a:p>
          <a:p>
            <a:pPr marL="0" indent="0">
              <a:spcBef>
                <a:spcPts val="600"/>
              </a:spcBef>
              <a:buNone/>
            </a:pPr>
            <a:endParaRPr lang="en-US" sz="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Par(K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this.k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K 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{ return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 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4B86E-138A-4CB1-A267-4B259AC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F3B3-4760-4CDF-A8BA-75806E1E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449"/>
            <a:ext cx="9937102" cy="5374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&lt;K, V&gt; Boolean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istiSu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(Par&lt;K, V&gt; p1, Par&lt;K, V&gt; p2)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p1.getK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().equals(p2.getK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p1.getV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().equals(p2.getV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7F5F8-2DC1-4776-A2F8-BDD44EF4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5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361-CB4A-4C60-95B3-C3F8F17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Sintaksa poziva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589F-EA0B-4A18-B206-5230AADE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Par&lt;Integer, String&gt;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Par&lt;&gt;(1,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Par&lt;Integer, String&gt;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Par&lt;&gt;(2,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isti;</a:t>
            </a:r>
          </a:p>
          <a:p>
            <a:pPr marL="0" indent="0">
              <a:spcBef>
                <a:spcPts val="600"/>
              </a:spcBef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&lt;Integer, String&gt;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istiSu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0152B-B9B4-4614-AA65-EEB7B2A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9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C5A1-577F-4035-A9F1-7D971395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Poziv generičkog metoda kao običnog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BE2A-A419-4665-A41F-235D5D28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Generički metodi se mogu pozivati kao obični.</a:t>
            </a:r>
          </a:p>
          <a:p>
            <a:r>
              <a:rPr lang="sl-SI"/>
              <a:t>Kompajler će zaključiti o parametarskim tipovima.</a:t>
            </a:r>
          </a:p>
          <a:p>
            <a:r>
              <a:rPr lang="sl-SI"/>
              <a:t>Ovo takođe spada u zaključivanje o tipovima.</a:t>
            </a:r>
          </a:p>
          <a:p>
            <a:pPr marL="0" indent="0">
              <a:spcBef>
                <a:spcPts val="600"/>
              </a:spcBef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istiSu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B482-9E69-4711-9115-76BD9DFC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1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E75E-7BDB-43F2-9C84-E81E130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Ograničeni tipski parametri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10B5-3BCA-4DF5-8DF2-03EEB569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Ponekad treba ograničiti moguće parametarske tipove.</a:t>
            </a:r>
          </a:p>
          <a:p>
            <a:r>
              <a:rPr lang="sl-SI"/>
              <a:t>Npr. situacija kada metod treba da prihvata samo</a:t>
            </a:r>
          </a:p>
          <a:p>
            <a:pPr lvl="1"/>
            <a:r>
              <a:rPr lang="sl-SI"/>
              <a:t>klasu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pPr lvl="1"/>
            <a:r>
              <a:rPr lang="sl-SI"/>
              <a:t>i njene potklase.</a:t>
            </a:r>
          </a:p>
          <a:p>
            <a:r>
              <a:rPr lang="sl-SI"/>
              <a:t>Tipski parametar se može ograničiti i kod klase.</a:t>
            </a:r>
          </a:p>
          <a:p>
            <a:r>
              <a:rPr lang="sl-SI"/>
              <a:t>Za ovo služe ograničeni tipski parametri.</a:t>
            </a:r>
          </a:p>
          <a:p>
            <a:r>
              <a:rPr lang="sl-SI"/>
              <a:t>Format za ograničeni tipski parametar: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NekiTip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metod (argumenti) {...}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Klasa &lt;T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NekiDrugiTip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E4B7-4E99-4E0B-9568-A146E481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Object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Ukoliko klasa, ili neka od njenih superklasa, implementira interfejs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Cloneable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ovaj metod se može iskoristitida se dobije kopija postojećeg objekta.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6D54-1324-4460-8935-98672EB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Metodi ograničenih tipskih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536C-8D8C-4E8D-8080-277F23A3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6"/>
            <a:ext cx="9635706" cy="50618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get()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ADC7-50C6-444C-B683-DCEA7A4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4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32E5-F9FE-4A6E-A245-4AAEB3B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529"/>
            <a:ext cx="9107424" cy="594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 extends Number&gt;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štaJE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System.out.println("T: " +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System.out.println("U: " +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sz="2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(String[] args) {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Sanduk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.set(new Integer(10));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štaJe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blabla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greška: prosleđen je String</a:t>
            </a:r>
          </a:p>
          <a:p>
            <a:pPr marL="0" indent="0">
              <a:buNone/>
            </a:pPr>
            <a:r>
              <a:rPr lang="sl-SI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a parametar je Number ili potklasa od Number</a:t>
            </a:r>
            <a:endParaRPr lang="en-US" sz="20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0F5FC-70A9-4B5F-8051-73C2B31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ED38-88E9-40FB-A5CA-740F403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8EE1-2227-46B1-9C87-8EB21C39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Prethodna klasa ima neograničen tipski parametar.</a:t>
            </a:r>
          </a:p>
          <a:p>
            <a:r>
              <a:rPr lang="sl-SI"/>
              <a:t>Ona može da bude instancirana za bilo koji tip.</a:t>
            </a:r>
          </a:p>
          <a:p>
            <a:r>
              <a:rPr lang="sl-SI"/>
              <a:t>Njen metod je parametrizovan ograničeno.</a:t>
            </a:r>
          </a:p>
          <a:p>
            <a:pPr lvl="1"/>
            <a:r>
              <a:rPr lang="sl-SI"/>
              <a:t>On može da vrati tip Number ili njegove podtipove.</a:t>
            </a:r>
          </a:p>
          <a:p>
            <a:pPr lvl="1"/>
            <a:r>
              <a:rPr lang="sl-SI"/>
              <a:t>Taj tipski argument je iskorišćen u telu metoda.</a:t>
            </a:r>
          </a:p>
          <a:p>
            <a:pPr lvl="1"/>
            <a:r>
              <a:rPr lang="sl-SI"/>
              <a:t>Sami tim i argument metoda mora biti Number ili potklasa.</a:t>
            </a:r>
          </a:p>
          <a:p>
            <a:r>
              <a:rPr lang="sl-SI"/>
              <a:t> Kada mu je dodat String, prijavio je grešku.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89310-11E0-4BA5-ADC3-90683A41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D4DC-C908-44C6-AB09-DBA11EB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Klase ograničenih tipskih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CCBB-4B9A-48A8-81B9-B6B0034B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Ukoliko klasa ima ograničen tipski parametar, za atribute parametarskog tipa mogu se pozivati samo metodi u okviru ograničenja.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Npr. ukoliko je parametarski tip ograničen na klasu Integer, atributi parametarskog tipa videće samo metode koje definiše klasa Integer.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8E59-BDF1-4724-8913-4BF7EE62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3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60C6-687D-4CD4-A43D-E3F47E8A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857"/>
            <a:ext cx="9635706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PrirodanBroj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 extends Integer&gt;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 sz="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PrirodanBroj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l-SI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this.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boolean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paranJe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n.intValue()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2 == 0;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Metod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iz klase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91E5-D5FB-4BDF-A1A0-5AB729C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48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AFCB-5C69-40A1-9758-9E4FE9DD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Višestruka ograničenja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E468-2514-4D4B-ABA4-312F05A5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Moguće je ograničiti tip parametarski na više tipova.</a:t>
            </a:r>
          </a:p>
          <a:p>
            <a:r>
              <a:rPr lang="sl-SI"/>
              <a:t>Jedno ograničenje može biti klasa.</a:t>
            </a:r>
          </a:p>
          <a:p>
            <a:r>
              <a:rPr lang="sl-SI"/>
              <a:t>Sva ostala ograničenja moraju biti interfejsi.</a:t>
            </a:r>
          </a:p>
          <a:p>
            <a:r>
              <a:rPr lang="sl-SI"/>
              <a:t>Klasno ograničenje mora biti prvo u iskazu.</a:t>
            </a:r>
          </a:p>
          <a:p>
            <a:pPr marL="0" indent="0">
              <a:buNone/>
            </a:pPr>
            <a:r>
              <a:rPr lang="sl-SI" sz="800"/>
              <a:t> 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 extends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Interfejs1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Interfejs2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...&gt;</a:t>
            </a:r>
          </a:p>
          <a:p>
            <a:pPr marL="0" indent="0">
              <a:buNone/>
            </a:pPr>
            <a:r>
              <a:rPr lang="sl-SI" sz="800"/>
              <a:t> </a:t>
            </a:r>
          </a:p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 sz="105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Klasa &lt;T extends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*/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68B5A-499C-45AC-85EF-25141CF8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4E6-4B15-48A1-B869-54F2CA31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Nasleđivanje kod generičkih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F15F-B20E-44B3-BB18-0DAB3A82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sl-SI"/>
              <a:t>Podsećanje: referenci tipa neke klase moguće je dodeliti objekat bilo koje njegove potklase:</a:t>
            </a:r>
          </a:p>
          <a:p>
            <a:pPr marL="0" indent="0">
              <a:spcBef>
                <a:spcPts val="600"/>
              </a:spcBef>
              <a:buNone/>
            </a:pPr>
            <a:endParaRPr lang="sl-SI" sz="3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nekiMetod(Number n) { ...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nekiMetod(new Integer(1));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nekiMetod(new Double(1.1));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spcBef>
                <a:spcPts val="600"/>
              </a:spcBef>
              <a:buNone/>
            </a:pPr>
            <a:endParaRPr lang="sl-SI" sz="700"/>
          </a:p>
          <a:p>
            <a:pPr>
              <a:spcBef>
                <a:spcPts val="600"/>
              </a:spcBef>
            </a:pPr>
            <a:r>
              <a:rPr lang="sl-SI"/>
              <a:t>Slično važi i kod poziva </a:t>
            </a:r>
            <a:r>
              <a:rPr lang="sl-SI" b="1"/>
              <a:t>generičkih metoda</a:t>
            </a:r>
            <a:r>
              <a:rPr lang="sl-SI"/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5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&lt;Number&gt; s1 = new Sanduk &lt;Number&gt; 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s1.dodaj(new Integer(1));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s1.dodaj(new Double(1.1));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spcBef>
                <a:spcPts val="600"/>
              </a:spcBef>
              <a:buNone/>
            </a:pP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0F6C0-300A-4A02-AE15-D2ED7A0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8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8547-0135-4AFE-A9F5-954AF868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7829"/>
            <a:ext cx="9635706" cy="5834533"/>
          </a:xfrm>
        </p:spPr>
        <p:txBody>
          <a:bodyPr/>
          <a:lstStyle/>
          <a:p>
            <a:r>
              <a:rPr lang="sl-SI"/>
              <a:t>Međutim, ovo ne važi u sledećem slučaju:</a:t>
            </a:r>
          </a:p>
          <a:p>
            <a:pPr marL="0" indent="0">
              <a:buNone/>
            </a:pPr>
            <a:endParaRPr lang="sl-SI" sz="2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sandukTest(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Sanduk&lt;Number&gt;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endParaRPr lang="sl-SI" sz="8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prihvata samo tip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Sanduk&lt;Number&gt;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Ne prihvata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>
                <a:solidFill>
                  <a:srgbClr val="FF0000"/>
                </a:solidFill>
              </a:rPr>
              <a:t> 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i sl.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Klasa&lt;Majka&gt;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Klasa&lt;Ćerka&gt;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su nezavisne.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Između njih ne postoji odnos nasleđivanja, niti ikakav.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Zajednički roditelj ovih klasa je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1841-FC83-4BA0-BFEE-15D5E34C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9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92B2-F698-484B-AD46-FE0B0EB3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50C55-392F-46C3-8C26-26847E82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8" y="311605"/>
            <a:ext cx="8146238" cy="54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898-78CB-41EF-8729-8780CCA9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3" y="321573"/>
            <a:ext cx="9029701" cy="647700"/>
          </a:xfrm>
        </p:spPr>
        <p:txBody>
          <a:bodyPr/>
          <a:lstStyle/>
          <a:p>
            <a:r>
              <a:rPr lang="sl-SI" sz="3600"/>
              <a:t>Pravila kod nasleđivanja i implementiranja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0F4F-600B-46A0-B9BB-ACB841D2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3" y="1143000"/>
            <a:ext cx="9960429" cy="5279362"/>
          </a:xfrm>
        </p:spPr>
        <p:txBody>
          <a:bodyPr/>
          <a:lstStyle/>
          <a:p>
            <a:r>
              <a:rPr lang="sl-SI"/>
              <a:t>Generičke klase se mogu slobodno nasleđivati dok god se parametarski tip ne varira.</a:t>
            </a:r>
          </a:p>
          <a:p>
            <a:r>
              <a:rPr lang="sl-SI"/>
              <a:t>Generička klasa može nasleđivati ne-generičku klasu.</a:t>
            </a:r>
          </a:p>
          <a:p>
            <a:r>
              <a:rPr lang="sl-SI"/>
              <a:t>Ne-generička klasa ne može naslediti generičku klasu, osim onu sa konkretizovanim generičkim tipom.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class NeGeneričkaPotklasa extends GenKlasa&lt;</a:t>
            </a:r>
            <a:r>
              <a:rPr lang="sl-SI">
                <a:solidFill>
                  <a:srgbClr val="FF0000"/>
                </a:solidFill>
              </a:rPr>
              <a:t>Integer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sl-SI"/>
              <a:t>Ne-generička klasa ne može implementirati generički interfejs, osim onaj sa konkretizovanim generičkim tipom.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clasa NeGenKlasa implements GenInterfejs&lt;</a:t>
            </a:r>
            <a:r>
              <a:rPr lang="sl-SI">
                <a:solidFill>
                  <a:srgbClr val="FF0000"/>
                </a:solidFill>
              </a:rPr>
              <a:t>Double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3198-9B11-43F0-ACBE-00B9445F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obj)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poredi dva objekta i vraća true ukoliko su ekvivalentni. Ovaj metod koristi operator jednakosti (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) da odredi da li su dva objekta ekvivalentna. Ovo vraća korektan rezultat za primitivne tipove, ali ne i za objekte. U slučaju objekata proverava da li su iste reference (da li su poređeni objekti fizički isti objekat).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poređenje objekata u smislu da li su oni isti iako fizički nije u pitanju jedan te isti objekat, ovaj metod se mora predefinisati.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76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6F53-7203-46B2-B91A-DA45D7D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Zaključivanje o tipovima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4811-F831-4C6B-9A73-A0188577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Zaključivanje o tipovima (type inference) je sposobnost Java prevodioca da, zaključuje o parametarskim tipovima onda kada nisu specificirani.</a:t>
            </a:r>
          </a:p>
          <a:p>
            <a:pPr lvl="1"/>
            <a:r>
              <a:rPr lang="sl-SI"/>
              <a:t>Kod poziva metoda algoritam zaključivanja određuje tipove argumenata i, ukoliko je moguće, povratni tip.</a:t>
            </a:r>
          </a:p>
          <a:p>
            <a:pPr lvl="1"/>
            <a:r>
              <a:rPr lang="sl-SI"/>
              <a:t>Algoritam će uvek tražiti najkonkretniji tip koji pokriva sve argumente metoda.</a:t>
            </a:r>
          </a:p>
          <a:p>
            <a:pPr lvl="1"/>
            <a:r>
              <a:rPr lang="sl-SI"/>
              <a:t>Kod instanciranja (kreiranja objekata) zaključivanje o tipu omogućava da se sa desne strane izraza izostave parametarski tipovi, ali je neophodno ostaviti prazan dijamant (inače će se formirati sirovi tip i dobiti upozorenje o neproverenoj konverziji).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616B-DE48-47BD-89F5-FBDC5D2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3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A69-75A8-4FC2-9CC1-82C0A7D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Zaključivanje kod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F92B-60A0-482A-A547-18EC8192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&lt;U&gt;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dodajSanduk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 u, java.util.List&lt;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&lt;U&gt;&gt;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sanduci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.set(u);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sanduci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 ovde nastavak klase Hangar ...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26CB9-F75D-4E71-92B9-E8D1600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1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4DD8-F835-423A-AD0B-18FDB998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857"/>
            <a:ext cx="9635706" cy="5932505"/>
          </a:xfrm>
        </p:spPr>
        <p:txBody>
          <a:bodyPr>
            <a:normAutofit lnSpcReduction="10000"/>
          </a:bodyPr>
          <a:lstStyle/>
          <a:p>
            <a:r>
              <a:rPr lang="sl-SI"/>
              <a:t>Potpuni poziv metoda dodajSanduk:</a:t>
            </a:r>
          </a:p>
          <a:p>
            <a:pPr marL="0" indent="0">
              <a:buNone/>
            </a:pPr>
            <a:r>
              <a:rPr lang="sl-SI" sz="1000"/>
              <a:t> </a:t>
            </a:r>
            <a:endParaRPr lang="sl-SI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Hangar.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dodajSanduk(Integer.valueOf(10), nekaListaIntegerSanduka);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sl-SI" sz="1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Međuti, zahvaljujući zaključivanju o tipovima, možemo da izbegnemo eksplicitni iskas o parametarskom tipu (ovo se zove i "type witness"), jer će kompajler, na osnovu prvog argumenta metoda, zaključiti da objekti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moraju biti parametrizovani tipom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 Dakle može se napisati: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sl-SI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Hangar.dodajSanduk(Integer.valueOf(10), nekaListaIntegerSanduka);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6B2F-757F-42E5-9E89-AAF087E3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0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93F-59BB-4549-948E-BD650184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Generički konstruktori i zaključivanje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7B15-0793-4B54-8B31-3E27F6AF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I generička i ne-generička klasa može imati generički konstruktor.</a:t>
            </a:r>
          </a:p>
          <a:p>
            <a:r>
              <a:rPr lang="sl-SI"/>
              <a:t>Konstruktor može imati zasebne tipske parametre u osnosu na matičnu klasu.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&lt;X&gt; {</a:t>
            </a: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konstruktor ima</a:t>
            </a:r>
            <a:endParaRPr lang="fr-FR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fr-FR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tipski param. T (ne X)</a:t>
            </a:r>
            <a:endParaRPr lang="fr-FR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1F4B-9893-40DF-9711-332385B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2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48A5-3581-4D88-BF54-5370264E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532"/>
            <a:ext cx="9635706" cy="52793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ojaKlasa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kat;</a:t>
            </a:r>
          </a:p>
          <a:p>
            <a:pPr marL="0" indent="0">
              <a:buNone/>
            </a:pPr>
            <a:endParaRPr lang="sl-SI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nekiObjekat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10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zaključiti da je parametarski tip konstruktora tip String (na osnovu argumenta konstruktora).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zaključiti da se formira objekat klase MojaKlasa&lt;Integer&gt; (parametar X) iako je sa desne strane ostavljen prazan dijamant.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zaključivanje prisutno je od Jave 7.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52F8-A346-4D12-80BB-9DD8D7E2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0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2FC-197C-4516-B986-8D8DF76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Ciljni tipovi (Target Types)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8EC-882E-4F1B-9A1A-7FE1C5C0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797143" cy="52793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sl-SI"/>
              <a:t>Ciljni tip nekog iskaza je tip koji kompajler očekuje u zavisnosti od toga gde se iskaz pojavljuje.</a:t>
            </a:r>
          </a:p>
          <a:p>
            <a:pPr>
              <a:spcBef>
                <a:spcPts val="600"/>
              </a:spcBef>
            </a:pPr>
            <a:r>
              <a:rPr lang="sl-SI"/>
              <a:t>Primer: 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Collections.emptyList</a:t>
            </a:r>
            <a:r>
              <a:rPr lang="sl-SI"/>
              <a:t> deklarisan kao: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&lt;T&gt; List&lt;T&gt; emtpyList()</a:t>
            </a:r>
          </a:p>
          <a:p>
            <a:pPr marL="0" indent="0">
              <a:spcBef>
                <a:spcPts val="600"/>
              </a:spcBef>
              <a:buNone/>
            </a:pPr>
            <a:endParaRPr lang="sl-SI" sz="800"/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Ukoliko postoji sledeći iskaz:</a:t>
            </a:r>
          </a:p>
          <a:p>
            <a:pPr marL="0" indent="0">
              <a:spcBef>
                <a:spcPts val="600"/>
              </a:spcBef>
              <a:buNone/>
            </a:pPr>
            <a:endParaRPr lang="sl-SI" sz="9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Collections.emptyList();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400"/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Levo je (ciljni)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i kompajler će zaključiti da je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metoda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emptyList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85797-7B6D-4B69-911B-FC0CA03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2174-ED71-452B-9B8F-6D06F07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(Wildcards)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7E06-8B0C-4E62-BF25-C6B664CD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7D063C-25A4-41D1-9473-BA4E27FB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1652" y="170181"/>
            <a:ext cx="1485899" cy="1598183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65A9E-CCBB-465F-949A-B518DE36EF71}"/>
              </a:ext>
            </a:extLst>
          </p:cNvPr>
          <p:cNvSpPr txBox="1">
            <a:spLocks/>
          </p:cNvSpPr>
          <p:nvPr/>
        </p:nvSpPr>
        <p:spPr>
          <a:xfrm>
            <a:off x="457199" y="1143000"/>
            <a:ext cx="9797143" cy="527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sl-SI"/>
              <a:t>Džoker znači "podatak nepoznatog tipa".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Razlika:</a:t>
            </a:r>
          </a:p>
          <a:p>
            <a:pPr lvl="1"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Parametrizovani tip znači "tip koji je trenutno nije definisan, ali će biti definisan u nekom trenutku". Npr. kada kreiramo objekat parametrizovane klase, definisaćemo tip.</a:t>
            </a:r>
          </a:p>
          <a:p>
            <a:pPr lvl="1"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Džoker je opštiji od toga i znači samo "nepoznat tip".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Džoker se obeležava znakom pitanja (      ).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Primer: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štampaj(List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 {...}</a:t>
            </a:r>
          </a:p>
          <a:p>
            <a:pPr>
              <a:spcBef>
                <a:spcPts val="600"/>
              </a:spcBef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B6ACE-6488-4AE3-9A0D-E2410E31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4220105"/>
            <a:ext cx="609968" cy="9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0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D1BA-696A-4ECD-A0C6-5A400512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9635706" cy="5965162"/>
          </a:xfrm>
        </p:spPr>
        <p:txBody>
          <a:bodyPr>
            <a:normAutofit fontScale="92500" lnSpcReduction="10000"/>
          </a:bodyPr>
          <a:lstStyle/>
          <a:p>
            <a:r>
              <a:rPr lang="sl-SI"/>
              <a:t>Džokeri se koriste kao:</a:t>
            </a:r>
          </a:p>
          <a:p>
            <a:pPr lvl="1"/>
            <a:r>
              <a:rPr lang="sl-SI"/>
              <a:t>tipovi parametara,</a:t>
            </a:r>
          </a:p>
          <a:p>
            <a:pPr lvl="1"/>
            <a:r>
              <a:rPr lang="sl-SI"/>
              <a:t>tipovi polja,</a:t>
            </a:r>
          </a:p>
          <a:p>
            <a:pPr lvl="1"/>
            <a:r>
              <a:rPr lang="sl-SI"/>
              <a:t>tipovi lokalnih varijabli,</a:t>
            </a:r>
          </a:p>
          <a:p>
            <a:pPr lvl="1"/>
            <a:r>
              <a:rPr lang="sl-SI"/>
              <a:t>povratni tipovi (ovo izbegavati).</a:t>
            </a:r>
          </a:p>
          <a:p>
            <a:endParaRPr lang="sl-SI" sz="200"/>
          </a:p>
          <a:p>
            <a:r>
              <a:rPr lang="sl-SI"/>
              <a:t>Džokeri se nikad ne koriste kao:</a:t>
            </a:r>
          </a:p>
          <a:p>
            <a:pPr lvl="1"/>
            <a:r>
              <a:rPr lang="sl-SI"/>
              <a:t>argumenti za pozive generičkih metoda,</a:t>
            </a:r>
          </a:p>
          <a:p>
            <a:pPr lvl="1"/>
            <a:r>
              <a:rPr lang="sl-SI"/>
              <a:t>argumenti za kreiranje instanti generičkih klasa ili</a:t>
            </a:r>
          </a:p>
          <a:p>
            <a:pPr lvl="1"/>
            <a:r>
              <a:rPr lang="sl-SI"/>
              <a:t>kao supertipovi.</a:t>
            </a:r>
          </a:p>
          <a:p>
            <a:r>
              <a:rPr lang="sl-SI"/>
              <a:t>Džokeri mogu biti:</a:t>
            </a:r>
          </a:p>
          <a:p>
            <a:pPr lvl="1"/>
            <a:r>
              <a:rPr lang="sl-SI"/>
              <a:t>ograničeni odozgo,</a:t>
            </a:r>
          </a:p>
          <a:p>
            <a:pPr lvl="1"/>
            <a:r>
              <a:rPr lang="sl-SI"/>
              <a:t>neograničeni i</a:t>
            </a:r>
          </a:p>
          <a:p>
            <a:pPr lvl="1"/>
            <a:r>
              <a:rPr lang="sl-SI"/>
              <a:t>ograničeni odozdo.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46FF-6565-442C-9C9C-8C25DD1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23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1435-B394-4C3A-8107-3CA3627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sa gornjom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A60B-B251-4F85-9B60-53AF44F5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Odozgo ograničeni džoker ograničava tipski parametar na navedeni tip i sve njegove </a:t>
            </a:r>
            <a:r>
              <a:rPr lang="sl-SI" b="1"/>
              <a:t>pod</a:t>
            </a:r>
            <a:r>
              <a:rPr lang="sl-SI"/>
              <a:t>tipove.</a:t>
            </a:r>
          </a:p>
          <a:p>
            <a:pPr lvl="1"/>
            <a:r>
              <a:rPr lang="sl-SI"/>
              <a:t>Npr. ukoliko se želi metod koji radi sa podacima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/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List&lt;Double&gt;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List&lt;Number&gt;</a:t>
            </a:r>
            <a:r>
              <a:rPr lang="sl-SI"/>
              <a:t>, džoker treba ograniči odozgo najopštijom od klasa (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/>
              <a:t>).</a:t>
            </a:r>
          </a:p>
          <a:p>
            <a:r>
              <a:rPr lang="sl-SI"/>
              <a:t>Odozgo ograničen džoker, format: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Tip&gt;</a:t>
            </a:r>
          </a:p>
          <a:p>
            <a:r>
              <a:rPr lang="sl-SI"/>
              <a:t>Reč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l-SI"/>
              <a:t> ovde pokriva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sl-SI"/>
              <a:t>.</a:t>
            </a:r>
          </a:p>
          <a:p>
            <a:r>
              <a:rPr lang="sl-SI"/>
              <a:t>Da bi metod radio sa gore navedenim klasama:</a:t>
            </a:r>
          </a:p>
          <a:p>
            <a:pPr marL="0" indent="0">
              <a:buNone/>
            </a:pPr>
            <a:endParaRPr lang="sl-SI" sz="16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štampaj(List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extends Number&gt;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 {...}</a:t>
            </a: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91BF-DD3E-4A6A-B389-68E4D738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7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C1E7-ED22-4CB2-98E3-972F0E43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džokera sa gornjom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4919-33E6-4401-B092-5E0A2BC2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917084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public static double sum</a:t>
            </a:r>
            <a:r>
              <a:rPr lang="sl-SI"/>
              <a:t>a</a:t>
            </a:r>
            <a:r>
              <a:rPr lang="en-US"/>
              <a:t>(List&lt;? extends Number&gt; list</a:t>
            </a:r>
            <a:r>
              <a:rPr lang="sl-SI"/>
              <a:t>a</a:t>
            </a:r>
            <a:r>
              <a:rPr lang="en-US"/>
              <a:t>)</a:t>
            </a: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pomSuma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(Number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foreach petlja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pomSuma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.doubleValue();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9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iz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Mogu se koristiti samo metodi iz najopštije klase.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166E7-1C66-4D89-BAC8-6C9079B3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se može pozvati u trenutku kada se objekat proglašava "đubretom" (i kada ga briše Garbage Collector).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 klasi Object ovaj metod ne radi ništa.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On služi za predefinisanje ukoliko za tim ima potrebe.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Ne postoji stoprocentna sigurnost da će sistem pozvati ovaj metod pri destrukciji objekta, tako da nije sigurno oslanjati se na njega.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9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CEB2-2F47-4AE2-AA4A-77EFA424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Neograničeni džokeri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0A2E-DF2A-4AC4-B2C7-DE16C12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Format - samo znak pitanja u dijamantu: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</a:p>
          <a:p>
            <a:r>
              <a:rPr lang="sl-SI"/>
              <a:t>Ovo je u pravom smislu "nepoznati tip".</a:t>
            </a:r>
          </a:p>
          <a:p>
            <a:pPr lvl="1"/>
            <a:r>
              <a:rPr lang="sl-SI"/>
              <a:t>Recimo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se zove "lista nepoznatog tipa".</a:t>
            </a:r>
          </a:p>
          <a:p>
            <a:r>
              <a:rPr lang="sl-SI"/>
              <a:t>Neograničene džokere ima smisla koristiti:</a:t>
            </a:r>
          </a:p>
          <a:p>
            <a:pPr lvl="1"/>
            <a:r>
              <a:rPr lang="sl-SI"/>
              <a:t>u metodima koji pozivaju samo metode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i</a:t>
            </a:r>
          </a:p>
          <a:p>
            <a:pPr lvl="1"/>
            <a:r>
              <a:rPr lang="sl-SI"/>
              <a:t>kada kod koristi metode u generičkoj klasi koji ne zavise od parametrizovanog tipa, npr.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sl-SI"/>
              <a:t> ili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List.clear</a:t>
            </a:r>
            <a:r>
              <a:rPr lang="sl-SI"/>
              <a:t>.</a:t>
            </a:r>
          </a:p>
          <a:p>
            <a:pPr lvl="1"/>
            <a:r>
              <a:rPr lang="sl-SI"/>
              <a:t>Ako u klasi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Klasa&lt;T&gt;</a:t>
            </a:r>
            <a:r>
              <a:rPr lang="sl-SI"/>
              <a:t> metodi ne zavise 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/>
              <a:t>, ta klasa se može deklarisati kao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Klasa&lt;?&gt;</a:t>
            </a:r>
            <a:r>
              <a:rPr lang="sl-SI"/>
              <a:t>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6E4D-C489-46BE-BBE4-15766C62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20AF-8218-4C0B-A63A-83845564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neograničeni džoker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2DF-BA73-420A-8285-6128D84F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(List&lt;Object&gt;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for (Object elem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System.out.println(elem + "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Ovako napisan metod prihvata samo elemente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 Iako deluje kontraintuitivno, ne prihvata ništa drugo, ni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ni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ništa.</a:t>
            </a:r>
          </a:p>
          <a:p>
            <a:pPr lvl="2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Setimo se 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Klasa&lt;Object&gt;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 nije natklasa 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.</a:t>
            </a:r>
          </a:p>
          <a:p>
            <a:pPr lvl="2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To nema veze sa tim što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 jeste natklasa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.</a:t>
            </a:r>
            <a:endParaRPr lang="sl-SI">
              <a:solidFill>
                <a:srgbClr val="C17529">
                  <a:lumMod val="50000"/>
                </a:srgbClr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7D33-9003-4EB4-98DB-90CDFCD3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20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D4A9-BF17-451D-8CD3-9FC40AFA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2138"/>
            <a:ext cx="9635706" cy="5940224"/>
          </a:xfrm>
        </p:spPr>
        <p:txBody>
          <a:bodyPr>
            <a:normAutofit/>
          </a:bodyPr>
          <a:lstStyle/>
          <a:p>
            <a:r>
              <a:rPr lang="sl-SI"/>
              <a:t>Rešenje za univerzalnost je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8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 dalje Object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System.out.println(elem + "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Arrays.asList(1, 2, 3);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Arrays.asList("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1 2 3 (sve OK)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a b c (sve OK)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B7CD-D103-4E68-AFF4-A899BE0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9ED00-3A40-4C07-AF5D-9A36AC0A9351}"/>
              </a:ext>
            </a:extLst>
          </p:cNvPr>
          <p:cNvGrpSpPr/>
          <p:nvPr/>
        </p:nvGrpSpPr>
        <p:grpSpPr>
          <a:xfrm>
            <a:off x="6449060" y="2985516"/>
            <a:ext cx="3643846" cy="1165860"/>
            <a:chOff x="6449060" y="2985516"/>
            <a:chExt cx="3643846" cy="1165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61C03C-086B-496B-B676-319940F13A29}"/>
                </a:ext>
              </a:extLst>
            </p:cNvPr>
            <p:cNvSpPr/>
            <p:nvPr/>
          </p:nvSpPr>
          <p:spPr>
            <a:xfrm>
              <a:off x="7303986" y="2985516"/>
              <a:ext cx="2788920" cy="100126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Uzima polje (niz) i vraća listu odgovarajuće (fiksne) dužine.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EB9CC4-F798-4D5C-9B74-AB9EA037C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060" y="3486150"/>
              <a:ext cx="857466" cy="665226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693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257B-79EE-462B-8733-48773DA2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 vs 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>
                <a:cs typeface="Consolas" panose="020B0609020204030204" pitchFamily="49" charset="0"/>
              </a:rPr>
              <a:t> (napomena)</a:t>
            </a:r>
            <a:endParaRPr lang="en-US"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F08B-0563-43C7-B0B7-CAC573D6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Važno je uočiti 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nisu iste.</a:t>
            </a:r>
          </a:p>
          <a:p>
            <a:endParaRPr lang="sl-SI"/>
          </a:p>
          <a:p>
            <a:r>
              <a:rPr lang="sl-SI"/>
              <a:t>U listu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 mogu se ubaciti elementi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ili bilo koje od njegovih potklasa (sve klase).</a:t>
            </a:r>
          </a:p>
          <a:p>
            <a:endParaRPr lang="sl-SI"/>
          </a:p>
          <a:p>
            <a:r>
              <a:rPr lang="sl-SI"/>
              <a:t>U listu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se mogu ubacivati samo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sl-SI"/>
              <a:t>-ovi.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143AF-A0C8-46D2-9AF0-E3FED0FC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1435-B394-4C3A-8107-3CA3627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sa donjom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A60B-B251-4F85-9B60-53AF44F5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Odozdo ograničeni džoker ograničava tipski parametar na navedeni tip i njegove </a:t>
            </a:r>
            <a:r>
              <a:rPr lang="sl-SI" b="1"/>
              <a:t>nad</a:t>
            </a:r>
            <a:r>
              <a:rPr lang="sl-SI"/>
              <a:t>tipove.</a:t>
            </a:r>
          </a:p>
          <a:p>
            <a:pPr lvl="1"/>
            <a:r>
              <a:rPr lang="sl-SI"/>
              <a:t>Npr. ukoliko se želi metod koji smešta podatke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u listu, možemo podići fleksibilnost tako što ćemo omogućiti metodu da radi sa bilo čime što može da nosi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vrednosti, kao što su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/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List&lt;Number&gt;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1600"/>
          </a:p>
          <a:p>
            <a:r>
              <a:rPr lang="sl-SI"/>
              <a:t>Odozdo ograničen džoker, format: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Tip&gt;</a:t>
            </a:r>
          </a:p>
          <a:p>
            <a:pPr marL="0" indent="0">
              <a:buNone/>
            </a:pPr>
            <a:endParaRPr lang="sl-SI" sz="1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l-SI"/>
              <a:t>Za potrebe gorenavedenog metoda bilo bi potrebno kreirati listu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super Integer&gt;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91BF-DD3E-4A6A-B389-68E4D738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843B-C4B1-4F99-900A-6A8C53F1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723120" cy="589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dodaj(List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super Integer&gt;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1; i &lt;= 10; i++)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lista.add(i);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Ovaj metod će dodati brojeve 1-10 na kraj liste.</a:t>
            </a:r>
          </a:p>
          <a:p>
            <a:r>
              <a:rPr lang="sl-SI"/>
              <a:t>Kao argument može primiti listu parametrizovanu bilo čime što može primiti Integer vrednosti.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68091-2C80-41A1-B806-E00DE159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36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EEB6-0308-4CCB-B1E0-51CB5F82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i nasleđivanje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D8AA-CF7E-4832-91E3-93B0F9D5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2534920"/>
          </a:xfrm>
        </p:spPr>
        <p:txBody>
          <a:bodyPr/>
          <a:lstStyle/>
          <a:p>
            <a:r>
              <a:rPr lang="sl-SI"/>
              <a:t>Džokeri omogućavaju nasleđivanje između različito parametrizovanih klasa.</a:t>
            </a:r>
          </a:p>
          <a:p>
            <a:r>
              <a:rPr lang="sl-SI"/>
              <a:t>Sve konkretno različito parametrizovane verzije iste klase nasleđuju tu klasu parametrizovanu neograničenim džokerom.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3F6BC-ED49-439F-91F7-6149878D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29C05-C342-488D-B088-97A94442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3" y="3707102"/>
            <a:ext cx="6711360" cy="20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6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134A-877E-4964-9F3A-5C925EC5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6400"/>
            <a:ext cx="9824720" cy="585216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sl-SI"/>
              <a:t>Da bi se uvelo nešto slično standardnom nasleđivanju klasa, koriste se džokeri sa gornjom granicom.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>
              <a:spcBef>
                <a:spcPts val="600"/>
              </a:spcBef>
            </a:pPr>
            <a:r>
              <a:rPr lang="sl-SI"/>
              <a:t>Na primer, ukoliko se želi odnos nasleđivanja između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Klasa&lt;Number&gt;</a:t>
            </a:r>
            <a:r>
              <a:rPr lang="sl-SI"/>
              <a:t>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Klasa&lt;Integer&gt;</a:t>
            </a:r>
            <a:r>
              <a:rPr lang="sl-SI"/>
              <a:t>, odnosno ukoliko se želi da objekat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Klasa&lt;Number&gt;</a:t>
            </a:r>
            <a:r>
              <a:rPr lang="sl-SI"/>
              <a:t> može da koristi metode specifične za klasu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(iako klasa nije parametrizovana tipom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, niti između različitih parametrizacija postoji nasleđivanje), to se može postići na sledeći način: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st&lt;? extends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ArrayList&lt;&gt;();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 extends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OK.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Pokazivaču na drugu klasu dodelili smo objekat prve.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E2AF9-EA24-45C6-8EA7-11489977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6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0C3-8B05-44DE-BCE4-19A14966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Odnosi nasleđivanja sa džokerima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9B4855-34B4-443A-9523-C5C0006CA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21" y="1258369"/>
            <a:ext cx="7458064" cy="43412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F231C-05F7-4A66-BC3D-E927C02E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0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133-0296-49A5-B620-15FCE024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Hvatanje džokera (Wildcard Capture)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CB50-846F-483D-9692-C134A7F5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U najvećem broju slučajeva kompajler će uspešno zaključiti o konkretnim tipovima koji dolaze na mesto džokera – ovaj proces se naziva hvatanje džokera.</a:t>
            </a:r>
          </a:p>
          <a:p>
            <a:r>
              <a:rPr lang="sl-SI"/>
              <a:t>Ponekad hvatanje džokera ne uspe i tada kompajler izbacuje grešku koja sadrži frazu "capture of".</a:t>
            </a:r>
          </a:p>
          <a:p>
            <a:r>
              <a:rPr lang="sl-SI"/>
              <a:t>Primer koda koji izaziva ovakvu grešku dat je na sledećem slajdu.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E6D0-8B29-4906-8865-6D26314C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se ne može predefinisati.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On vraća objekat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objekat ima metode koji informišu o klasi:</a:t>
            </a:r>
          </a:p>
          <a:p>
            <a:pPr lvl="1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getSimpleName() – vraća ime klase,</a:t>
            </a:r>
          </a:p>
          <a:p>
            <a:pPr lvl="1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getSuperclass() – vraća natklasu,</a:t>
            </a:r>
          </a:p>
          <a:p>
            <a:pPr lvl="1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getInterfaces() – vraća implementirane interfejse, itd.</a:t>
            </a:r>
          </a:p>
          <a:p>
            <a:pPr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Klasa Class ima više od 50 metoda.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59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B606-0703-4FCE-9D5A-5DCC04CA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DžokerGreška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nekiMetod(List&lt;?&gt; i) {i.set(0,i.get(0));}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l-SI"/>
          </a:p>
          <a:p>
            <a:endParaRPr lang="sl-SI"/>
          </a:p>
          <a:p>
            <a:r>
              <a:rPr lang="sl-SI"/>
              <a:t>Kompajler shvata da je parametar i tipa Object.</a:t>
            </a:r>
          </a:p>
          <a:p>
            <a:r>
              <a:rPr lang="sl-SI"/>
              <a:t>Kada metod nekiMetod pozove metod set (koji očekuje dva argumenta – int i tip elementa liste E, a što je tip parametrizovan džokerom) kompajler nije u mogućnosti da utvrdi tip objekta koji se umeće u listu i javlja grešku.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8E074-87B5-4355-8C7F-F2BDB76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FB1B1-0873-4253-95FD-ACE074813CFC}"/>
              </a:ext>
            </a:extLst>
          </p:cNvPr>
          <p:cNvGrpSpPr/>
          <p:nvPr/>
        </p:nvGrpSpPr>
        <p:grpSpPr>
          <a:xfrm>
            <a:off x="1943153" y="1468209"/>
            <a:ext cx="4472360" cy="1387302"/>
            <a:chOff x="1292913" y="1468209"/>
            <a:chExt cx="4472360" cy="1387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4A6756-D698-4D1B-A0DD-D3F9C2F670E6}"/>
                </a:ext>
              </a:extLst>
            </p:cNvPr>
            <p:cNvSpPr/>
            <p:nvPr/>
          </p:nvSpPr>
          <p:spPr>
            <a:xfrm>
              <a:off x="1292913" y="1854243"/>
              <a:ext cx="3583887" cy="100126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Interfejs List&lt;E&gt; ima metod</a:t>
              </a:r>
            </a:p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E set(int indeks, E element)</a:t>
              </a:r>
            </a:p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(E je tipski parametar metoda.)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063ABF-C5F6-4A0C-BCF0-E5CE39F8C36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876800" y="1468209"/>
              <a:ext cx="888473" cy="886668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1063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B20-8562-4049-BB98-782EF4B2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Rešenje: privatni helper metod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1615-73E4-482D-AA7A-11C870F1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885680" cy="5279362"/>
          </a:xfrm>
        </p:spPr>
        <p:txBody>
          <a:bodyPr>
            <a:normAutofit/>
          </a:bodyPr>
          <a:lstStyle/>
          <a:p>
            <a:r>
              <a:rPr lang="sl-SI"/>
              <a:t>U slučaju kad kompajler nije u stanju da uhvati džoker rešenje može biti privatni helper metod koji hvata džoker: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DžokerIspravka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 nekiMetod(List&lt;?&gt; i) { nekiHelper(i) ;}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&lt;T&gt; void nekiHelper(List&lt;T&gt; lista)</a:t>
            </a:r>
          </a:p>
          <a:p>
            <a:pPr marL="0" indent="0">
              <a:buNone/>
            </a:pP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lista.set(0, l.get(0)); }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Pomoću helper metoda kompajler zaključuje da je T1 zapravo promenljiva za hvatanje (džoker).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B894B-0537-49F8-8346-5242700F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8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EB2B-16B4-472B-88A9-4CBBC1F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Opšte smernice za korišćenje džokera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389-AB58-49B6-8D4A-CFA875AC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845040" cy="5279362"/>
          </a:xfrm>
        </p:spPr>
        <p:txBody>
          <a:bodyPr/>
          <a:lstStyle/>
          <a:p>
            <a:r>
              <a:rPr lang="sl-SI"/>
              <a:t>Promenljive uslovno možemo podeliti na dva tipa:</a:t>
            </a:r>
          </a:p>
          <a:p>
            <a:pPr lvl="1"/>
            <a:r>
              <a:rPr lang="sl-SI"/>
              <a:t>"ulazne" promenljive, one koje dopremaju podatke kodu, i</a:t>
            </a:r>
          </a:p>
          <a:p>
            <a:pPr lvl="1"/>
            <a:r>
              <a:rPr lang="sl-SI"/>
              <a:t>"izlazne" promenljive, koje nose podatke za upotrebu drugde.</a:t>
            </a:r>
          </a:p>
          <a:p>
            <a:pPr lvl="1"/>
            <a:r>
              <a:rPr lang="sl-SI"/>
              <a:t>Postoje i promenljive koje imaju obe uloge.</a:t>
            </a:r>
          </a:p>
          <a:p>
            <a:r>
              <a:rPr lang="sl-SI"/>
              <a:t>U skladu sa ovom podelom:</a:t>
            </a:r>
          </a:p>
          <a:p>
            <a:pPr lvl="1"/>
            <a:r>
              <a:rPr lang="sl-SI"/>
              <a:t>za "ulazne" promenljive koriste se džokeri sa gornjom granicom,</a:t>
            </a:r>
          </a:p>
          <a:p>
            <a:pPr lvl="1"/>
            <a:r>
              <a:rPr lang="sl-SI"/>
              <a:t>za "izlazne" promenljive džokeri sa donjom granicom,</a:t>
            </a:r>
          </a:p>
          <a:p>
            <a:pPr lvl="1"/>
            <a:r>
              <a:rPr lang="sl-SI"/>
              <a:t>a za promenljive sa obe uloge ne treba koristiti džokere.</a:t>
            </a:r>
          </a:p>
          <a:p>
            <a:r>
              <a:rPr lang="sl-SI"/>
              <a:t>Ovo se odnosi na situacije poput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metod(ulaz, izlaz)</a:t>
            </a:r>
            <a:r>
              <a:rPr lang="sl-SI"/>
              <a:t>.</a:t>
            </a:r>
          </a:p>
          <a:p>
            <a:r>
              <a:rPr lang="sl-SI"/>
              <a:t>Kao povratne tipove metoda ne treba koristiti džokere.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08D7-A226-4053-A91E-21185A53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46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725-A4BF-4969-955D-EE4A235E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tipova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832-724A-4841-9A6F-318F3EB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sl-SI"/>
              <a:t>Brisanje tipova se dešava tokom prevođenja programa.</a:t>
            </a:r>
          </a:p>
          <a:p>
            <a:pPr>
              <a:spcBef>
                <a:spcPts val="600"/>
              </a:spcBef>
            </a:pPr>
            <a:r>
              <a:rPr lang="sl-SI"/>
              <a:t>Ovo znači da kompajler:</a:t>
            </a:r>
          </a:p>
          <a:p>
            <a:pPr lvl="1">
              <a:spcBef>
                <a:spcPts val="600"/>
              </a:spcBef>
            </a:pPr>
            <a:r>
              <a:rPr lang="sl-SI"/>
              <a:t>zamenjuje sve tipske parametre njihovim ograničenjima,</a:t>
            </a:r>
          </a:p>
          <a:p>
            <a:pPr lvl="1">
              <a:spcBef>
                <a:spcPts val="600"/>
              </a:spcBef>
            </a:pPr>
            <a:r>
              <a:rPr lang="sl-SI"/>
              <a:t>zamenjuje sve neograničene tipske parametre tipom Object,</a:t>
            </a:r>
          </a:p>
          <a:p>
            <a:pPr lvl="1">
              <a:spcBef>
                <a:spcPts val="600"/>
              </a:spcBef>
            </a:pPr>
            <a:r>
              <a:rPr lang="sl-SI"/>
              <a:t>ubacuje kastove ukoliko je potrebno za tipsku bezbednost i</a:t>
            </a:r>
          </a:p>
          <a:p>
            <a:pPr lvl="1">
              <a:spcBef>
                <a:spcPts val="600"/>
              </a:spcBef>
            </a:pPr>
            <a:r>
              <a:rPr lang="sl-SI"/>
              <a:t>generiše premošćujuće metode za očuvanje polimorfizma.</a:t>
            </a:r>
          </a:p>
          <a:p>
            <a:pPr>
              <a:spcBef>
                <a:spcPts val="600"/>
              </a:spcBef>
            </a:pPr>
            <a:r>
              <a:rPr lang="sl-SI"/>
              <a:t>Prevedeni bajt-kod samim tim sadrži samo: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klase,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interfejse i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metode.</a:t>
            </a:r>
          </a:p>
          <a:p>
            <a:pPr>
              <a:spcBef>
                <a:spcPts val="600"/>
              </a:spcBef>
            </a:pPr>
            <a:r>
              <a:rPr lang="sl-SI"/>
              <a:t>U prevođenju se ne generišu nikakve nove klase.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646EB-AF6E-4E7A-9215-30FDF5B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3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F523-A622-4F4A-BAE5-346820B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generičkih klasa (tipova)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2530-FA74-4B36-BF86-3F2739EE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Kompajler tokom prevođenja briše sve tipske parametre i zamenjuje ih klasom Object (ukoliko su neograničeni), odnosno klasom navedenom kao ograničenje (ukoliko su ograničeni).</a:t>
            </a:r>
          </a:p>
          <a:p>
            <a:endParaRPr lang="sl-SI"/>
          </a:p>
          <a:p>
            <a:r>
              <a:rPr lang="sl-SI"/>
              <a:t>Primeri ove dve situacije dati su u nastavku.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714EF-F2EB-4C24-840F-891C51C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903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parametar T neograničen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343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zamenjen sa Object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9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635706" cy="5934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Comparable&lt;T&gt;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parametar T ogr.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 Comparable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1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30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635706" cy="5934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zamenjen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interfejsom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Comparable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1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4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9EA2-054D-4D72-8012-6D3A6ED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703F-C511-4A9F-AAB4-D4D78573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926320" cy="5279362"/>
          </a:xfrm>
        </p:spPr>
        <p:txBody>
          <a:bodyPr>
            <a:normAutofit/>
          </a:bodyPr>
          <a:lstStyle/>
          <a:p>
            <a:r>
              <a:rPr lang="sl-SI"/>
              <a:t>Kompajler takođe briše tipske parametre iz argumenata generičkih metoda, prateći istu logiku.</a:t>
            </a:r>
          </a:p>
          <a:p>
            <a:pPr lvl="1"/>
            <a:r>
              <a:rPr lang="sl-SI"/>
              <a:t>Ukoliko je tipski parametar neograničen – tip Object.</a:t>
            </a:r>
          </a:p>
          <a:p>
            <a:pPr lvl="1"/>
            <a:r>
              <a:rPr lang="sl-SI"/>
              <a:t>Ukoliko je ograničen – tip kojim je ograničen.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&lt;T&gt; int izbroj(T[] niz, T elem) { ... }</a:t>
            </a: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izbroj(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niz, 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elem) {...}</a:t>
            </a:r>
          </a:p>
          <a:p>
            <a:pPr marL="0" indent="0">
              <a:buNone/>
            </a:pPr>
            <a:endParaRPr lang="sl-SI" sz="2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&lt;T extends Shape&gt; void crtaj(T oblik) { ... }</a:t>
            </a: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crtaj(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oblik) { ... }</a:t>
            </a:r>
          </a:p>
          <a:p>
            <a:pPr marL="0" indent="0">
              <a:buNone/>
            </a:pP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C5DBC-C043-4626-B08F-AB527DA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6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35560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>
              <a:buClr>
                <a:srgbClr val="F0A22E"/>
              </a:buClr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Vraća heksadekadnu adresu objekta u memoriji.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078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11C-A105-48F4-97F2-54E20705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endParaRPr lang="sl-SI"/>
          </a:p>
          <a:p>
            <a:pPr marL="0" indent="0" algn="ctr">
              <a:buNone/>
            </a:pPr>
            <a:r>
              <a:rPr lang="sl-SI"/>
              <a:t>the end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1E15-9265-407D-9B36-53DED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D88-C912-477D-AD48-B72621EB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40"/>
            <a:ext cx="9635706" cy="58737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endParaRPr lang="sl-SI"/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je načešće korišćen na ovom kursu.</a:t>
            </a: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Ovaj metod definiše kako se objekat klase štampa.</a:t>
            </a: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to ga je potrebno predefinisati u svojoj klasi.</a:t>
            </a: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Originalna verzija vraća adresu objekta u formatu: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GetClass() + "@" + hashCode()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Primer za neki objekat neke klase Sanduk:</a:t>
            </a:r>
          </a:p>
          <a:p>
            <a:pPr lvl="2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(ukoliko u klasi nije predefinisan 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8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Sanduk@1fee6fc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603CE-1AFD-41E1-8F22-D1E9A65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726DF6-8DBB-426E-BA45-1B8F970A293C}"/>
              </a:ext>
            </a:extLst>
          </p:cNvPr>
          <p:cNvGrpSpPr/>
          <p:nvPr/>
        </p:nvGrpSpPr>
        <p:grpSpPr>
          <a:xfrm>
            <a:off x="3309258" y="5633045"/>
            <a:ext cx="4563292" cy="457192"/>
            <a:chOff x="6130104" y="3257554"/>
            <a:chExt cx="5752104" cy="457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1D843-7CCA-45CE-9F5C-4E732BB71140}"/>
                </a:ext>
              </a:extLst>
            </p:cNvPr>
            <p:cNvSpPr/>
            <p:nvPr/>
          </p:nvSpPr>
          <p:spPr>
            <a:xfrm>
              <a:off x="7306526" y="3257554"/>
              <a:ext cx="4575682" cy="45719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Hex adresa objekta u memoriji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635DC9-A9A8-4ECF-B15E-6F6960FB1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04" y="3486151"/>
              <a:ext cx="1176424" cy="103729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807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1454</TotalTime>
  <Words>6513</Words>
  <Application>Microsoft Office PowerPoint</Application>
  <PresentationFormat>Widescreen</PresentationFormat>
  <Paragraphs>809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Opšti i generički tipovi</vt:lpstr>
      <vt:lpstr>Klasa Object</vt:lpstr>
      <vt:lpstr>Metodi klase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Wrapper klase</vt:lpstr>
      <vt:lpstr>PowerPoint Presentation</vt:lpstr>
      <vt:lpstr>PowerPoint Presentation</vt:lpstr>
      <vt:lpstr>Bitniji metodi wrapper klasa</vt:lpstr>
      <vt:lpstr>PowerPoint Presentation</vt:lpstr>
      <vt:lpstr>PowerPoint Presentation</vt:lpstr>
      <vt:lpstr>Generici u Javi (templejti)</vt:lpstr>
      <vt:lpstr>PowerPoint Presentation</vt:lpstr>
      <vt:lpstr>Rešenje: generici (templejti)</vt:lpstr>
      <vt:lpstr>Parametarski tipovi</vt:lpstr>
      <vt:lpstr>Instanciranje generičkih tipova</vt:lpstr>
      <vt:lpstr>Primer generičke klase</vt:lpstr>
      <vt:lpstr>PowerPoint Presentation</vt:lpstr>
      <vt:lpstr>Iste a različite klase</vt:lpstr>
      <vt:lpstr>Termini</vt:lpstr>
      <vt:lpstr>Konvencije imenovanja parametara</vt:lpstr>
      <vt:lpstr>Pozivanje klase</vt:lpstr>
      <vt:lpstr>Više tipskih parametara</vt:lpstr>
      <vt:lpstr>PowerPoint Presentation</vt:lpstr>
      <vt:lpstr>Instanciranje tipa sa više parametara</vt:lpstr>
      <vt:lpstr>Sirovi tipovi (Raw Types)</vt:lpstr>
      <vt:lpstr>PowerPoint Presentation</vt:lpstr>
      <vt:lpstr>PowerPoint Presentation</vt:lpstr>
      <vt:lpstr>PowerPoint Presentation</vt:lpstr>
      <vt:lpstr>Generički metodi</vt:lpstr>
      <vt:lpstr>PowerPoint Presentation</vt:lpstr>
      <vt:lpstr>PowerPoint Presentation</vt:lpstr>
      <vt:lpstr>Sintaksa poziva generičkih metoda</vt:lpstr>
      <vt:lpstr>Poziv generičkog metoda kao običnog</vt:lpstr>
      <vt:lpstr>Ograničeni tipski parametri</vt:lpstr>
      <vt:lpstr>Metodi ograničenih tipskih parametara</vt:lpstr>
      <vt:lpstr>PowerPoint Presentation</vt:lpstr>
      <vt:lpstr>PowerPoint Presentation</vt:lpstr>
      <vt:lpstr>Klase ograničenih tipskih parametara</vt:lpstr>
      <vt:lpstr>PowerPoint Presentation</vt:lpstr>
      <vt:lpstr>Višestruka ograničenja</vt:lpstr>
      <vt:lpstr>Nasleđivanje kod generičkih klasa</vt:lpstr>
      <vt:lpstr>PowerPoint Presentation</vt:lpstr>
      <vt:lpstr>PowerPoint Presentation</vt:lpstr>
      <vt:lpstr>Pravila kod nasleđivanja i implementiranja</vt:lpstr>
      <vt:lpstr>Zaključivanje o tipovima</vt:lpstr>
      <vt:lpstr>Zaključivanje kod generičkih metoda</vt:lpstr>
      <vt:lpstr>PowerPoint Presentation</vt:lpstr>
      <vt:lpstr>Generički konstruktori i zaključivanje</vt:lpstr>
      <vt:lpstr>PowerPoint Presentation</vt:lpstr>
      <vt:lpstr>Ciljni tipovi (Target Types)</vt:lpstr>
      <vt:lpstr>Džokeri (Wildcards)</vt:lpstr>
      <vt:lpstr>PowerPoint Presentation</vt:lpstr>
      <vt:lpstr>Džokeri sa gornjom granicom</vt:lpstr>
      <vt:lpstr>Primer džokera sa gornjom granicom</vt:lpstr>
      <vt:lpstr>Neograničeni džokeri</vt:lpstr>
      <vt:lpstr>Primer za neograničeni džoker</vt:lpstr>
      <vt:lpstr>PowerPoint Presentation</vt:lpstr>
      <vt:lpstr>List&lt;Object&gt; vs List&lt;?&gt; (napomena)</vt:lpstr>
      <vt:lpstr>Džokeri sa donjom granicom</vt:lpstr>
      <vt:lpstr>PowerPoint Presentation</vt:lpstr>
      <vt:lpstr>Džokeri i nasleđivanje</vt:lpstr>
      <vt:lpstr>PowerPoint Presentation</vt:lpstr>
      <vt:lpstr>Odnosi nasleđivanja sa džokerima</vt:lpstr>
      <vt:lpstr>Hvatanje džokera (Wildcard Capture)</vt:lpstr>
      <vt:lpstr>PowerPoint Presentation</vt:lpstr>
      <vt:lpstr>Rešenje: privatni helper metod</vt:lpstr>
      <vt:lpstr>Opšte smernice za korišćenje džokera</vt:lpstr>
      <vt:lpstr>Brisanje tipova</vt:lpstr>
      <vt:lpstr>Brisanje generičkih klasa (tipova)</vt:lpstr>
      <vt:lpstr>PowerPoint Presentation</vt:lpstr>
      <vt:lpstr>PowerPoint Presentation</vt:lpstr>
      <vt:lpstr>PowerPoint Presentation</vt:lpstr>
      <vt:lpstr>PowerPoint Presentation</vt:lpstr>
      <vt:lpstr>Brisanje generičkih metoda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Martin</cp:lastModifiedBy>
  <cp:revision>137</cp:revision>
  <dcterms:created xsi:type="dcterms:W3CDTF">2014-09-12T02:18:09Z</dcterms:created>
  <dcterms:modified xsi:type="dcterms:W3CDTF">2020-03-03T05:52:48Z</dcterms:modified>
</cp:coreProperties>
</file>