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4320" y="39006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56869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93768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733104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54432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393768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733104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544320" y="321480"/>
            <a:ext cx="10036440" cy="300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6869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44320" y="39006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6869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93768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733104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4432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393768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733104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44320" y="321480"/>
            <a:ext cx="10036440" cy="300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6869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44320" y="39006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6869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93768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33104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4432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93768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733104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544320" y="321480"/>
            <a:ext cx="10036440" cy="300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6869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44320" y="39006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6869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93768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733104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54432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93768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733104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544320" y="321480"/>
            <a:ext cx="10036440" cy="300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6869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544320" y="39006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56869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544320" y="321480"/>
            <a:ext cx="10036440" cy="300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93768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7331040" y="11430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54432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body"/>
          </p:nvPr>
        </p:nvSpPr>
        <p:spPr>
          <a:xfrm>
            <a:off x="393768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 type="body"/>
          </p:nvPr>
        </p:nvSpPr>
        <p:spPr>
          <a:xfrm>
            <a:off x="7331040" y="3900600"/>
            <a:ext cx="323136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527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686920" y="39006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443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686920" y="1143000"/>
            <a:ext cx="4897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44320" y="3900600"/>
            <a:ext cx="10036440" cy="251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12191400" cy="6866280"/>
            <a:chOff x="0" y="0"/>
            <a:chExt cx="12191400" cy="6866280"/>
          </a:xfrm>
        </p:grpSpPr>
        <p:sp>
          <p:nvSpPr>
            <p:cNvPr id="1" name="CustomShape 2"/>
            <p:cNvSpPr/>
            <p:nvPr/>
          </p:nvSpPr>
          <p:spPr>
            <a:xfrm>
              <a:off x="10330200" y="0"/>
              <a:ext cx="185832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0379520" y="0"/>
              <a:ext cx="181188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0379520" y="3056400"/>
              <a:ext cx="181188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0898640" y="0"/>
              <a:ext cx="12898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898640" y="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1299320" y="0"/>
              <a:ext cx="88920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1201400" y="3598200"/>
              <a:ext cx="987120" cy="3259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870840"/>
              <a:ext cx="554760" cy="599508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9" name="Group 10"/>
          <p:cNvGrpSpPr/>
          <p:nvPr/>
        </p:nvGrpSpPr>
        <p:grpSpPr>
          <a:xfrm>
            <a:off x="360" y="-8640"/>
            <a:ext cx="12191400" cy="6874920"/>
            <a:chOff x="360" y="-8640"/>
            <a:chExt cx="12191400" cy="6874920"/>
          </a:xfrm>
        </p:grpSpPr>
        <p:sp>
          <p:nvSpPr>
            <p:cNvPr id="10" name="Line 1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744480" y="-8640"/>
              <a:ext cx="244404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938520" y="-8640"/>
              <a:ext cx="22532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9747720" y="3048120"/>
              <a:ext cx="2444040" cy="3818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935280" y="-8640"/>
              <a:ext cx="225324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9" name="PlaceHolder 20"/>
          <p:cNvSpPr>
            <a:spLocks noGrp="1"/>
          </p:cNvSpPr>
          <p:nvPr>
            <p:ph type="title"/>
          </p:nvPr>
        </p:nvSpPr>
        <p:spPr>
          <a:xfrm>
            <a:off x="1506960" y="1654200"/>
            <a:ext cx="7766640" cy="15753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7200" spc="-1" strike="noStrike">
                <a:solidFill>
                  <a:srgbClr val="4e67c8"/>
                </a:solidFill>
                <a:latin typeface="Trebuchet MS"/>
              </a:rPr>
              <a:t>Click to edit Master title style</a:t>
            </a:r>
            <a:endParaRPr b="0" lang="en-US" sz="7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0E79433-1A3C-44D7-A7A2-A0E7BDEAEB79}" type="datetime1">
              <a:rPr b="0" lang="en-US" sz="900" spc="-1" strike="noStrike">
                <a:solidFill>
                  <a:srgbClr val="8b8b8b"/>
                </a:solidFill>
                <a:latin typeface="Trebuchet MS"/>
              </a:rPr>
              <a:t>03/26/2020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C64D68-112D-4E19-A623-C2BEAFC66A67}" type="slidenum">
              <a:rPr b="0" lang="en-US" sz="900" spc="-1" strike="noStrike">
                <a:solidFill>
                  <a:srgbClr val="4e67c8"/>
                </a:solidFill>
                <a:latin typeface="Trebuchet MS"/>
              </a:rPr>
              <a:t>42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0"/>
            <a:ext cx="12191400" cy="6866280"/>
            <a:chOff x="0" y="0"/>
            <a:chExt cx="12191400" cy="6866280"/>
          </a:xfrm>
        </p:grpSpPr>
        <p:sp>
          <p:nvSpPr>
            <p:cNvPr id="61" name="CustomShape 2"/>
            <p:cNvSpPr/>
            <p:nvPr/>
          </p:nvSpPr>
          <p:spPr>
            <a:xfrm>
              <a:off x="10330200" y="0"/>
              <a:ext cx="185832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CustomShape 3"/>
            <p:cNvSpPr/>
            <p:nvPr/>
          </p:nvSpPr>
          <p:spPr>
            <a:xfrm>
              <a:off x="10379520" y="0"/>
              <a:ext cx="181188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10379520" y="3056400"/>
              <a:ext cx="181188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10898640" y="0"/>
              <a:ext cx="12898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10898640" y="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11299320" y="0"/>
              <a:ext cx="88920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1201400" y="3598200"/>
              <a:ext cx="987120" cy="3259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0" y="870840"/>
              <a:ext cx="554760" cy="599508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9" name="PlaceHolder 10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0" name="PlaceHolder 11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1" name="PlaceHolder 12"/>
          <p:cNvSpPr>
            <a:spLocks noGrp="1"/>
          </p:cNvSpPr>
          <p:nvPr>
            <p:ph type="ftr"/>
          </p:nvPr>
        </p:nvSpPr>
        <p:spPr>
          <a:xfrm>
            <a:off x="544320" y="6422400"/>
            <a:ext cx="64303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"/>
          <p:cNvGrpSpPr/>
          <p:nvPr/>
        </p:nvGrpSpPr>
        <p:grpSpPr>
          <a:xfrm>
            <a:off x="0" y="0"/>
            <a:ext cx="12191400" cy="6866280"/>
            <a:chOff x="0" y="0"/>
            <a:chExt cx="12191400" cy="6866280"/>
          </a:xfrm>
        </p:grpSpPr>
        <p:sp>
          <p:nvSpPr>
            <p:cNvPr id="109" name="CustomShape 2"/>
            <p:cNvSpPr/>
            <p:nvPr/>
          </p:nvSpPr>
          <p:spPr>
            <a:xfrm>
              <a:off x="10330200" y="0"/>
              <a:ext cx="185832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0" name="CustomShape 3"/>
            <p:cNvSpPr/>
            <p:nvPr/>
          </p:nvSpPr>
          <p:spPr>
            <a:xfrm>
              <a:off x="10379520" y="0"/>
              <a:ext cx="181188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1" name="CustomShape 4"/>
            <p:cNvSpPr/>
            <p:nvPr/>
          </p:nvSpPr>
          <p:spPr>
            <a:xfrm>
              <a:off x="10379520" y="3056400"/>
              <a:ext cx="181188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2" name="CustomShape 5"/>
            <p:cNvSpPr/>
            <p:nvPr/>
          </p:nvSpPr>
          <p:spPr>
            <a:xfrm>
              <a:off x="10898640" y="0"/>
              <a:ext cx="12898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6"/>
            <p:cNvSpPr/>
            <p:nvPr/>
          </p:nvSpPr>
          <p:spPr>
            <a:xfrm>
              <a:off x="10898640" y="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7"/>
            <p:cNvSpPr/>
            <p:nvPr/>
          </p:nvSpPr>
          <p:spPr>
            <a:xfrm>
              <a:off x="11299320" y="0"/>
              <a:ext cx="88920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8"/>
            <p:cNvSpPr/>
            <p:nvPr/>
          </p:nvSpPr>
          <p:spPr>
            <a:xfrm>
              <a:off x="11201400" y="3598200"/>
              <a:ext cx="987120" cy="3259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9"/>
            <p:cNvSpPr/>
            <p:nvPr/>
          </p:nvSpPr>
          <p:spPr>
            <a:xfrm>
              <a:off x="0" y="870840"/>
              <a:ext cx="554760" cy="599508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7" name="PlaceHolder 10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8" name="PlaceHolder 11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9" name="PlaceHolder 12"/>
          <p:cNvSpPr>
            <a:spLocks noGrp="1"/>
          </p:cNvSpPr>
          <p:nvPr>
            <p:ph type="ftr"/>
          </p:nvPr>
        </p:nvSpPr>
        <p:spPr>
          <a:xfrm>
            <a:off x="544320" y="6422400"/>
            <a:ext cx="64303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"/>
          <p:cNvGrpSpPr/>
          <p:nvPr/>
        </p:nvGrpSpPr>
        <p:grpSpPr>
          <a:xfrm>
            <a:off x="0" y="0"/>
            <a:ext cx="12191400" cy="6866280"/>
            <a:chOff x="0" y="0"/>
            <a:chExt cx="12191400" cy="6866280"/>
          </a:xfrm>
        </p:grpSpPr>
        <p:sp>
          <p:nvSpPr>
            <p:cNvPr id="157" name="CustomShape 2"/>
            <p:cNvSpPr/>
            <p:nvPr/>
          </p:nvSpPr>
          <p:spPr>
            <a:xfrm>
              <a:off x="10330200" y="0"/>
              <a:ext cx="185832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8" name="CustomShape 3"/>
            <p:cNvSpPr/>
            <p:nvPr/>
          </p:nvSpPr>
          <p:spPr>
            <a:xfrm>
              <a:off x="10379520" y="0"/>
              <a:ext cx="181188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9" name="CustomShape 4"/>
            <p:cNvSpPr/>
            <p:nvPr/>
          </p:nvSpPr>
          <p:spPr>
            <a:xfrm>
              <a:off x="10379520" y="3056400"/>
              <a:ext cx="181188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0" name="CustomShape 5"/>
            <p:cNvSpPr/>
            <p:nvPr/>
          </p:nvSpPr>
          <p:spPr>
            <a:xfrm>
              <a:off x="10898640" y="0"/>
              <a:ext cx="12898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1" name="CustomShape 6"/>
            <p:cNvSpPr/>
            <p:nvPr/>
          </p:nvSpPr>
          <p:spPr>
            <a:xfrm>
              <a:off x="10898640" y="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CustomShape 7"/>
            <p:cNvSpPr/>
            <p:nvPr/>
          </p:nvSpPr>
          <p:spPr>
            <a:xfrm>
              <a:off x="11299320" y="0"/>
              <a:ext cx="88920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8"/>
            <p:cNvSpPr/>
            <p:nvPr/>
          </p:nvSpPr>
          <p:spPr>
            <a:xfrm>
              <a:off x="11201400" y="3598200"/>
              <a:ext cx="987120" cy="3259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9"/>
            <p:cNvSpPr/>
            <p:nvPr/>
          </p:nvSpPr>
          <p:spPr>
            <a:xfrm>
              <a:off x="0" y="870840"/>
              <a:ext cx="554760" cy="599508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65" name="PlaceHolder 10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6" name="PlaceHolder 11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7" name="PlaceHolder 12"/>
          <p:cNvSpPr>
            <a:spLocks noGrp="1"/>
          </p:cNvSpPr>
          <p:nvPr>
            <p:ph type="ftr"/>
          </p:nvPr>
        </p:nvSpPr>
        <p:spPr>
          <a:xfrm>
            <a:off x="544320" y="6422400"/>
            <a:ext cx="64303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1"/>
          <p:cNvGrpSpPr/>
          <p:nvPr/>
        </p:nvGrpSpPr>
        <p:grpSpPr>
          <a:xfrm>
            <a:off x="0" y="0"/>
            <a:ext cx="12191400" cy="6866280"/>
            <a:chOff x="0" y="0"/>
            <a:chExt cx="12191400" cy="6866280"/>
          </a:xfrm>
        </p:grpSpPr>
        <p:sp>
          <p:nvSpPr>
            <p:cNvPr id="205" name="CustomShape 2"/>
            <p:cNvSpPr/>
            <p:nvPr/>
          </p:nvSpPr>
          <p:spPr>
            <a:xfrm>
              <a:off x="10330200" y="0"/>
              <a:ext cx="185832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6" name="CustomShape 3"/>
            <p:cNvSpPr/>
            <p:nvPr/>
          </p:nvSpPr>
          <p:spPr>
            <a:xfrm>
              <a:off x="10379520" y="0"/>
              <a:ext cx="181188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7" name="CustomShape 4"/>
            <p:cNvSpPr/>
            <p:nvPr/>
          </p:nvSpPr>
          <p:spPr>
            <a:xfrm>
              <a:off x="10379520" y="3056400"/>
              <a:ext cx="181188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8" name="CustomShape 5"/>
            <p:cNvSpPr/>
            <p:nvPr/>
          </p:nvSpPr>
          <p:spPr>
            <a:xfrm>
              <a:off x="10898640" y="0"/>
              <a:ext cx="12898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9" name="CustomShape 6"/>
            <p:cNvSpPr/>
            <p:nvPr/>
          </p:nvSpPr>
          <p:spPr>
            <a:xfrm>
              <a:off x="10898640" y="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0" name="CustomShape 7"/>
            <p:cNvSpPr/>
            <p:nvPr/>
          </p:nvSpPr>
          <p:spPr>
            <a:xfrm>
              <a:off x="11299320" y="0"/>
              <a:ext cx="88920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1" name="CustomShape 8"/>
            <p:cNvSpPr/>
            <p:nvPr/>
          </p:nvSpPr>
          <p:spPr>
            <a:xfrm>
              <a:off x="11201400" y="3598200"/>
              <a:ext cx="987120" cy="3259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2" name="CustomShape 9"/>
            <p:cNvSpPr/>
            <p:nvPr/>
          </p:nvSpPr>
          <p:spPr>
            <a:xfrm>
              <a:off x="0" y="870840"/>
              <a:ext cx="554760" cy="599508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13" name="PlaceHolder 10"/>
          <p:cNvSpPr>
            <a:spLocks noGrp="1"/>
          </p:cNvSpPr>
          <p:nvPr>
            <p:ph type="title"/>
          </p:nvPr>
        </p:nvSpPr>
        <p:spPr>
          <a:xfrm>
            <a:off x="544320" y="321480"/>
            <a:ext cx="10036440" cy="6472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4" name="PlaceHolder 11"/>
          <p:cNvSpPr>
            <a:spLocks noGrp="1"/>
          </p:cNvSpPr>
          <p:nvPr>
            <p:ph type="body"/>
          </p:nvPr>
        </p:nvSpPr>
        <p:spPr>
          <a:xfrm>
            <a:off x="544320" y="1143000"/>
            <a:ext cx="10036440" cy="527904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5" name="PlaceHolder 12"/>
          <p:cNvSpPr>
            <a:spLocks noGrp="1"/>
          </p:cNvSpPr>
          <p:nvPr>
            <p:ph type="ftr"/>
          </p:nvPr>
        </p:nvSpPr>
        <p:spPr>
          <a:xfrm>
            <a:off x="544320" y="6422400"/>
            <a:ext cx="64303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705240" y="1907280"/>
            <a:ext cx="8568360" cy="1322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6000" spc="-1" strike="noStrike">
                <a:solidFill>
                  <a:srgbClr val="4e67c8"/>
                </a:solidFill>
                <a:latin typeface="Trebuchet MS"/>
              </a:rPr>
              <a:t>Ulaz i izlaz</a:t>
            </a:r>
            <a:endParaRPr b="0" lang="en-US" sz="6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1517400" y="3412800"/>
            <a:ext cx="7766640" cy="213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808080"/>
                </a:solidFill>
                <a:latin typeface="Trebuchet MS"/>
              </a:rPr>
              <a:t>Programski jezici - Java 2020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808080"/>
                </a:solidFill>
                <a:latin typeface="Trebuchet MS"/>
              </a:rPr>
              <a:t>Prof. dr Suzana Stojković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808080"/>
                </a:solidFill>
                <a:latin typeface="Trebuchet MS"/>
              </a:rPr>
              <a:t>Dr Martin Jovanović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808080"/>
                </a:solidFill>
                <a:latin typeface="Trebuchet MS"/>
              </a:rPr>
              <a:t>Dipl. inž. Ivica Marković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808080"/>
                </a:solidFill>
                <a:latin typeface="Trebuchet MS"/>
              </a:rPr>
              <a:t>Dipl. inž. Teodora Đorđević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Metod </a:t>
            </a:r>
            <a:r>
              <a:rPr b="0" lang="en-US" sz="4000" spc="-1" strike="noStrike">
                <a:solidFill>
                  <a:srgbClr val="0d79ca"/>
                </a:solidFill>
                <a:latin typeface="Consolas"/>
              </a:rPr>
              <a:t>read</a:t>
            </a: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 - tri varijante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abstract int read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</a:rPr>
              <a:t>()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U ovoj varijanti, kada nema argumenata, ovaj metod će učitati jedan bajt iz ulazne datoteke (koju reprezentuje objekat za koji je ovaj metod pozvan) i vratiće ga kao primitivni int (ascii kôd).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int read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</a:rPr>
              <a:t>(byte[])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Učitava niz bajtova iz fajla i smešta ih u vektor tipa </a:t>
            </a: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byte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koji mu se dodaje kao argument.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int read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</a:rPr>
              <a:t>(byte[], int, int)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Prvi argument je vektor u koji se učitavaju bajtovi iz fajla, drugi je pozicija u vektoru od koje se smeštaju, a treći je maksimalni broj bajtova koji se mogu učitati.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Ukoliko nema šta da pročita, vraća -1.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Postupak čitanja iz binarne datoteke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Kreiramo objekat klase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FileInputStream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Ovom objektu kao argument konstruktora prosledimo 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ime fajla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u koji ćemo upisivati, ili put kroz foldere do fajla. Tip argumenta je String, znači stavljamo pod navodnike. Ekstenzija u imenu fajla može biti proizvoljna (obično se koristi .dat ili .bin).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Onda kreiramo objekat klase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BufferedInputStream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Ovom objektu kao argument konstruktora prosleđujemo 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onaj gore objekat koji smo upravo kreirali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! Ovo možemo shvatiti kao: kreramo prvo objekat – predstavnik fajla, a onda kreiramo 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bafer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kome dodeljujemo tog predstavnika.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Nadalje radimo sa baferom.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Npr. neka je objekat bafera b, tj. </a:t>
            </a:r>
            <a:r>
              <a:rPr b="0" lang="en-US" sz="2000" spc="-1" strike="noStrike">
                <a:solidFill>
                  <a:srgbClr val="0d79ca"/>
                </a:solidFill>
                <a:latin typeface="Consolas"/>
              </a:rPr>
              <a:t>b = new BuffederInputStream(f);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Metod za čitanje zovemo za objekat bafera: </a:t>
            </a:r>
            <a:r>
              <a:rPr b="0" lang="en-US" sz="2000" spc="-1" strike="noStrike">
                <a:solidFill>
                  <a:srgbClr val="0d79ca"/>
                </a:solidFill>
                <a:latin typeface="Consolas"/>
              </a:rPr>
              <a:t>b.read();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Primer čitanja iz binarne datoteke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9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try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FileInputStream </a:t>
            </a:r>
            <a:r>
              <a:rPr b="1" lang="en-US" sz="3600" spc="-1" strike="noStrike">
                <a:solidFill>
                  <a:srgbClr val="9900ff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FileInputStream ("fajl.bin");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BufferedInputStream b = new BufferedInputStream(</a:t>
            </a:r>
            <a:r>
              <a:rPr b="1" lang="en-US" sz="3600" spc="-1" strike="noStrike">
                <a:solidFill>
                  <a:srgbClr val="9900ff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byte x = (byte)b.read();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if (x == -1) System.out.println("Fajl je prazan.");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b.close();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catch (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IOException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izuz)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System.out.println("Pojavio se izuzetak" + izuz);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Eclipse IDE: pozicija datoteke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Prilikom instanciranja objekta toka kao argument se može proslediti apsolutni put do datoteke.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Ukoliko se prosledi samo ime datoteke, Eclipse očekuje da ona bude u root-u projektnog foldera aktuelnog projekta.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Dakle u osnovnom folderu projekta, a ne u src podfolderu.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Do ovog foldera se dolazi na više načina, npr: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Desni klik na projekat, opcija Show in System Explorer.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File -&gt; Switch Workspace, iskopirati put do aktulenog workspace foldera, zalepiti ga u adresnu liniju file explorera na svojoj platformi i kliknuti Enter (MacOS: Finder –&gt; Go -&gt; Go to Folder, prečica ⇧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⌘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G).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Čitanje sa pretpostavljenim tipom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Metod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read()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 vraća jedan pročitani bajt, u formatu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Složeniji tipovi podataka moraju se čitati bajt po bajt.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Ukoliko se želi automatska konverzija tipa pri učitavanju, može se upotrebiti klasa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DataInputStream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, koja sadrži verzije metoda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read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 koje čitaju cele tipove: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readInt()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readFloat()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itd.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Ovi metodi čitaju podatke kao da su u datoteku upisani podaci nekog određenog primitivnog tipa. Programer mora da bude siguran da je u datoteku upisao podatke baš tog tipa (i u odgovarajućem redosledu), inače će iz datoteke biti učitano ko zna šta.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Čitanje sa pretpostavljenim tipom - primer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try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FileInputStream </a:t>
            </a:r>
            <a:r>
              <a:rPr b="1" lang="en-US" sz="4000" spc="-1" strike="noStrike">
                <a:solidFill>
                  <a:srgbClr val="9900ff"/>
                </a:solidFill>
                <a:latin typeface="Consolas"/>
              </a:rPr>
              <a:t>fis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FileInputStream ("fajl.bin");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BufferedInputStream </a:t>
            </a:r>
            <a:r>
              <a:rPr b="1" lang="en-US" sz="3600" spc="-1" strike="noStrike">
                <a:solidFill>
                  <a:srgbClr val="d85c00"/>
                </a:solidFill>
                <a:latin typeface="Consolas"/>
              </a:rPr>
              <a:t>bis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BufferedInputStream(</a:t>
            </a:r>
            <a:r>
              <a:rPr b="1" lang="en-US" sz="4000" spc="-1" strike="noStrike">
                <a:solidFill>
                  <a:srgbClr val="9900ff"/>
                </a:solidFill>
                <a:latin typeface="Consolas"/>
              </a:rPr>
              <a:t>fis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DataInputStream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dis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DataInputStream(</a:t>
            </a:r>
            <a:r>
              <a:rPr b="1" lang="en-US" sz="3600" spc="-1" strike="noStrike">
                <a:solidFill>
                  <a:srgbClr val="d85c00"/>
                </a:solidFill>
                <a:latin typeface="Consolas"/>
              </a:rPr>
              <a:t>bis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int celi        =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dis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.readInt();     </a:t>
            </a:r>
            <a:r>
              <a:rPr b="0" lang="en-US" sz="2800" spc="-1" strike="noStrike">
                <a:solidFill>
                  <a:srgbClr val="008000"/>
                </a:solidFill>
                <a:latin typeface="Consolas"/>
              </a:rPr>
              <a:t>// čitaj kao int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float realni    =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dis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.readFloat();   </a:t>
            </a:r>
            <a:r>
              <a:rPr b="0" lang="en-US" sz="2800" spc="-1" strike="noStrike">
                <a:solidFill>
                  <a:srgbClr val="008000"/>
                </a:solidFill>
                <a:latin typeface="Consolas"/>
              </a:rPr>
              <a:t>// čitaj kao float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boolean logicki =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dis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.readBoolean(); </a:t>
            </a:r>
            <a:r>
              <a:rPr b="0" lang="en-US" sz="2800" spc="-1" strike="noStrike">
                <a:solidFill>
                  <a:srgbClr val="008000"/>
                </a:solidFill>
                <a:latin typeface="Consolas"/>
              </a:rPr>
              <a:t>// čitaj kao bool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dis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.close();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catch (IOException izu)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System.out.println("Pojavio se izuzetak" + izu);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Binarni tokovi - izlaz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OutputStream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Apstraktna klasa, nasleđuju je sve ostale.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Ova, međutim, ima samo dva metoda: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0d79ca"/>
                </a:solidFill>
                <a:latin typeface="Consolas"/>
              </a:rPr>
              <a:t>write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(u tri varijante), i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0d79ca"/>
                </a:solidFill>
                <a:latin typeface="Consolas"/>
              </a:rPr>
              <a:t>close()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File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OutputStream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Slično kao kod odgovarajuće ulazne klase.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Buffered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OutputStream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Slično kao kod odgovarajuće ulazne klase.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Data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OutputStream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Slično kao kod odgovarajuće ulazne klase. Metodi: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0d79ca"/>
                </a:solidFill>
                <a:latin typeface="Consolas"/>
              </a:rPr>
              <a:t>void writeBoolean(boolean)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,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0d79ca"/>
                </a:solidFill>
                <a:latin typeface="Consolas"/>
              </a:rPr>
              <a:t>void writeInt(int)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itd.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Metod </a:t>
            </a:r>
            <a:r>
              <a:rPr b="0" lang="en-US" sz="4000" spc="-1" strike="noStrike">
                <a:solidFill>
                  <a:srgbClr val="0d79ca"/>
                </a:solidFill>
                <a:latin typeface="Consolas"/>
              </a:rPr>
              <a:t>write</a:t>
            </a: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 - tri varijante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void write(int)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Upisuje jedan bajt u izlazni tok.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void write(byte[])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Upisuje niz bajtova u izlazni tok (onoliko koliko je dug vektor u argumentu).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void write(byte[], int, int)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Prvi argument je vektor iz koga se podaci šalju na izlazni tok, drugi argument je pozicija u vektoru prvog podatka koji se šalje, a treći argument je broj bajtova koje treba poslati.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Upis u binarnu datoteku - primer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try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File</a:t>
            </a:r>
            <a:r>
              <a:rPr b="0" lang="en-US" sz="2800" spc="-1" strike="noStrike">
                <a:solidFill>
                  <a:srgbClr val="b82300"/>
                </a:solidFill>
                <a:latin typeface="Consolas"/>
              </a:rPr>
              <a:t>Output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Stream </a:t>
            </a:r>
            <a:r>
              <a:rPr b="1" lang="en-US" sz="3800" spc="-1" strike="noStrike">
                <a:solidFill>
                  <a:srgbClr val="9900ff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FileOutputStream ("fajl.bin");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BufferedOutputStream b = new BufferedOutputStream(</a:t>
            </a:r>
            <a:r>
              <a:rPr b="1" lang="en-US" sz="3800" spc="-1" strike="noStrike">
                <a:solidFill>
                  <a:srgbClr val="9900ff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b.write(10);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b.close();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catch (IOException izu)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System.out.println("Pojavio se izuzetak" + izu);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Upis sa nametnutim formatom - primer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9000"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try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File</a:t>
            </a:r>
            <a:r>
              <a:rPr b="0" lang="en-US" sz="2800" spc="-1" strike="noStrike">
                <a:solidFill>
                  <a:srgbClr val="c00000"/>
                </a:solidFill>
                <a:latin typeface="Consolas"/>
              </a:rPr>
              <a:t>Output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Stream </a:t>
            </a:r>
            <a:r>
              <a:rPr b="1" lang="en-US" sz="3100" spc="-1" strike="noStrike">
                <a:solidFill>
                  <a:srgbClr val="9900ff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FileOutputStream ("fajl.bin");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BufferedOutputStream </a:t>
            </a:r>
            <a:r>
              <a:rPr b="0" lang="en-US" sz="3100" spc="-1" strike="noStrike">
                <a:solidFill>
                  <a:srgbClr val="ffc000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BufferedOutputStream(</a:t>
            </a:r>
            <a:r>
              <a:rPr b="1" lang="en-US" sz="3100" spc="-1" strike="noStrike">
                <a:solidFill>
                  <a:srgbClr val="9900ff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DataOutputStream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d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DataOutputStream(</a:t>
            </a:r>
            <a:r>
              <a:rPr b="0" lang="en-US" sz="3100" spc="-1" strike="noStrike">
                <a:solidFill>
                  <a:srgbClr val="ffc000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d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.write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(10);      </a:t>
            </a:r>
            <a:r>
              <a:rPr b="0" lang="en-US" sz="2800" spc="-1" strike="noStrike">
                <a:solidFill>
                  <a:srgbClr val="568d11"/>
                </a:solidFill>
                <a:latin typeface="Consolas"/>
              </a:rPr>
              <a:t>// upiši ga u formatu za int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d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.write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Float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(2.2f);  </a:t>
            </a:r>
            <a:r>
              <a:rPr b="0" lang="en-US" sz="2800" spc="-1" strike="noStrike">
                <a:solidFill>
                  <a:srgbClr val="568d11"/>
                </a:solidFill>
                <a:latin typeface="Consolas"/>
              </a:rPr>
              <a:t>// upiši ga u formatu za float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d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.write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Boolean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(true);</a:t>
            </a:r>
            <a:r>
              <a:rPr b="0" lang="en-US" sz="2800" spc="-1" strike="noStrike">
                <a:solidFill>
                  <a:srgbClr val="568d11"/>
                </a:solidFill>
                <a:latin typeface="Consolas"/>
              </a:rPr>
              <a:t>// upiši ga u formatu za boolean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d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.close();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catch (IOException izu)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System.out.println("Pojavio se izuzetak" + izu);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Ulaz i izlaz kod Jave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Da bismo pristupali određenom ulaznom ili izlaznom uređaju, prvo što nam je potrebno jeste </a:t>
            </a:r>
            <a:r>
              <a:rPr b="1" lang="en-US" sz="2800" spc="-1" strike="noStrike">
                <a:solidFill>
                  <a:srgbClr val="404040"/>
                </a:solidFill>
                <a:latin typeface="Trebuchet MS"/>
              </a:rPr>
              <a:t>predstavnik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 tog uređaja u našem programu - neka promenljiva koja je simbol za taj uređaj.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Jednom kada imamo predstavnika, sve što želimo da radimo sa uređajem – radićemo (unutar programa) sa tim njegovim predstavnikom.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Pošto smo u domenu objektnih jezika, predstavnik uređaja biće neki </a:t>
            </a:r>
            <a:r>
              <a:rPr b="1" lang="en-US" sz="2800" spc="-1" strike="noStrike">
                <a:solidFill>
                  <a:srgbClr val="404040"/>
                </a:solidFill>
                <a:latin typeface="Trebuchet MS"/>
              </a:rPr>
              <a:t>objekat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. Sve akcije koje želimo preduzeti sa tim uređajem preduzimaćemo tako što ćemo pozivati odgovarajuće metode tog objekta.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Binarni tokovi – "puškica"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577800" y="1131120"/>
            <a:ext cx="2285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0000cc"/>
                </a:solidFill>
                <a:latin typeface="Arial"/>
              </a:rPr>
              <a:t>Input</a:t>
            </a:r>
            <a:r>
              <a:rPr b="0" lang="en-US" sz="2800" spc="-1" strike="noStrike">
                <a:solidFill>
                  <a:srgbClr val="0d79ca"/>
                </a:solidFill>
                <a:latin typeface="Arial"/>
              </a:rPr>
              <a:t>Stream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1019160" y="1648800"/>
            <a:ext cx="3960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6600ff"/>
                </a:solidFill>
                <a:latin typeface="Arial"/>
              </a:rPr>
              <a:t>File</a:t>
            </a:r>
            <a:r>
              <a:rPr b="0" lang="en-US" sz="1800" spc="-1" strike="noStrike">
                <a:solidFill>
                  <a:srgbClr val="0d79ca"/>
                </a:solidFill>
                <a:latin typeface="Arial"/>
              </a:rPr>
              <a:t>InputStream – sirovina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6600ff"/>
                </a:solidFill>
                <a:latin typeface="Arial"/>
              </a:rPr>
              <a:t>Buffered</a:t>
            </a:r>
            <a:r>
              <a:rPr b="0" lang="en-US" sz="1800" spc="-1" strike="noStrike">
                <a:solidFill>
                  <a:srgbClr val="0d79ca"/>
                </a:solidFill>
                <a:latin typeface="Arial"/>
              </a:rPr>
              <a:t>InputStream – bafer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6600ff"/>
                </a:solidFill>
                <a:latin typeface="Arial"/>
              </a:rPr>
              <a:t>Data</a:t>
            </a:r>
            <a:r>
              <a:rPr b="0" lang="en-US" sz="1800" spc="-1" strike="noStrike">
                <a:solidFill>
                  <a:srgbClr val="0d79ca"/>
                </a:solidFill>
                <a:latin typeface="Arial"/>
              </a:rPr>
              <a:t>InputStream – pametnjaković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Line 5"/>
          <p:cNvSpPr/>
          <p:nvPr/>
        </p:nvSpPr>
        <p:spPr>
          <a:xfrm>
            <a:off x="749160" y="1636560"/>
            <a:ext cx="0" cy="107964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6"/>
          <p:cNvSpPr/>
          <p:nvPr/>
        </p:nvSpPr>
        <p:spPr>
          <a:xfrm>
            <a:off x="749160" y="1906560"/>
            <a:ext cx="31608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7"/>
          <p:cNvSpPr/>
          <p:nvPr/>
        </p:nvSpPr>
        <p:spPr>
          <a:xfrm>
            <a:off x="749160" y="2311200"/>
            <a:ext cx="31608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8"/>
          <p:cNvSpPr/>
          <p:nvPr/>
        </p:nvSpPr>
        <p:spPr>
          <a:xfrm>
            <a:off x="749160" y="2716200"/>
            <a:ext cx="31608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9" name="Group 9"/>
          <p:cNvGrpSpPr/>
          <p:nvPr/>
        </p:nvGrpSpPr>
        <p:grpSpPr>
          <a:xfrm>
            <a:off x="2954160" y="1221840"/>
            <a:ext cx="3195720" cy="1187640"/>
            <a:chOff x="2954160" y="1221840"/>
            <a:chExt cx="3195720" cy="1187640"/>
          </a:xfrm>
        </p:grpSpPr>
        <p:sp>
          <p:nvSpPr>
            <p:cNvPr id="320" name="CustomShape 10"/>
            <p:cNvSpPr/>
            <p:nvPr/>
          </p:nvSpPr>
          <p:spPr>
            <a:xfrm>
              <a:off x="4530960" y="1221840"/>
              <a:ext cx="161892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d79ca"/>
                  </a:solidFill>
                  <a:latin typeface="Arial"/>
                </a:rPr>
                <a:t>void read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d79ca"/>
                  </a:solidFill>
                  <a:latin typeface="Arial"/>
                </a:rPr>
                <a:t>void mark(int)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d79ca"/>
                  </a:solidFill>
                  <a:latin typeface="Arial"/>
                </a:rPr>
                <a:t>void reset()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d79ca"/>
                  </a:solidFill>
                  <a:latin typeface="Arial"/>
                </a:rPr>
                <a:t>void close()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1" name="Line 11"/>
            <p:cNvSpPr/>
            <p:nvPr/>
          </p:nvSpPr>
          <p:spPr>
            <a:xfrm>
              <a:off x="2954160" y="1446840"/>
              <a:ext cx="1575000" cy="0"/>
            </a:xfrm>
            <a:prstGeom prst="line">
              <a:avLst/>
            </a:prstGeom>
            <a:ln w="2556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Line 12"/>
            <p:cNvSpPr/>
            <p:nvPr/>
          </p:nvSpPr>
          <p:spPr>
            <a:xfrm>
              <a:off x="4168800" y="1446840"/>
              <a:ext cx="0" cy="809640"/>
            </a:xfrm>
            <a:prstGeom prst="line">
              <a:avLst/>
            </a:prstGeom>
            <a:ln w="2556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Line 13"/>
            <p:cNvSpPr/>
            <p:nvPr/>
          </p:nvSpPr>
          <p:spPr>
            <a:xfrm>
              <a:off x="4168800" y="1716840"/>
              <a:ext cx="358560" cy="0"/>
            </a:xfrm>
            <a:prstGeom prst="line">
              <a:avLst/>
            </a:prstGeom>
            <a:ln w="2556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Line 14"/>
            <p:cNvSpPr/>
            <p:nvPr/>
          </p:nvSpPr>
          <p:spPr>
            <a:xfrm>
              <a:off x="4168800" y="1986840"/>
              <a:ext cx="358560" cy="0"/>
            </a:xfrm>
            <a:prstGeom prst="line">
              <a:avLst/>
            </a:prstGeom>
            <a:ln w="2556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Line 15"/>
            <p:cNvSpPr/>
            <p:nvPr/>
          </p:nvSpPr>
          <p:spPr>
            <a:xfrm>
              <a:off x="4168800" y="2256480"/>
              <a:ext cx="358560" cy="0"/>
            </a:xfrm>
            <a:prstGeom prst="line">
              <a:avLst/>
            </a:prstGeom>
            <a:ln w="2556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6" name="Group 16"/>
          <p:cNvGrpSpPr/>
          <p:nvPr/>
        </p:nvGrpSpPr>
        <p:grpSpPr>
          <a:xfrm>
            <a:off x="5654520" y="1221840"/>
            <a:ext cx="3105000" cy="729720"/>
            <a:chOff x="5654520" y="1221840"/>
            <a:chExt cx="3105000" cy="729720"/>
          </a:xfrm>
        </p:grpSpPr>
        <p:sp>
          <p:nvSpPr>
            <p:cNvPr id="327" name="CustomShape 17"/>
            <p:cNvSpPr/>
            <p:nvPr/>
          </p:nvSpPr>
          <p:spPr>
            <a:xfrm>
              <a:off x="6445440" y="1221840"/>
              <a:ext cx="2314080" cy="72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d79ca"/>
                  </a:solidFill>
                  <a:latin typeface="Arial"/>
                </a:rPr>
                <a:t>void read ()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d79ca"/>
                  </a:solidFill>
                  <a:latin typeface="Arial"/>
                </a:rPr>
                <a:t>void read (byte[])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d79ca"/>
                  </a:solidFill>
                  <a:latin typeface="Arial"/>
                </a:rPr>
                <a:t>void read (byte[], int, int)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28" name="Line 18"/>
            <p:cNvSpPr/>
            <p:nvPr/>
          </p:nvSpPr>
          <p:spPr>
            <a:xfrm>
              <a:off x="5654520" y="1400760"/>
              <a:ext cx="854280" cy="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Line 19"/>
            <p:cNvSpPr/>
            <p:nvPr/>
          </p:nvSpPr>
          <p:spPr>
            <a:xfrm>
              <a:off x="6284880" y="1400760"/>
              <a:ext cx="0" cy="40500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Line 20"/>
            <p:cNvSpPr/>
            <p:nvPr/>
          </p:nvSpPr>
          <p:spPr>
            <a:xfrm>
              <a:off x="6284880" y="1581840"/>
              <a:ext cx="223920" cy="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Line 21"/>
            <p:cNvSpPr/>
            <p:nvPr/>
          </p:nvSpPr>
          <p:spPr>
            <a:xfrm>
              <a:off x="6284880" y="1805760"/>
              <a:ext cx="223920" cy="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2" name="Group 22"/>
          <p:cNvGrpSpPr/>
          <p:nvPr/>
        </p:nvGrpSpPr>
        <p:grpSpPr>
          <a:xfrm>
            <a:off x="1198440" y="2924280"/>
            <a:ext cx="2817720" cy="724320"/>
            <a:chOff x="1198440" y="2924280"/>
            <a:chExt cx="2817720" cy="724320"/>
          </a:xfrm>
        </p:grpSpPr>
        <p:sp>
          <p:nvSpPr>
            <p:cNvPr id="333" name="CustomShape 23"/>
            <p:cNvSpPr/>
            <p:nvPr/>
          </p:nvSpPr>
          <p:spPr>
            <a:xfrm>
              <a:off x="1424160" y="2963880"/>
              <a:ext cx="2592000" cy="684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0d79ca"/>
                  </a:solidFill>
                  <a:latin typeface="Arial"/>
                </a:rPr>
                <a:t>boolean readBoolean(),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0d79ca"/>
                  </a:solidFill>
                  <a:latin typeface="Arial"/>
                </a:rPr>
                <a:t>byte readByte() ... itd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4" name="Line 24"/>
            <p:cNvSpPr/>
            <p:nvPr/>
          </p:nvSpPr>
          <p:spPr>
            <a:xfrm>
              <a:off x="1198440" y="2924280"/>
              <a:ext cx="0" cy="58392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Line 25"/>
            <p:cNvSpPr/>
            <p:nvPr/>
          </p:nvSpPr>
          <p:spPr>
            <a:xfrm>
              <a:off x="1198440" y="3147840"/>
              <a:ext cx="270000" cy="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Line 26"/>
            <p:cNvSpPr/>
            <p:nvPr/>
          </p:nvSpPr>
          <p:spPr>
            <a:xfrm>
              <a:off x="1198440" y="3508200"/>
              <a:ext cx="270000" cy="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7" name="CustomShape 27"/>
          <p:cNvSpPr/>
          <p:nvPr/>
        </p:nvSpPr>
        <p:spPr>
          <a:xfrm>
            <a:off x="533520" y="3831480"/>
            <a:ext cx="2555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0000cc"/>
                </a:solidFill>
                <a:latin typeface="Arial"/>
              </a:rPr>
              <a:t>Output</a:t>
            </a:r>
            <a:r>
              <a:rPr b="0" lang="en-US" sz="2800" spc="-1" strike="noStrike">
                <a:solidFill>
                  <a:srgbClr val="0d79ca"/>
                </a:solidFill>
                <a:latin typeface="Arial"/>
              </a:rPr>
              <a:t>Stream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8" name="CustomShape 28"/>
          <p:cNvSpPr/>
          <p:nvPr/>
        </p:nvSpPr>
        <p:spPr>
          <a:xfrm>
            <a:off x="974880" y="4349160"/>
            <a:ext cx="3960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6600ff"/>
                </a:solidFill>
                <a:latin typeface="Arial"/>
              </a:rPr>
              <a:t>File</a:t>
            </a:r>
            <a:r>
              <a:rPr b="0" lang="en-US" sz="1800" spc="-1" strike="noStrike">
                <a:solidFill>
                  <a:srgbClr val="0d79ca"/>
                </a:solidFill>
                <a:latin typeface="Arial"/>
              </a:rPr>
              <a:t>OutputStream – sirovina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6600ff"/>
                </a:solidFill>
                <a:latin typeface="Arial"/>
              </a:rPr>
              <a:t>Buffered</a:t>
            </a:r>
            <a:r>
              <a:rPr b="0" lang="en-US" sz="1800" spc="-1" strike="noStrike">
                <a:solidFill>
                  <a:srgbClr val="0d79ca"/>
                </a:solidFill>
                <a:latin typeface="Arial"/>
              </a:rPr>
              <a:t>OutputStream – bafer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6600ff"/>
                </a:solidFill>
                <a:latin typeface="Arial"/>
              </a:rPr>
              <a:t>Data</a:t>
            </a:r>
            <a:r>
              <a:rPr b="0" lang="en-US" sz="1800" spc="-1" strike="noStrike">
                <a:solidFill>
                  <a:srgbClr val="0d79ca"/>
                </a:solidFill>
                <a:latin typeface="Arial"/>
              </a:rPr>
              <a:t>OutputStream – pametnjaković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Line 29"/>
          <p:cNvSpPr/>
          <p:nvPr/>
        </p:nvSpPr>
        <p:spPr>
          <a:xfrm>
            <a:off x="704880" y="4282200"/>
            <a:ext cx="0" cy="107964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30"/>
          <p:cNvSpPr/>
          <p:nvPr/>
        </p:nvSpPr>
        <p:spPr>
          <a:xfrm>
            <a:off x="704880" y="4552200"/>
            <a:ext cx="31572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31"/>
          <p:cNvSpPr/>
          <p:nvPr/>
        </p:nvSpPr>
        <p:spPr>
          <a:xfrm>
            <a:off x="704880" y="4956840"/>
            <a:ext cx="31572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32"/>
          <p:cNvSpPr/>
          <p:nvPr/>
        </p:nvSpPr>
        <p:spPr>
          <a:xfrm>
            <a:off x="704880" y="5361840"/>
            <a:ext cx="31572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3" name="Group 33"/>
          <p:cNvGrpSpPr/>
          <p:nvPr/>
        </p:nvGrpSpPr>
        <p:grpSpPr>
          <a:xfrm>
            <a:off x="3179520" y="3922200"/>
            <a:ext cx="3195720" cy="913320"/>
            <a:chOff x="3179520" y="3922200"/>
            <a:chExt cx="3195720" cy="913320"/>
          </a:xfrm>
        </p:grpSpPr>
        <p:sp>
          <p:nvSpPr>
            <p:cNvPr id="344" name="CustomShape 34"/>
            <p:cNvSpPr/>
            <p:nvPr/>
          </p:nvSpPr>
          <p:spPr>
            <a:xfrm>
              <a:off x="4756320" y="3922200"/>
              <a:ext cx="161892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d79ca"/>
                  </a:solidFill>
                  <a:latin typeface="Arial"/>
                </a:rPr>
                <a:t>void write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d79ca"/>
                  </a:solidFill>
                  <a:latin typeface="Arial"/>
                </a:rPr>
                <a:t>void close()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5" name="Line 35"/>
            <p:cNvSpPr/>
            <p:nvPr/>
          </p:nvSpPr>
          <p:spPr>
            <a:xfrm>
              <a:off x="3179520" y="4147200"/>
              <a:ext cx="1575000" cy="0"/>
            </a:xfrm>
            <a:prstGeom prst="line">
              <a:avLst/>
            </a:prstGeom>
            <a:ln w="2556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Line 36"/>
            <p:cNvSpPr/>
            <p:nvPr/>
          </p:nvSpPr>
          <p:spPr>
            <a:xfrm>
              <a:off x="4394160" y="4147200"/>
              <a:ext cx="0" cy="538200"/>
            </a:xfrm>
            <a:prstGeom prst="line">
              <a:avLst/>
            </a:prstGeom>
            <a:ln w="2556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Line 37"/>
            <p:cNvSpPr/>
            <p:nvPr/>
          </p:nvSpPr>
          <p:spPr>
            <a:xfrm>
              <a:off x="4394160" y="4687200"/>
              <a:ext cx="358560" cy="0"/>
            </a:xfrm>
            <a:prstGeom prst="line">
              <a:avLst/>
            </a:prstGeom>
            <a:ln w="2556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8" name="Group 38"/>
          <p:cNvGrpSpPr/>
          <p:nvPr/>
        </p:nvGrpSpPr>
        <p:grpSpPr>
          <a:xfrm>
            <a:off x="5968800" y="3922200"/>
            <a:ext cx="3105000" cy="729720"/>
            <a:chOff x="5968800" y="3922200"/>
            <a:chExt cx="3105000" cy="729720"/>
          </a:xfrm>
        </p:grpSpPr>
        <p:sp>
          <p:nvSpPr>
            <p:cNvPr id="349" name="CustomShape 39"/>
            <p:cNvSpPr/>
            <p:nvPr/>
          </p:nvSpPr>
          <p:spPr>
            <a:xfrm>
              <a:off x="6759720" y="3922200"/>
              <a:ext cx="2314080" cy="72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d79ca"/>
                  </a:solidFill>
                  <a:latin typeface="Arial"/>
                </a:rPr>
                <a:t>void write (int)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d79ca"/>
                  </a:solidFill>
                  <a:latin typeface="Arial"/>
                </a:rPr>
                <a:t>void write (byte[])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d79ca"/>
                  </a:solidFill>
                  <a:latin typeface="Arial"/>
                </a:rPr>
                <a:t>void write (byte[], int, int)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50" name="Line 40"/>
            <p:cNvSpPr/>
            <p:nvPr/>
          </p:nvSpPr>
          <p:spPr>
            <a:xfrm>
              <a:off x="5968800" y="4101120"/>
              <a:ext cx="854280" cy="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Line 41"/>
            <p:cNvSpPr/>
            <p:nvPr/>
          </p:nvSpPr>
          <p:spPr>
            <a:xfrm>
              <a:off x="6599160" y="4101120"/>
              <a:ext cx="0" cy="40500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Line 42"/>
            <p:cNvSpPr/>
            <p:nvPr/>
          </p:nvSpPr>
          <p:spPr>
            <a:xfrm>
              <a:off x="6599160" y="4282200"/>
              <a:ext cx="223920" cy="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Line 43"/>
            <p:cNvSpPr/>
            <p:nvPr/>
          </p:nvSpPr>
          <p:spPr>
            <a:xfrm>
              <a:off x="6599160" y="4506120"/>
              <a:ext cx="223920" cy="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4" name="Group 44"/>
          <p:cNvGrpSpPr/>
          <p:nvPr/>
        </p:nvGrpSpPr>
        <p:grpSpPr>
          <a:xfrm>
            <a:off x="1154160" y="5523480"/>
            <a:ext cx="2817360" cy="724680"/>
            <a:chOff x="1154160" y="5523480"/>
            <a:chExt cx="2817360" cy="724680"/>
          </a:xfrm>
        </p:grpSpPr>
        <p:sp>
          <p:nvSpPr>
            <p:cNvPr id="355" name="CustomShape 45"/>
            <p:cNvSpPr/>
            <p:nvPr/>
          </p:nvSpPr>
          <p:spPr>
            <a:xfrm>
              <a:off x="1379520" y="5563440"/>
              <a:ext cx="2592000" cy="684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0d79ca"/>
                  </a:solidFill>
                  <a:latin typeface="Arial"/>
                </a:rPr>
                <a:t>void writeBoolean(),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</a:pPr>
              <a:r>
                <a:rPr b="0" lang="en-US" sz="1800" spc="-1" strike="noStrike">
                  <a:solidFill>
                    <a:srgbClr val="0d79ca"/>
                  </a:solidFill>
                  <a:latin typeface="Arial"/>
                </a:rPr>
                <a:t>void writeByte() ... itd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6" name="Line 46"/>
            <p:cNvSpPr/>
            <p:nvPr/>
          </p:nvSpPr>
          <p:spPr>
            <a:xfrm>
              <a:off x="1154160" y="5523480"/>
              <a:ext cx="0" cy="58428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Line 47"/>
            <p:cNvSpPr/>
            <p:nvPr/>
          </p:nvSpPr>
          <p:spPr>
            <a:xfrm>
              <a:off x="1154160" y="5747400"/>
              <a:ext cx="269640" cy="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Line 48"/>
            <p:cNvSpPr/>
            <p:nvPr/>
          </p:nvSpPr>
          <p:spPr>
            <a:xfrm>
              <a:off x="1154160" y="6107760"/>
              <a:ext cx="269640" cy="0"/>
            </a:xfrm>
            <a:prstGeom prst="line">
              <a:avLst/>
            </a:prstGeom>
            <a:ln w="19080">
              <a:solidFill>
                <a:schemeClr val="accent1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Tekstualni tokovi – klase za ulaz i izlaz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300" spc="-1" strike="noStrike">
                <a:solidFill>
                  <a:srgbClr val="404040"/>
                </a:solidFill>
                <a:latin typeface="Trebuchet MS"/>
              </a:rPr>
              <a:t>Ulazni character tokovi (bitne klase):</a:t>
            </a:r>
            <a:endParaRPr b="0" lang="en-US" sz="23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0d79ca"/>
                </a:solidFill>
                <a:latin typeface="Consolas"/>
              </a:rPr>
              <a:t>Reader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Osnovna klasa za sve klase za učitavanje teksta.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File</a:t>
            </a:r>
            <a:r>
              <a:rPr b="0" lang="en-US" sz="1800" spc="-1" strike="noStrike">
                <a:solidFill>
                  <a:srgbClr val="0d79ca"/>
                </a:solidFill>
                <a:latin typeface="Consolas"/>
              </a:rPr>
              <a:t>Reader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Klasa za učitavanje podataka iz tekstualne datoteke.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Buffered</a:t>
            </a:r>
            <a:r>
              <a:rPr b="0" lang="en-US" sz="1800" spc="-1" strike="noStrike">
                <a:solidFill>
                  <a:srgbClr val="0d79ca"/>
                </a:solidFill>
                <a:latin typeface="Consolas"/>
              </a:rPr>
              <a:t>Reader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Bafer.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300" spc="-1" strike="noStrike">
                <a:solidFill>
                  <a:srgbClr val="404040"/>
                </a:solidFill>
                <a:latin typeface="Trebuchet MS"/>
              </a:rPr>
              <a:t>Izlazni character tokovi (bitne klase):</a:t>
            </a:r>
            <a:endParaRPr b="0" lang="en-US" sz="23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0d79ca"/>
                </a:solidFill>
                <a:latin typeface="Consolas"/>
              </a:rPr>
              <a:t>Writer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File</a:t>
            </a:r>
            <a:r>
              <a:rPr b="0" lang="en-US" sz="1800" spc="-1" strike="noStrike">
                <a:solidFill>
                  <a:srgbClr val="0d79ca"/>
                </a:solidFill>
                <a:latin typeface="Consolas"/>
              </a:rPr>
              <a:t>Writer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Buffered</a:t>
            </a:r>
            <a:r>
              <a:rPr b="0" lang="en-US" sz="1800" spc="-1" strike="noStrike">
                <a:solidFill>
                  <a:srgbClr val="0d79ca"/>
                </a:solidFill>
                <a:latin typeface="Consolas"/>
              </a:rPr>
              <a:t>Writer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0d79ca"/>
                </a:solidFill>
                <a:latin typeface="Consolas"/>
              </a:rPr>
              <a:t>PrintStream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Ova klasa sadrži više varijanti </a:t>
            </a:r>
            <a:r>
              <a:rPr b="0" lang="en-US" sz="1600" spc="-1" strike="noStrike">
                <a:solidFill>
                  <a:srgbClr val="0d79ca"/>
                </a:solidFill>
                <a:latin typeface="Consolas"/>
              </a:rPr>
              <a:t>print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 i </a:t>
            </a:r>
            <a:r>
              <a:rPr b="0" lang="en-US" sz="1600" spc="-1" strike="noStrike">
                <a:solidFill>
                  <a:srgbClr val="0d79ca"/>
                </a:solidFill>
                <a:latin typeface="Consolas"/>
              </a:rPr>
              <a:t>println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 metoda.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Argument ovih metoda može biti tipa </a:t>
            </a:r>
            <a:r>
              <a:rPr b="0" lang="en-US" sz="1600" spc="-1" strike="noStrike">
                <a:solidFill>
                  <a:srgbClr val="0d79ca"/>
                </a:solidFill>
                <a:latin typeface="Consolas"/>
              </a:rPr>
              <a:t>String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, ali i primitivnog tipa ili klase.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Važniji metodi kod tekstualnih tokova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Reader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 (tj. sve njene potklase):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String readLine()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– čita jednu liniju teksta iz ulaznog toka.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743040" indent="-285480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Writer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 (tj. sve njene potklase):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void write(String)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– upisuje string u izlazni tok.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void newLine()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– upisuje znak '\n' u izlazni tok.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Upis u tekstualnu datoteku - primer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7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try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FileWriter </a:t>
            </a:r>
            <a:r>
              <a:rPr b="1" lang="en-US" sz="3600" spc="-1" strike="noStrike">
                <a:solidFill>
                  <a:srgbClr val="9900ff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FileWriter ("fajl.txt");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BufferedWriter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BufferedWriter(</a:t>
            </a:r>
            <a:r>
              <a:rPr b="1" lang="en-US" sz="3600" spc="-1" strike="noStrike">
                <a:solidFill>
                  <a:srgbClr val="9900ff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.write("Ovo ce biti upisano u fajl.");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.newLine();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.write("A ovo ce biti upisano u red ispod.");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.close();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catch (IOException izuz)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System.out.println("Pojavio se izuzetak" + izuz);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Čitanje iz tekstualne datoteke - primer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try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FileReader </a:t>
            </a:r>
            <a:r>
              <a:rPr b="1" lang="en-US" sz="3800" spc="-1" strike="noStrike">
                <a:solidFill>
                  <a:srgbClr val="9900ff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FileReader ("fajl.txt");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BufferedReader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BufferedReader(</a:t>
            </a:r>
            <a:r>
              <a:rPr b="1" lang="en-US" sz="3800" spc="-1" strike="noStrike">
                <a:solidFill>
                  <a:srgbClr val="9900ff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String red;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red =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.readLine();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0d79ca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.close();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catch (IOException izuz)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System.out.println("Pojavio se izuzetak" + izuz);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4" descr=""/>
          <p:cNvPicPr/>
          <p:nvPr/>
        </p:nvPicPr>
        <p:blipFill>
          <a:blip r:embed="rId1"/>
          <a:srcRect l="0" t="0" r="3794" b="0"/>
          <a:stretch/>
        </p:blipFill>
        <p:spPr>
          <a:xfrm>
            <a:off x="6404760" y="1040400"/>
            <a:ext cx="4049640" cy="3466800"/>
          </a:xfrm>
          <a:prstGeom prst="rect">
            <a:avLst/>
          </a:prstGeom>
          <a:ln>
            <a:noFill/>
          </a:ln>
        </p:spPr>
      </p:pic>
      <p:sp>
        <p:nvSpPr>
          <p:cNvPr id="372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Ulaz sa tastature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544320" y="1143000"/>
            <a:ext cx="6260760" cy="3364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Tastatura se posmatra kao bilo koji ulazni uređaj, može se reći da se posmatra isto kao da je "datoteka" iz koje nešto čitamo. Razlike: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914400" indent="-4568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koristimo </a:t>
            </a:r>
            <a:r>
              <a:rPr b="0" lang="en-US" sz="2400" spc="-1" strike="noStrike">
                <a:solidFill>
                  <a:srgbClr val="9900ff"/>
                </a:solidFill>
                <a:latin typeface="Consolas"/>
              </a:rPr>
              <a:t>InputStreanReader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,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914400" indent="-4568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ime "fajla" je atribut </a:t>
            </a:r>
            <a:r>
              <a:rPr b="0" lang="en-US" sz="2400" spc="-1" strike="noStrike">
                <a:solidFill>
                  <a:srgbClr val="9900ff"/>
                </a:solidFill>
                <a:latin typeface="Consolas"/>
              </a:rPr>
              <a:t>system.in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i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914400" indent="-4568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Font typeface="Century Gothic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ne koristimo </a:t>
            </a:r>
            <a:r>
              <a:rPr b="0" lang="en-US" sz="2400" spc="-1" strike="noStrike">
                <a:solidFill>
                  <a:srgbClr val="9900ff"/>
                </a:solidFill>
                <a:latin typeface="Consolas"/>
              </a:rPr>
              <a:t>try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blok odmah.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544320" y="4612680"/>
            <a:ext cx="9703080" cy="181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6000"/>
          </a:bodyPr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Kao ime "datoteke", konstruktoru klase </a:t>
            </a: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BufferedReader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prosledimo objekat klase </a:t>
            </a: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InputStreamReader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, kreiran tako što mu se kao argument konstruktora prosledi javna konstanta klase </a:t>
            </a: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System System.in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3000" spc="-1" strike="noStrike">
                <a:solidFill>
                  <a:srgbClr val="0d79ca"/>
                </a:solidFill>
                <a:latin typeface="Consolas"/>
              </a:rPr>
              <a:t>new </a:t>
            </a:r>
            <a:r>
              <a:rPr b="0" lang="en-US" sz="3000" spc="-1" strike="noStrike">
                <a:solidFill>
                  <a:srgbClr val="ff57ff"/>
                </a:solidFill>
                <a:latin typeface="Consolas"/>
              </a:rPr>
              <a:t>Input</a:t>
            </a:r>
            <a:r>
              <a:rPr b="0" lang="en-US" sz="3000" spc="-1" strike="noStrike">
                <a:solidFill>
                  <a:srgbClr val="9900ff"/>
                </a:solidFill>
                <a:latin typeface="Consolas"/>
              </a:rPr>
              <a:t>Stream</a:t>
            </a:r>
            <a:r>
              <a:rPr b="0" lang="en-US" sz="3000" spc="-1" strike="noStrike">
                <a:solidFill>
                  <a:srgbClr val="6600ff"/>
                </a:solidFill>
                <a:latin typeface="Consolas"/>
              </a:rPr>
              <a:t>Reader</a:t>
            </a:r>
            <a:r>
              <a:rPr b="0" lang="en-US" sz="3000" spc="-1" strike="noStrike">
                <a:solidFill>
                  <a:srgbClr val="0d79ca"/>
                </a:solidFill>
                <a:latin typeface="Consolas"/>
              </a:rPr>
              <a:t>(System.in)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Ulaz sa tastature - primer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57ff"/>
                </a:solidFill>
                <a:latin typeface="Consolas"/>
              </a:rPr>
              <a:t>Input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Stream</a:t>
            </a:r>
            <a:r>
              <a:rPr b="0" lang="en-US" sz="2800" spc="-1" strike="noStrike">
                <a:solidFill>
                  <a:srgbClr val="6600ff"/>
                </a:solidFill>
                <a:latin typeface="Consolas"/>
              </a:rPr>
              <a:t>Reader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tast = new InputStreamReader(</a:t>
            </a:r>
            <a:r>
              <a:rPr b="0" lang="en-US" sz="2800" spc="-1" strike="noStrike">
                <a:solidFill>
                  <a:srgbClr val="ff0000"/>
                </a:solidFill>
                <a:latin typeface="Consolas"/>
              </a:rPr>
              <a:t>System.in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BufferedReader br = new BufferedReader(tast);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String red;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try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red = br.readLine(); </a:t>
            </a:r>
            <a:r>
              <a:rPr b="0" lang="en-US" sz="2800" spc="-1" strike="noStrike">
                <a:solidFill>
                  <a:srgbClr val="568d11"/>
                </a:solidFill>
                <a:latin typeface="Consolas"/>
              </a:rPr>
              <a:t>// pročitaće do prvog entera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b.close();           </a:t>
            </a:r>
            <a:r>
              <a:rPr b="0" lang="en-US" sz="2800" spc="-1" strike="noStrike">
                <a:solidFill>
                  <a:srgbClr val="568d11"/>
                </a:solidFill>
                <a:latin typeface="Consolas"/>
              </a:rPr>
              <a:t>// zatvaramo slobodno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catch(IOException izuz)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System.out.println("Izuzetak pri citanju: "+izuz);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Tastatura – priloženi primer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Program "Tastatura" ilustruje čitanje sa tastature. Nalazi se u priloženim primerima.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U programu se nalaze komentari koji objašnjavaju svaki bitan red kôda.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Pre startovanja programa učiniti vidljivim konzolu.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Window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→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Calibri"/>
              </a:rPr>
              <a:t> Show View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alibri"/>
              </a:rPr>
              <a:t>→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Calibri"/>
              </a:rPr>
              <a:t>Console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500" spc="-1" strike="noStrike">
                <a:solidFill>
                  <a:srgbClr val="404040"/>
                </a:solidFill>
                <a:latin typeface="Trebuchet MS"/>
                <a:ea typeface="Calibri"/>
              </a:rPr>
              <a:t>Odmah po startovanju programa kliknuti mišem na površinu konzole kako bi postala aktivna (ušla u fokus), potom otkucati proizvoljan tekst i nakon toga pritisnuti Enter.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Tekstualni tokovi – "puškica"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591840" y="1110600"/>
            <a:ext cx="2285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0070c0"/>
                </a:solidFill>
                <a:latin typeface="Arial"/>
              </a:rPr>
              <a:t>Reader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1033200" y="1628280"/>
            <a:ext cx="3960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6600ff"/>
                </a:solidFill>
                <a:latin typeface="Arial"/>
              </a:rPr>
              <a:t>File</a:t>
            </a: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Reader – sirovina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6600ff"/>
                </a:solidFill>
                <a:latin typeface="Arial"/>
              </a:rPr>
              <a:t>Buffered</a:t>
            </a: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Reader – bafer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Line 5"/>
          <p:cNvSpPr/>
          <p:nvPr/>
        </p:nvSpPr>
        <p:spPr>
          <a:xfrm>
            <a:off x="763200" y="1561320"/>
            <a:ext cx="0" cy="107964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6"/>
          <p:cNvSpPr/>
          <p:nvPr/>
        </p:nvSpPr>
        <p:spPr>
          <a:xfrm>
            <a:off x="763200" y="1831320"/>
            <a:ext cx="31608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7"/>
          <p:cNvSpPr/>
          <p:nvPr/>
        </p:nvSpPr>
        <p:spPr>
          <a:xfrm>
            <a:off x="763200" y="2640960"/>
            <a:ext cx="31608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8"/>
          <p:cNvSpPr/>
          <p:nvPr/>
        </p:nvSpPr>
        <p:spPr>
          <a:xfrm>
            <a:off x="4545000" y="1201320"/>
            <a:ext cx="24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String readLine()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Line 9"/>
          <p:cNvSpPr/>
          <p:nvPr/>
        </p:nvSpPr>
        <p:spPr>
          <a:xfrm>
            <a:off x="2112480" y="1424880"/>
            <a:ext cx="2430720" cy="144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0"/>
          <p:cNvSpPr/>
          <p:nvPr/>
        </p:nvSpPr>
        <p:spPr>
          <a:xfrm>
            <a:off x="547560" y="2985480"/>
            <a:ext cx="2555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0070c0"/>
                </a:solidFill>
                <a:latin typeface="Arial"/>
              </a:rPr>
              <a:t>Writer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2" name="CustomShape 11"/>
          <p:cNvSpPr/>
          <p:nvPr/>
        </p:nvSpPr>
        <p:spPr>
          <a:xfrm>
            <a:off x="988920" y="3503160"/>
            <a:ext cx="39603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6600ff"/>
                </a:solidFill>
                <a:latin typeface="Arial"/>
              </a:rPr>
              <a:t>File</a:t>
            </a: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Writer – sirovina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6600ff"/>
                </a:solidFill>
                <a:latin typeface="Arial"/>
              </a:rPr>
              <a:t>Buffered</a:t>
            </a: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Writer – bafer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en-US" sz="1800" spc="-1" strike="noStrike">
                <a:solidFill>
                  <a:srgbClr val="0070c0"/>
                </a:solidFill>
                <a:latin typeface="Arial"/>
              </a:rPr>
              <a:t>PrintStream</a:t>
            </a: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 – zalutali stream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3" name="Line 12"/>
          <p:cNvSpPr/>
          <p:nvPr/>
        </p:nvSpPr>
        <p:spPr>
          <a:xfrm>
            <a:off x="718920" y="3436200"/>
            <a:ext cx="0" cy="107964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13"/>
          <p:cNvSpPr/>
          <p:nvPr/>
        </p:nvSpPr>
        <p:spPr>
          <a:xfrm>
            <a:off x="718920" y="3706200"/>
            <a:ext cx="31572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14"/>
          <p:cNvSpPr/>
          <p:nvPr/>
        </p:nvSpPr>
        <p:spPr>
          <a:xfrm>
            <a:off x="718920" y="4110840"/>
            <a:ext cx="31572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15"/>
          <p:cNvSpPr/>
          <p:nvPr/>
        </p:nvSpPr>
        <p:spPr>
          <a:xfrm>
            <a:off x="718920" y="4515840"/>
            <a:ext cx="31572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6"/>
          <p:cNvSpPr/>
          <p:nvPr/>
        </p:nvSpPr>
        <p:spPr>
          <a:xfrm>
            <a:off x="6597360" y="3076200"/>
            <a:ext cx="2050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void write(String)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void newLine()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Line 17"/>
          <p:cNvSpPr/>
          <p:nvPr/>
        </p:nvSpPr>
        <p:spPr>
          <a:xfrm>
            <a:off x="1842840" y="3299760"/>
            <a:ext cx="471636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18"/>
          <p:cNvSpPr/>
          <p:nvPr/>
        </p:nvSpPr>
        <p:spPr>
          <a:xfrm>
            <a:off x="6200280" y="3301200"/>
            <a:ext cx="0" cy="53820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19"/>
          <p:cNvSpPr/>
          <p:nvPr/>
        </p:nvSpPr>
        <p:spPr>
          <a:xfrm>
            <a:off x="6200280" y="3841200"/>
            <a:ext cx="35892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0"/>
          <p:cNvSpPr/>
          <p:nvPr/>
        </p:nvSpPr>
        <p:spPr>
          <a:xfrm>
            <a:off x="1506240" y="4735080"/>
            <a:ext cx="686232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void </a:t>
            </a:r>
            <a:r>
              <a:rPr b="1" lang="en-US" sz="1800" spc="-1" strike="noStrike">
                <a:solidFill>
                  <a:srgbClr val="0070c0"/>
                </a:solidFill>
                <a:latin typeface="Arial"/>
              </a:rPr>
              <a:t>print(String, ili Object... itd)</a:t>
            </a: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void </a:t>
            </a:r>
            <a:r>
              <a:rPr b="1" lang="en-US" sz="1800" spc="-1" strike="noStrike">
                <a:solidFill>
                  <a:srgbClr val="0070c0"/>
                </a:solidFill>
                <a:latin typeface="Arial"/>
              </a:rPr>
              <a:t>println(-||-)</a:t>
            </a: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 ... u raznim varijantama, raznih tipova arg...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Line 21"/>
          <p:cNvSpPr/>
          <p:nvPr/>
        </p:nvSpPr>
        <p:spPr>
          <a:xfrm>
            <a:off x="1168200" y="4695120"/>
            <a:ext cx="0" cy="58428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22"/>
          <p:cNvSpPr/>
          <p:nvPr/>
        </p:nvSpPr>
        <p:spPr>
          <a:xfrm>
            <a:off x="1168200" y="4919040"/>
            <a:ext cx="404640" cy="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23"/>
          <p:cNvSpPr/>
          <p:nvPr/>
        </p:nvSpPr>
        <p:spPr>
          <a:xfrm>
            <a:off x="1168200" y="5279400"/>
            <a:ext cx="404640" cy="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4"/>
          <p:cNvSpPr/>
          <p:nvPr/>
        </p:nvSpPr>
        <p:spPr>
          <a:xfrm>
            <a:off x="509400" y="5432040"/>
            <a:ext cx="2555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0070c0"/>
                </a:solidFill>
                <a:latin typeface="Arial"/>
              </a:rPr>
              <a:t>Tastatura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6" name="CustomShape 25"/>
          <p:cNvSpPr/>
          <p:nvPr/>
        </p:nvSpPr>
        <p:spPr>
          <a:xfrm>
            <a:off x="1158840" y="5998680"/>
            <a:ext cx="9056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BufferedReader tast = new BufferedReader(InputStreamReader(System.in));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7" name="Line 26"/>
          <p:cNvSpPr/>
          <p:nvPr/>
        </p:nvSpPr>
        <p:spPr>
          <a:xfrm>
            <a:off x="726840" y="5904720"/>
            <a:ext cx="0" cy="31752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27"/>
          <p:cNvSpPr/>
          <p:nvPr/>
        </p:nvSpPr>
        <p:spPr>
          <a:xfrm>
            <a:off x="728280" y="6224040"/>
            <a:ext cx="358920" cy="0"/>
          </a:xfrm>
          <a:prstGeom prst="line">
            <a:avLst/>
          </a:prstGeom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Zadatak 1: sortiranje vektora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Kreirati javnu klasu </a:t>
            </a:r>
            <a:r>
              <a:rPr b="0" lang="en-US" sz="2000" spc="-1" strike="noStrike">
                <a:solidFill>
                  <a:srgbClr val="0d79ca"/>
                </a:solidFill>
                <a:latin typeface="Trebuchet MS"/>
              </a:rPr>
              <a:t>Vektor </a:t>
            </a: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u paketu </a:t>
            </a:r>
            <a:r>
              <a:rPr b="0" lang="en-US" sz="2000" spc="-1" strike="noStrike">
                <a:solidFill>
                  <a:srgbClr val="0d79ca"/>
                </a:solidFill>
                <a:latin typeface="Trebuchet MS"/>
              </a:rPr>
              <a:t>nizovi </a:t>
            </a: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koja sadrži privatne atribute: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457200">
              <a:lnSpc>
                <a:spcPct val="100000"/>
              </a:lnSpc>
              <a:spcBef>
                <a:spcPts val="201"/>
              </a:spcBef>
              <a:buClr>
                <a:srgbClr val="595959"/>
              </a:buClr>
              <a:buFont typeface="Wingdings 3" charset="2"/>
              <a:buChar char=""/>
            </a:pP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dimenziju vektora, i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457200">
              <a:lnSpc>
                <a:spcPct val="100000"/>
              </a:lnSpc>
              <a:spcBef>
                <a:spcPts val="201"/>
              </a:spcBef>
              <a:buClr>
                <a:srgbClr val="595959"/>
              </a:buClr>
              <a:buFont typeface="Wingdings 3" charset="2"/>
              <a:buChar char=""/>
            </a:pP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vektor podataka tipa </a:t>
            </a:r>
            <a:r>
              <a:rPr b="0" lang="en-US" sz="2000" spc="-1" strike="noStrike">
                <a:solidFill>
                  <a:srgbClr val="0d79ca"/>
                </a:solidFill>
                <a:latin typeface="Consolas"/>
              </a:rPr>
              <a:t>float</a:t>
            </a: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,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i javne metode za: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457200">
              <a:lnSpc>
                <a:spcPct val="100000"/>
              </a:lnSpc>
              <a:spcBef>
                <a:spcPts val="201"/>
              </a:spcBef>
              <a:buClr>
                <a:srgbClr val="595959"/>
              </a:buClr>
              <a:buFont typeface="Wingdings 3" charset="2"/>
              <a:buChar char=""/>
            </a:pP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učitavanje vektora iz tekstualne datoteke,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457200">
              <a:lnSpc>
                <a:spcPct val="100000"/>
              </a:lnSpc>
              <a:spcBef>
                <a:spcPts val="201"/>
              </a:spcBef>
              <a:buClr>
                <a:srgbClr val="595959"/>
              </a:buClr>
              <a:buFont typeface="Wingdings 3" charset="2"/>
              <a:buChar char=""/>
            </a:pP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učitavanje vektora iz binarne datoteke,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457200">
              <a:lnSpc>
                <a:spcPct val="100000"/>
              </a:lnSpc>
              <a:spcBef>
                <a:spcPts val="201"/>
              </a:spcBef>
              <a:buClr>
                <a:srgbClr val="595959"/>
              </a:buClr>
              <a:buFont typeface="Wingdings 3" charset="2"/>
              <a:buChar char=""/>
            </a:pP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upis vektora u tekstualnu datoteku,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457200">
              <a:lnSpc>
                <a:spcPct val="100000"/>
              </a:lnSpc>
              <a:spcBef>
                <a:spcPts val="201"/>
              </a:spcBef>
              <a:buClr>
                <a:srgbClr val="595959"/>
              </a:buClr>
              <a:buFont typeface="Wingdings 3" charset="2"/>
              <a:buChar char=""/>
            </a:pP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upis vektora u binarnu datoteku, i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457200">
              <a:lnSpc>
                <a:spcPct val="100000"/>
              </a:lnSpc>
              <a:spcBef>
                <a:spcPts val="201"/>
              </a:spcBef>
              <a:buClr>
                <a:srgbClr val="595959"/>
              </a:buClr>
              <a:buFont typeface="Wingdings 3" charset="2"/>
              <a:buChar char=""/>
            </a:pP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uređivanje vektora u neopadajući redosled.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U funkciji </a:t>
            </a:r>
            <a:r>
              <a:rPr b="0" lang="en-US" sz="2000" spc="-1" strike="noStrike">
                <a:solidFill>
                  <a:srgbClr val="0d79ca"/>
                </a:solidFill>
                <a:latin typeface="Trebuchet MS"/>
              </a:rPr>
              <a:t>main</a:t>
            </a: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 (članici neke klase koja je definisana izvan paketa </a:t>
            </a:r>
            <a:r>
              <a:rPr b="0" lang="en-US" sz="2000" spc="-1" strike="noStrike">
                <a:solidFill>
                  <a:srgbClr val="0d79ca"/>
                </a:solidFill>
                <a:latin typeface="Trebuchet MS"/>
              </a:rPr>
              <a:t>nizovi</a:t>
            </a: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) kreirati 2 objekta tipa </a:t>
            </a:r>
            <a:r>
              <a:rPr b="0" lang="en-US" sz="2000" spc="-1" strike="noStrike">
                <a:solidFill>
                  <a:srgbClr val="0d79ca"/>
                </a:solidFill>
                <a:latin typeface="Trebuchet MS"/>
              </a:rPr>
              <a:t>Vektor</a:t>
            </a:r>
            <a:r>
              <a:rPr b="0" lang="en-US" sz="2000" spc="-1" strike="noStrike">
                <a:solidFill>
                  <a:srgbClr val="595959"/>
                </a:solidFill>
                <a:latin typeface="Trebuchet MS"/>
              </a:rPr>
              <a:t>. U prvi učitati vektor iz tekstualne datoteke "Neuredjeni.txt", urediti ga i upisati u binarnu datoteku "Uređeni.dat". Zatim u drugi vektor učitati niz iz datoteke "Uredjeni.dat" i upisati ga u tekstualnu datoteku "Uredjeni.txt".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544320" y="630720"/>
            <a:ext cx="10036440" cy="579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Objekat koji je predstavnik nekog ulaznog ili izlaznog uređaja u našem programu mora imati definisan po jedan metod za svaku od usluga koje nam taj uređaj može pružiti.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Svojim skupom metoda taj objekat nama nudi skup usluga koje nam nudi taj uređaj.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U okviru ovog kursa koristićemo dva uređaja: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masovnu memoriju (hard disk, flopi disk, SSD...) i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tastaturu (kao standardni ulazni uređaj).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Standardni izlaz koristimo pomoću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System.out.println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Zadatak 2: sumiranje niza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544320" y="1143000"/>
            <a:ext cx="9757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U paketu </a:t>
            </a:r>
            <a:r>
              <a:rPr b="0" lang="en-US" sz="2500" spc="-1" strike="noStrike">
                <a:solidFill>
                  <a:srgbClr val="0d79ca"/>
                </a:solidFill>
                <a:latin typeface="Trebuchet MS"/>
              </a:rPr>
              <a:t>ulazizlaz</a:t>
            </a: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 kreirati klasu </a:t>
            </a:r>
            <a:r>
              <a:rPr b="0" lang="en-US" sz="2500" spc="-1" strike="noStrike">
                <a:solidFill>
                  <a:srgbClr val="0d79ca"/>
                </a:solidFill>
                <a:latin typeface="Trebuchet MS"/>
              </a:rPr>
              <a:t>Čitač</a:t>
            </a: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 izvedenu iz klase </a:t>
            </a:r>
            <a:r>
              <a:rPr b="0" lang="en-US" sz="2500" spc="-1" strike="noStrike">
                <a:solidFill>
                  <a:srgbClr val="0d79ca"/>
                </a:solidFill>
                <a:latin typeface="Consolas"/>
              </a:rPr>
              <a:t>BufferedReader</a:t>
            </a: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 i u njoj definisati konstruktor sa argumentom tipa </a:t>
            </a:r>
            <a:r>
              <a:rPr b="0" lang="en-US" sz="2500" spc="-1" strike="noStrike">
                <a:solidFill>
                  <a:srgbClr val="0d79ca"/>
                </a:solidFill>
                <a:latin typeface="Trebuchet MS"/>
              </a:rPr>
              <a:t>Reader</a:t>
            </a: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, i funkcije: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500" spc="-1" strike="noStrike">
                <a:solidFill>
                  <a:srgbClr val="0d79ca"/>
                </a:solidFill>
                <a:latin typeface="Trebuchet MS"/>
              </a:rPr>
              <a:t>pročitajInt()</a:t>
            </a: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,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500" spc="-1" strike="noStrike">
                <a:solidFill>
                  <a:srgbClr val="0d79ca"/>
                </a:solidFill>
                <a:latin typeface="Trebuchet MS"/>
              </a:rPr>
              <a:t>pročitajFloat()</a:t>
            </a: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 i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500" spc="-1" strike="noStrike">
                <a:solidFill>
                  <a:srgbClr val="0d79ca"/>
                </a:solidFill>
                <a:latin typeface="Trebuchet MS"/>
              </a:rPr>
              <a:t>pročitajDouble()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koje učitavaju po 1 podatak odgovarajućeg tipa iz ulaznog tekstualnog toka. U funkciji </a:t>
            </a:r>
            <a:r>
              <a:rPr b="0" lang="en-US" sz="2500" spc="-1" strike="noStrike">
                <a:solidFill>
                  <a:srgbClr val="0d79ca"/>
                </a:solidFill>
                <a:latin typeface="Trebuchet MS"/>
              </a:rPr>
              <a:t>main</a:t>
            </a: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 (članici klase koja je definisana izvan paketa </a:t>
            </a:r>
            <a:r>
              <a:rPr b="0" lang="en-US" sz="2500" spc="-1" strike="noStrike">
                <a:solidFill>
                  <a:srgbClr val="0d79ca"/>
                </a:solidFill>
                <a:latin typeface="Trebuchet MS"/>
              </a:rPr>
              <a:t>ulazizlaz</a:t>
            </a: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) korišćenjem objekta klase </a:t>
            </a:r>
            <a:r>
              <a:rPr b="0" lang="en-US" sz="2500" spc="-1" strike="noStrike">
                <a:solidFill>
                  <a:srgbClr val="0d79ca"/>
                </a:solidFill>
                <a:latin typeface="Trebuchet MS"/>
              </a:rPr>
              <a:t>Čitač</a:t>
            </a: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 učitati niz podataka tipa </a:t>
            </a:r>
            <a:r>
              <a:rPr b="0" lang="en-US" sz="2500" spc="-1" strike="noStrike">
                <a:solidFill>
                  <a:srgbClr val="0d79ca"/>
                </a:solidFill>
                <a:latin typeface="Consolas"/>
              </a:rPr>
              <a:t>float</a:t>
            </a:r>
            <a:r>
              <a:rPr b="0" lang="en-US" sz="2500" spc="-1" strike="noStrike">
                <a:solidFill>
                  <a:srgbClr val="0d79ca"/>
                </a:solidFill>
                <a:latin typeface="Trebuchet MS"/>
              </a:rPr>
              <a:t> </a:t>
            </a: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iz datoteke </a:t>
            </a:r>
            <a:r>
              <a:rPr b="0" lang="en-US" sz="2500" spc="-1" strike="noStrike">
                <a:solidFill>
                  <a:srgbClr val="0d79ca"/>
                </a:solidFill>
                <a:latin typeface="Trebuchet MS"/>
              </a:rPr>
              <a:t>FNiz.txt</a:t>
            </a: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 i niz podataka tipa </a:t>
            </a:r>
            <a:r>
              <a:rPr b="0" lang="en-US" sz="2500" spc="-1" strike="noStrike">
                <a:solidFill>
                  <a:srgbClr val="0d79ca"/>
                </a:solidFill>
                <a:latin typeface="Consolas"/>
              </a:rPr>
              <a:t>double</a:t>
            </a:r>
            <a:r>
              <a:rPr b="0" lang="en-US" sz="2500" spc="-1" strike="noStrike">
                <a:solidFill>
                  <a:srgbClr val="595959"/>
                </a:solidFill>
                <a:latin typeface="Trebuchet MS"/>
              </a:rPr>
              <a:t> sa standardnog ulaza. Brojeve elemenata u nizovima čitati sa istog resursa odakle se učitavaju i sami elementi. Na standardni izlaz štampati sume elemenata oba niza.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Zadatak 2 - napomene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Novo kod ovog zadatka je to što pravimo svoju klasu koja nasleđuje bibliotečku klasu BufferedReader.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Ovo će se najviše odraziti na konstruktor te naše klase. Obratiti pažnju.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Zatvaranje tokova podataka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</a:rPr>
              <a:t>Fajl predstavlja eksterni resurs kome pristupa naš Java program. 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</a:rPr>
              <a:t>Javin </a:t>
            </a:r>
            <a:r>
              <a:rPr b="0" i="1" lang="en-US" sz="2600" spc="-1" strike="noStrike">
                <a:solidFill>
                  <a:srgbClr val="404040"/>
                </a:solidFill>
                <a:latin typeface="Trebuchet MS"/>
              </a:rPr>
              <a:t>garbage collection</a:t>
            </a:r>
            <a:r>
              <a:rPr b="0" lang="en-US" sz="2600" spc="-1" strike="noStrike">
                <a:solidFill>
                  <a:srgbClr val="404040"/>
                </a:solidFill>
                <a:latin typeface="Trebuchet MS"/>
              </a:rPr>
              <a:t> mehanizam može automatski da očisti samo nepotrebne objekte iz memorije, ne može da vodi računa o eksternim resursima. 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Zbog toga je veoma važno da sami pravilno zatvaramo tokove podataka. 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</a:rPr>
              <a:t>Ako naš program greškom ne zatvori neki fajl tom fajlu neće moći da pristupe drugi programi (a ni sam taj program neće moći da ponovo otvori već otvoreni fajl). 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</a:rPr>
              <a:t>U prethodnim primerima nismo o tome vodili računa pa postoji mogućnost da dođe do greške prilikom izvršenja. 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Zatvaranje tokova podataka - problem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9900ff"/>
                </a:solidFill>
                <a:latin typeface="Consolas"/>
              </a:rPr>
              <a:t>try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FileInputStream f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= new FileInputStream ("fajl.bin");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BufferedInputStream b = new BufferedInputStream(f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byte x = (byte)b.read();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if (x == -1) System.out.println("Fajl je prazan.");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// Ako neka od prethodnih naredbi baci izuzetak 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// zatvaranje toka se neće nikada izvršiti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// i tako otvoreni fajl nam ostaje neupotrebljiv.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9900ff"/>
                </a:solidFill>
                <a:latin typeface="Consolas"/>
              </a:rPr>
              <a:t>b.close();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9900ff"/>
                </a:solidFill>
                <a:latin typeface="Consolas"/>
              </a:rPr>
              <a:t>catch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(IOException izuz) 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System.out.println("Pojavio se izuzetak" + izuz);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Zatvaranje tokova podataka - ideja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8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9900ff"/>
                </a:solidFill>
                <a:latin typeface="Consolas"/>
              </a:rPr>
              <a:t>try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FileInputStream 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FileInputStream ("fajl.bin");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BufferedInputStream b = new BufferedInputStream(f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byte x = (byte)b.read();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if (x == -1) System.out.println("Fajl je prazan.");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9900ff"/>
                </a:solidFill>
                <a:latin typeface="Consolas"/>
              </a:rPr>
              <a:t>catch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(IOException izuz) 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System.out.println("Pojavio se izuzetak" + izuz);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9900ff"/>
                </a:solidFill>
                <a:latin typeface="Consolas"/>
              </a:rPr>
              <a:t>finally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// Znamo da se finally blok izvršava sigurno u svakom slučaju (bilo da se try 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// blok prekine zbog izuzetka ili izvrši do kraja) i ovo je pravo mesto da se 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// pozove close. Ali i close može da baci izuzetak pa moramo i na to da pazimo. 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9900ff"/>
                </a:solidFill>
                <a:latin typeface="Consolas"/>
              </a:rPr>
              <a:t>b.close();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6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Zatvaranje tokova podataka - rešenje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8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4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9900ff"/>
                </a:solidFill>
                <a:latin typeface="Consolas"/>
              </a:rPr>
              <a:t>try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FileInputStream 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= new FileInputStream ("fajl.bin");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BufferedInputStream b = new BufferedInputStream(f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byte x = (byte)b.read();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if (x == -1) System.out.println("Fajl je prazan.");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9900ff"/>
                </a:solidFill>
                <a:latin typeface="Consolas"/>
              </a:rPr>
              <a:t>catch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(IOException izuz) 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System.out.println("Pojavio se izuzetak" + izuz);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9900ff"/>
                </a:solidFill>
                <a:latin typeface="Consolas"/>
              </a:rPr>
              <a:t>finally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if (b != null) 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try { 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  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b.close();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} catch (IOException ex) 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System.out.println("Greška pri zatvaranju: " + ex);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	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9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Zatvaranje tokova podataka - primeri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Rešenja prethodnih zadataka modifikovana tako da se zatvaranje tokova podataka izvrši sigurno  u finally bloku nalaze se u folderu </a:t>
            </a:r>
            <a:r>
              <a:rPr b="0" lang="en-US" sz="2600" spc="-1" strike="noStrike">
                <a:solidFill>
                  <a:srgbClr val="00b0f0"/>
                </a:solidFill>
                <a:latin typeface="Trebuchet MS"/>
                <a:ea typeface="Microsoft YaHei"/>
              </a:rPr>
              <a:t>“2.Close u finally bloku”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Naredba try-with-resources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4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Prethodno rešenje sa obaveznim pisanjem finally bloka dosta komplikuje rad sa fajlovima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Programski kod u svim finally blokovima je skoro identičan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Bolje rešenje je uvedeno u verziji 7 Jave i zove se try-with-resources naredba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To je modifikacija standardne try-catch-finally naredbe koja je samo proširena </a:t>
            </a:r>
            <a:r>
              <a:rPr b="0" lang="en-US" sz="2600" spc="-1" strike="noStrike">
                <a:solidFill>
                  <a:srgbClr val="9900ff"/>
                </a:solidFill>
                <a:latin typeface="Trebuchet MS"/>
                <a:ea typeface="Microsoft YaHei"/>
              </a:rPr>
              <a:t>inicijalizacijom resursa na početku try bloka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Try-with-resources naredba se prevodi tako da se resursi inicijalizovani u njoj </a:t>
            </a:r>
            <a:r>
              <a:rPr b="0" lang="en-US" sz="2600" spc="-1" strike="noStrike">
                <a:solidFill>
                  <a:srgbClr val="9900ff"/>
                </a:solidFill>
                <a:latin typeface="Trebuchet MS"/>
                <a:ea typeface="Microsoft YaHei"/>
              </a:rPr>
              <a:t>automatski zatvaraju pri izlasku iz try bloka</a:t>
            </a: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 bilo da se try blok normalno izvršio, bilo da je došlo do izuzetka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Naredba try-with-resources: sintaksa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try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(&lt;kreiranje resursa&gt;)</a:t>
            </a: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 {</a:t>
            </a:r>
            <a:endParaRPr b="0" lang="en-US" sz="2800" spc="-1" strike="noStrike">
              <a:solidFill>
                <a:srgbClr val="00b0f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... </a:t>
            </a:r>
            <a:endParaRPr b="0" lang="en-US" sz="2800" spc="-1" strike="noStrike">
              <a:solidFill>
                <a:srgbClr val="00b0f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b0f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catch (IOException ex) {</a:t>
            </a:r>
            <a:endParaRPr b="0" lang="en-US" sz="2800" spc="-1" strike="noStrike">
              <a:solidFill>
                <a:srgbClr val="00b0f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...</a:t>
            </a:r>
            <a:endParaRPr b="0" lang="en-US" sz="2800" spc="-1" strike="noStrike">
              <a:solidFill>
                <a:srgbClr val="00b0f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b0f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finally {</a:t>
            </a:r>
            <a:endParaRPr b="0" lang="en-US" sz="2800" spc="-1" strike="noStrike">
              <a:solidFill>
                <a:srgbClr val="00b0f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...</a:t>
            </a:r>
            <a:endParaRPr b="0" lang="en-US" sz="2800" spc="-1" strike="noStrike">
              <a:solidFill>
                <a:srgbClr val="00b0f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// Resursi kreirani u try zaglavlju se ovde zatvaraju. </a:t>
            </a:r>
            <a:endParaRPr b="0" lang="en-US" sz="2800" spc="-1" strike="noStrike">
              <a:solidFill>
                <a:srgbClr val="00b0f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// Ako i ne napišemo finally blok kompajler će ga generisati </a:t>
            </a:r>
            <a:endParaRPr b="0" lang="en-US" sz="2800" spc="-1" strike="noStrike">
              <a:solidFill>
                <a:srgbClr val="00b0f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// u međukodu tako da radi zatvaranje resursa. </a:t>
            </a:r>
            <a:endParaRPr b="0" lang="en-US" sz="2800" spc="-1" strike="noStrike">
              <a:solidFill>
                <a:srgbClr val="00b0f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b0f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b0f0"/>
              </a:solidFill>
              <a:latin typeface="Trebuchet MS"/>
            </a:endParaRPr>
          </a:p>
        </p:txBody>
      </p:sp>
      <p:sp>
        <p:nvSpPr>
          <p:cNvPr id="438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Naredba try-with-resources: primer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40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7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9900ff"/>
                </a:solidFill>
                <a:latin typeface="Consolas"/>
                <a:ea typeface="Microsoft YaHei"/>
              </a:rPr>
              <a:t>try (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FileInputStream f = new FileInputStream ("fajl.bin");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 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BufferedInputStream b = new BufferedInputStream(f);</a:t>
            </a:r>
            <a:r>
              <a:rPr b="1" lang="en-US" sz="2800" spc="-1" strike="noStrike">
                <a:solidFill>
                  <a:srgbClr val="9900ff"/>
                </a:solidFill>
                <a:latin typeface="Consolas"/>
              </a:rPr>
              <a:t>)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byte x = (byte)b.read();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if (x == -1) System.out.println("Fajl je prazan.");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// nema potrebe da bilo gde pišemo kod za zatvaranje 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// tokova podataka koji su otvoreni u try zaglavlju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b0f0"/>
                </a:solidFill>
                <a:latin typeface="Consolas"/>
              </a:rPr>
              <a:t>catch</a:t>
            </a: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 (IOException izuz) 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   </a:t>
            </a: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System.out.println("Pojavio se izuzetak" + izuz);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1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Tokovi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Termin koji se u Javi koristi za pristupanje ulaznim i izlaznim uređajima su tokovi (streams).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Tok je objekat-predstavnik ulazno-izlaznog resursa: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masovne memorije (datoteke), odnosno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standardnog ulaza (tastature).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Java poznaje ulazne i izlazne tokove.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Ulazni tok je predviđen samo za čitanje podataka sa uređaja sa kojim je povezan.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Izlazni tok je predviđen samo za slanje podataka prema uređaju sa kojim je povezan.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Naredba try-with-resources: primer v2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9900ff"/>
                </a:solidFill>
                <a:latin typeface="Consolas"/>
                <a:ea typeface="Microsoft YaHei"/>
              </a:rPr>
              <a:t>try (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  <a:ea typeface="Microsoft YaHei"/>
              </a:rPr>
              <a:t>BufferedInputStream b = new BufferedInputStream(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  <a:ea typeface="Microsoft YaHei"/>
              </a:rPr>
              <a:t>   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new FileInputStream ("fajl.bin"));</a:t>
            </a:r>
            <a:r>
              <a:rPr b="1" lang="en-US" sz="2800" spc="-1" strike="noStrike">
                <a:solidFill>
                  <a:srgbClr val="9900ff"/>
                </a:solidFill>
                <a:latin typeface="Consolas"/>
              </a:rPr>
              <a:t>)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  <a:ea typeface="Microsoft YaHei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  <a:ea typeface="Microsoft YaHei"/>
              </a:rPr>
              <a:t>// Objekat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FileInputStream f iz prethodnog rešenja nigde 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// direktno ne koristimo pa je bolje i kraće da ne deklarišemo tu 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9900ff"/>
                </a:solidFill>
                <a:latin typeface="Consolas"/>
              </a:rPr>
              <a:t>// promenljivu f, nego da se kreira objekat b. 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byte x = (byte)b.read();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if (x == -1) System.out.println("Fajl je prazan.");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b0f0"/>
                </a:solidFill>
                <a:latin typeface="Consolas"/>
              </a:rPr>
              <a:t>catch</a:t>
            </a: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 (IOException izuz) {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   </a:t>
            </a: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System.out.println("Pojavio se izuzetak" + izuz);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Naredba try-with-resources: kako radi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1" lang="en-US" sz="2600" spc="-1" strike="noStrike">
                <a:solidFill>
                  <a:srgbClr val="9900ff"/>
                </a:solidFill>
                <a:latin typeface="Trebuchet MS"/>
                <a:ea typeface="Microsoft YaHei"/>
              </a:rPr>
              <a:t>Važno ograničenje</a:t>
            </a: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 – objekti čiji se konstruktori pozivaju u zaglavlju try bloka mora da </a:t>
            </a:r>
            <a:r>
              <a:rPr b="1" lang="en-US" sz="2600" spc="-1" strike="noStrike">
                <a:solidFill>
                  <a:srgbClr val="9900ff"/>
                </a:solidFill>
                <a:latin typeface="Trebuchet MS"/>
                <a:ea typeface="Microsoft YaHei"/>
              </a:rPr>
              <a:t>implementiraju jedan od interfejsa AutoCloseable ili Closeable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Ovi interfejsi obezbeđuju da klase koje ih implementiraju imaju </a:t>
            </a:r>
            <a:r>
              <a:rPr b="0" lang="en-US" sz="2600" spc="-1" strike="noStrike">
                <a:solidFill>
                  <a:srgbClr val="9900ff"/>
                </a:solidFill>
                <a:latin typeface="Trebuchet MS"/>
                <a:ea typeface="Microsoft YaHei"/>
              </a:rPr>
              <a:t>close</a:t>
            </a: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 metodu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Kompajler onda sigurno može da izgeneriše poziv te metode u finally bloku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Sve klase za rad sa tokovima podataka koje smo prethodno obradili implementiraju interfejse AutoCloseable i Closeable tako da možemo da ih koristimo u try-with-resources konstrukciji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Naredba try-with-resources: primeri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  <a:ea typeface="Microsoft YaHei"/>
              </a:rPr>
              <a:t>Rešenja prethodnih zadataka modifikovana tako da se koristi try-with-resources naredba nalaze se u folderu </a:t>
            </a:r>
            <a:r>
              <a:rPr b="0" lang="en-US" sz="2600" spc="-1" strike="noStrike">
                <a:solidFill>
                  <a:srgbClr val="00b0f0"/>
                </a:solidFill>
                <a:latin typeface="Trebuchet MS"/>
                <a:ea typeface="Microsoft YaHei"/>
              </a:rPr>
              <a:t>“3.Naredba try-with-resources”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0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527400" y="1708920"/>
            <a:ext cx="10036440" cy="3890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4800" spc="-1" strike="noStrike">
                <a:solidFill>
                  <a:srgbClr val="4e67c8"/>
                </a:solidFill>
                <a:latin typeface="Trebuchet MS"/>
              </a:rPr>
              <a:t>That's all folks.</a:t>
            </a:r>
            <a:endParaRPr b="0" lang="en-US" sz="4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Paket </a:t>
            </a:r>
            <a:r>
              <a:rPr b="0" lang="en-US" sz="4000" spc="-1" strike="noStrike">
                <a:solidFill>
                  <a:srgbClr val="0d79ca"/>
                </a:solidFill>
                <a:latin typeface="Consolas"/>
              </a:rPr>
              <a:t>java.io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Ovaj paket sadrži klase za rad sa ulaznim i izlaznim tokovima podataka.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Zbog prirode ulazno-izlaznih uređaja (koji mogu da se ne odazovu ili ponašaju nepredvidivo), metodi ovih klasa, u slučaju da ne mogu da izvrše zadatak koji im je dat, generišu izuzetke.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Izuzeci koje generišu metodi klasa ovog paketa su tipa </a:t>
            </a: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IOException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(tj. objekti ove klase).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Zbog svega ovoga, metode ovih klasa treba </a:t>
            </a:r>
            <a:r>
              <a:rPr b="1" lang="en-US" sz="2400" spc="-1" strike="noStrike">
                <a:solidFill>
                  <a:srgbClr val="404040"/>
                </a:solidFill>
                <a:latin typeface="Trebuchet MS"/>
              </a:rPr>
              <a:t>uvek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pozivati u okviru </a:t>
            </a: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try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bloka, a </a:t>
            </a: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catch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blok prihvata izuzetak tipa IOException i preduzima određene akcije (na primer obaveštava korisnika o grešci i sl).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Byte vs Character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321200" y="2739240"/>
            <a:ext cx="3601800" cy="2449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31489f"/>
                </a:solidFill>
                <a:latin typeface="Tahoma"/>
              </a:rPr>
              <a:t>tokovi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31489f"/>
                </a:solidFill>
                <a:latin typeface="Tahoma"/>
              </a:rPr>
              <a:t>podataka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31489f"/>
                </a:solidFill>
                <a:latin typeface="Tahoma"/>
              </a:rPr>
              <a:t>u Javi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5680440" y="1424880"/>
            <a:ext cx="3897000" cy="2188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31489f"/>
                </a:solidFill>
                <a:latin typeface="Tahoma"/>
              </a:rPr>
              <a:t> </a:t>
            </a:r>
            <a:r>
              <a:rPr b="1" lang="en-US" sz="3200" spc="-1" strike="noStrike">
                <a:solidFill>
                  <a:srgbClr val="6600ff"/>
                </a:solidFill>
                <a:latin typeface="Consolas"/>
              </a:rPr>
              <a:t>byte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489f"/>
                </a:solidFill>
                <a:latin typeface="Tahoma"/>
              </a:rPr>
              <a:t> </a:t>
            </a:r>
            <a:r>
              <a:rPr b="0" lang="en-US" sz="2000" spc="-1" strike="noStrike">
                <a:solidFill>
                  <a:srgbClr val="31489f"/>
                </a:solidFill>
                <a:latin typeface="Tahoma"/>
              </a:rPr>
              <a:t>za pristup podacima koji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489f"/>
                </a:solidFill>
                <a:latin typeface="Tahoma"/>
              </a:rPr>
              <a:t>nemaju nikakvu unapred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489f"/>
                </a:solidFill>
                <a:latin typeface="Tahoma"/>
              </a:rPr>
              <a:t>definisanu strukturu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489f"/>
                </a:solidFill>
                <a:latin typeface="Tahoma"/>
              </a:rPr>
              <a:t>(bajt po bajt)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489f"/>
                </a:solidFill>
                <a:latin typeface="Tahoma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5680440" y="4074480"/>
            <a:ext cx="3897000" cy="1891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6600ff"/>
                </a:solidFill>
                <a:latin typeface="Consolas"/>
              </a:rPr>
              <a:t>character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489f"/>
                </a:solidFill>
                <a:latin typeface="Tahoma"/>
              </a:rPr>
              <a:t> </a:t>
            </a:r>
            <a:r>
              <a:rPr b="0" lang="en-US" sz="2000" spc="-1" strike="noStrike">
                <a:solidFill>
                  <a:srgbClr val="31489f"/>
                </a:solidFill>
                <a:latin typeface="Tahoma"/>
              </a:rPr>
              <a:t>za pristup tekstualnim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1489f"/>
                </a:solidFill>
                <a:latin typeface="Tahoma"/>
              </a:rPr>
              <a:t>fajlovima (slovo po slovo)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1489f"/>
                </a:solidFill>
                <a:latin typeface="Tahoma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 rot="19708200">
            <a:off x="4586760" y="2645640"/>
            <a:ext cx="1487160" cy="1080720"/>
          </a:xfrm>
          <a:prstGeom prst="rightArrow">
            <a:avLst>
              <a:gd name="adj1" fmla="val 47694"/>
              <a:gd name="adj2" fmla="val 70974"/>
            </a:avLst>
          </a:prstGeom>
          <a:solidFill>
            <a:schemeClr val="bg2"/>
          </a:solidFill>
          <a:ln w="25560">
            <a:solidFill>
              <a:schemeClr val="tx2">
                <a:lumMod val="60000"/>
                <a:lumOff val="4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7"/>
          <p:cNvSpPr/>
          <p:nvPr/>
        </p:nvSpPr>
        <p:spPr>
          <a:xfrm rot="1691400">
            <a:off x="4624920" y="4007520"/>
            <a:ext cx="1401480" cy="1080720"/>
          </a:xfrm>
          <a:prstGeom prst="rightArrow">
            <a:avLst>
              <a:gd name="adj1" fmla="val 47694"/>
              <a:gd name="adj2" fmla="val 70966"/>
            </a:avLst>
          </a:prstGeom>
          <a:solidFill>
            <a:schemeClr val="bg2"/>
          </a:solidFill>
          <a:ln w="25560">
            <a:solidFill>
              <a:schemeClr val="tx2">
                <a:lumMod val="60000"/>
                <a:lumOff val="4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Razlike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544320" y="1143000"/>
            <a:ext cx="1003644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1" lang="en-US" sz="3600" spc="-1" strike="noStrike">
                <a:solidFill>
                  <a:srgbClr val="404040"/>
                </a:solidFill>
                <a:latin typeface="Trebuchet MS"/>
              </a:rPr>
              <a:t>Byte tokovi</a:t>
            </a:r>
            <a:endParaRPr b="0" lang="en-US" sz="3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Imaju slobodnu formu. Upisujemo bajt po bajt.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Imamo slobodu kakav format će imati fajl.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Moramo da znamo kako smo ređali podatke u fajlu.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Fajl će generalno biti čitljiv samo našoj aplikaciji.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Nemamo nikakav standard, niti univerzalnost fajla.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1" lang="en-US" sz="3600" spc="-1" strike="noStrike">
                <a:solidFill>
                  <a:srgbClr val="404040"/>
                </a:solidFill>
                <a:latin typeface="Trebuchet MS"/>
              </a:rPr>
              <a:t>Character tokovi</a:t>
            </a:r>
            <a:endParaRPr b="0" lang="en-US" sz="3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Služe za manipulaciju tekstualnim fajlovima.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Šta god da upišemo imaće format teksta.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Fajl koji kreira naša aplikacija otvaraće Notepad, TextEdit i sl.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Binarni tokovi - klase za ulaz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544320" y="1143000"/>
            <a:ext cx="10036440" cy="5393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InputStream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Ovo je </a:t>
            </a:r>
            <a:r>
              <a:rPr b="0" i="1" lang="en-US" sz="2200" spc="-1" strike="noStrike">
                <a:solidFill>
                  <a:srgbClr val="404040"/>
                </a:solidFill>
                <a:latin typeface="Trebuchet MS"/>
              </a:rPr>
              <a:t>apstraktna</a:t>
            </a: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 klasa iz koje su izvedene sve ostale klase za rad sa byte-tokovima podataka.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9900ff"/>
                </a:solidFill>
                <a:latin typeface="Consolas"/>
              </a:rPr>
              <a:t>File</a:t>
            </a: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InputStream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Služi za učitavanje podataka iz datoteke.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Kao argument pri instanciranju novog objekta može se staviti ime datoteke; objekat će nadalje zastupati tu datoteku.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9900ff"/>
                </a:solidFill>
                <a:latin typeface="Consolas"/>
              </a:rPr>
              <a:t>Buffered</a:t>
            </a: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InputStream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Klasa za "baferovan" unos podataka.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Pažnja: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njen argument pri instanciranju nije ime fajla, već 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objekat tipa </a:t>
            </a:r>
            <a:r>
              <a:rPr b="1" lang="en-US" sz="2000" spc="-1" strike="noStrike">
                <a:solidFill>
                  <a:srgbClr val="0d79ca"/>
                </a:solidFill>
                <a:latin typeface="Consolas"/>
              </a:rPr>
              <a:t>FileInputStream</a:t>
            </a:r>
            <a:r>
              <a:rPr b="0" lang="en-US" sz="2000" spc="-1" strike="noStrike">
                <a:solidFill>
                  <a:srgbClr val="0d79ca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("zastupnik" datoteke)!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9900ff"/>
                </a:solidFill>
                <a:latin typeface="Consolas"/>
              </a:rPr>
              <a:t>Data</a:t>
            </a: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InputStream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Učitavanje sa automatskom konverzijom u neki određeni tip.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Njen argument pri instanciranju je </a:t>
            </a:r>
            <a:r>
              <a:rPr b="1" lang="en-US" sz="2200" spc="-1" strike="noStrike">
                <a:solidFill>
                  <a:srgbClr val="404040"/>
                </a:solidFill>
                <a:latin typeface="Trebuchet MS"/>
              </a:rPr>
              <a:t>bafer.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544320" y="321480"/>
            <a:ext cx="10036440" cy="64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e67c8"/>
                </a:solidFill>
                <a:latin typeface="Trebuchet MS"/>
              </a:rPr>
              <a:t>Binarni ulazni tok - važniji metodi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544320" y="1143000"/>
            <a:ext cx="10239120" cy="527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Metodi apstraktne klase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InputStream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, u svim klasama: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read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– metod za učitavanje iz fajla (3 varijante).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mark(int)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– markira tekuću poziciju u ulaznom toku.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reset()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– vraća se na markiranu poziciju.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close()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– zatvara (oslobađa) ulazni resurs.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Ako se ne pozove, automatski se zove pri brisanju objekta klase InputStream.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Metodi klase </a:t>
            </a:r>
            <a:r>
              <a:rPr b="0" lang="en-US" sz="2800" spc="-1" strike="noStrike">
                <a:solidFill>
                  <a:srgbClr val="0d79ca"/>
                </a:solidFill>
                <a:latin typeface="Consolas"/>
              </a:rPr>
              <a:t>DataInputStream</a:t>
            </a:r>
            <a:r>
              <a:rPr b="0" lang="en-US" sz="2800" spc="-1" strike="noStrike">
                <a:solidFill>
                  <a:srgbClr val="404040"/>
                </a:solidFill>
                <a:latin typeface="Trebuchet MS"/>
              </a:rPr>
              <a:t> (konverzija pri ulazu):</a:t>
            </a:r>
            <a:endParaRPr b="0" lang="en-US" sz="2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readBoolean()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readByte()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4e67c8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0d79ca"/>
                </a:solidFill>
                <a:latin typeface="Consolas"/>
              </a:rPr>
              <a:t>readInt()...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544320" y="6422400"/>
            <a:ext cx="64303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Elektronski fakultet u Nišu – Katedra za računarstvo – Programski jezici 2020 - Java</a:t>
            </a:r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5614</TotalTime>
  <Application>LibreOffice/6.2.8.2$Windows_X86_64 LibreOffice_project/f82ddfca21ebc1e222a662a32b25c0c9d20169ee</Application>
  <Words>3082</Words>
  <Paragraphs>355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2014-09-12T02:18:09Z</dcterms:created>
  <dc:creator>Admin</dc:creator>
  <dc:description/>
  <dc:language>en-US</dc:language>
  <cp:lastModifiedBy/>
  <dcterms:modified xsi:type="dcterms:W3CDTF">2020-03-26T04:29:42Z</dcterms:modified>
  <cp:revision>246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