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90" r:id="rId7"/>
    <p:sldId id="261" r:id="rId8"/>
    <p:sldId id="262" r:id="rId9"/>
    <p:sldId id="264" r:id="rId10"/>
    <p:sldId id="269" r:id="rId11"/>
    <p:sldId id="268" r:id="rId12"/>
    <p:sldId id="271" r:id="rId13"/>
    <p:sldId id="263" r:id="rId14"/>
    <p:sldId id="265" r:id="rId15"/>
    <p:sldId id="266" r:id="rId16"/>
    <p:sldId id="267" r:id="rId17"/>
    <p:sldId id="270" r:id="rId18"/>
    <p:sldId id="272" r:id="rId19"/>
    <p:sldId id="273" r:id="rId20"/>
    <p:sldId id="274" r:id="rId21"/>
    <p:sldId id="275" r:id="rId22"/>
    <p:sldId id="276" r:id="rId23"/>
    <p:sldId id="277" r:id="rId24"/>
    <p:sldId id="279" r:id="rId25"/>
    <p:sldId id="278" r:id="rId26"/>
    <p:sldId id="281" r:id="rId27"/>
    <p:sldId id="280"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odora Kocic" initials="TK" lastIdx="1" clrIdx="0">
    <p:extLst>
      <p:ext uri="{19B8F6BF-5375-455C-9EA6-DF929625EA0E}">
        <p15:presenceInfo xmlns:p15="http://schemas.microsoft.com/office/powerpoint/2012/main" userId="S::teodora.kocic@elfak.rs::2143a79b-5a6e-4c9b-8c65-d096889900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hyperlink" Target="https://github.com/apache/openwhisk/blob/master/docs/reference.md#openwhisk-entities" TargetMode="Externa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pache/openwhisk" TargetMode="External"/><Relationship Id="rId2" Type="http://schemas.openxmlformats.org/officeDocument/2006/relationships/hyperlink" Target="https://openwhisk.apache.org/documenta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openwhisk.apache.or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A1D0-E8D4-30FD-3F0C-90D900A7E41A}"/>
              </a:ext>
            </a:extLst>
          </p:cNvPr>
          <p:cNvSpPr>
            <a:spLocks noGrp="1"/>
          </p:cNvSpPr>
          <p:nvPr>
            <p:ph type="ctrTitle"/>
          </p:nvPr>
        </p:nvSpPr>
        <p:spPr/>
        <p:txBody>
          <a:bodyPr/>
          <a:lstStyle/>
          <a:p>
            <a:r>
              <a:rPr lang="en-US" dirty="0"/>
              <a:t>Openwhisk </a:t>
            </a:r>
          </a:p>
        </p:txBody>
      </p:sp>
      <p:sp>
        <p:nvSpPr>
          <p:cNvPr id="3" name="Subtitle 2">
            <a:extLst>
              <a:ext uri="{FF2B5EF4-FFF2-40B4-BE49-F238E27FC236}">
                <a16:creationId xmlns:a16="http://schemas.microsoft.com/office/drawing/2014/main" id="{F2E59AAE-B642-634C-B38D-7E155E210B40}"/>
              </a:ext>
            </a:extLst>
          </p:cNvPr>
          <p:cNvSpPr>
            <a:spLocks noGrp="1"/>
          </p:cNvSpPr>
          <p:nvPr>
            <p:ph type="subTitle" idx="1"/>
          </p:nvPr>
        </p:nvSpPr>
        <p:spPr/>
        <p:txBody>
          <a:bodyPr/>
          <a:lstStyle/>
          <a:p>
            <a:r>
              <a:rPr lang="en-US" dirty="0"/>
              <a:t>‘serverless’ platforma vo</a:t>
            </a:r>
            <a:r>
              <a:rPr lang="sr-Latn-RS" dirty="0"/>
              <a:t>đena događajima</a:t>
            </a:r>
            <a:endParaRPr lang="en-US" dirty="0"/>
          </a:p>
        </p:txBody>
      </p:sp>
      <p:pic>
        <p:nvPicPr>
          <p:cNvPr id="5" name="Picture 4">
            <a:extLst>
              <a:ext uri="{FF2B5EF4-FFF2-40B4-BE49-F238E27FC236}">
                <a16:creationId xmlns:a16="http://schemas.microsoft.com/office/drawing/2014/main" id="{B3F63668-DBFE-E4C2-98E2-194A33483721}"/>
              </a:ext>
            </a:extLst>
          </p:cNvPr>
          <p:cNvPicPr>
            <a:picLocks noChangeAspect="1"/>
          </p:cNvPicPr>
          <p:nvPr/>
        </p:nvPicPr>
        <p:blipFill>
          <a:blip r:embed="rId2"/>
          <a:stretch>
            <a:fillRect/>
          </a:stretch>
        </p:blipFill>
        <p:spPr>
          <a:xfrm>
            <a:off x="3617669" y="1734544"/>
            <a:ext cx="760900" cy="760900"/>
          </a:xfrm>
          <a:prstGeom prst="rect">
            <a:avLst/>
          </a:prstGeom>
        </p:spPr>
      </p:pic>
      <p:sp>
        <p:nvSpPr>
          <p:cNvPr id="6" name="TextBox 5">
            <a:extLst>
              <a:ext uri="{FF2B5EF4-FFF2-40B4-BE49-F238E27FC236}">
                <a16:creationId xmlns:a16="http://schemas.microsoft.com/office/drawing/2014/main" id="{3B25603F-BA79-3048-CE96-8AE07AD90A76}"/>
              </a:ext>
            </a:extLst>
          </p:cNvPr>
          <p:cNvSpPr txBox="1"/>
          <p:nvPr/>
        </p:nvSpPr>
        <p:spPr>
          <a:xfrm>
            <a:off x="9468982" y="5375904"/>
            <a:ext cx="2356672" cy="923330"/>
          </a:xfrm>
          <a:prstGeom prst="rect">
            <a:avLst/>
          </a:prstGeom>
          <a:noFill/>
        </p:spPr>
        <p:txBody>
          <a:bodyPr wrap="square" rtlCol="0">
            <a:spAutoFit/>
          </a:bodyPr>
          <a:lstStyle/>
          <a:p>
            <a:r>
              <a:rPr lang="sr-Latn-RS" dirty="0">
                <a:solidFill>
                  <a:schemeClr val="bg1"/>
                </a:solidFill>
              </a:rPr>
              <a:t>Student:</a:t>
            </a:r>
          </a:p>
          <a:p>
            <a:r>
              <a:rPr lang="sr-Latn-RS" dirty="0">
                <a:solidFill>
                  <a:schemeClr val="bg1"/>
                </a:solidFill>
              </a:rPr>
              <a:t>Stefan Aleksić, 16995</a:t>
            </a:r>
          </a:p>
          <a:p>
            <a:r>
              <a:rPr lang="sr-Latn-RS" dirty="0">
                <a:solidFill>
                  <a:schemeClr val="bg1"/>
                </a:solidFill>
              </a:rPr>
              <a:t>Teodora Kocić, 17190</a:t>
            </a:r>
          </a:p>
        </p:txBody>
      </p:sp>
      <p:sp>
        <p:nvSpPr>
          <p:cNvPr id="7" name="TextBox 6">
            <a:extLst>
              <a:ext uri="{FF2B5EF4-FFF2-40B4-BE49-F238E27FC236}">
                <a16:creationId xmlns:a16="http://schemas.microsoft.com/office/drawing/2014/main" id="{0FB07278-C9D8-9D58-7698-95A01E1B2ACA}"/>
              </a:ext>
            </a:extLst>
          </p:cNvPr>
          <p:cNvSpPr txBox="1"/>
          <p:nvPr/>
        </p:nvSpPr>
        <p:spPr>
          <a:xfrm>
            <a:off x="581191" y="5652903"/>
            <a:ext cx="2707132" cy="646331"/>
          </a:xfrm>
          <a:prstGeom prst="rect">
            <a:avLst/>
          </a:prstGeom>
          <a:noFill/>
        </p:spPr>
        <p:txBody>
          <a:bodyPr wrap="square" rtlCol="0">
            <a:spAutoFit/>
          </a:bodyPr>
          <a:lstStyle/>
          <a:p>
            <a:r>
              <a:rPr lang="sr-Latn-RS" dirty="0">
                <a:solidFill>
                  <a:schemeClr val="bg1"/>
                </a:solidFill>
              </a:rPr>
              <a:t>Mentor:</a:t>
            </a:r>
          </a:p>
          <a:p>
            <a:r>
              <a:rPr lang="sr-Latn-RS" dirty="0">
                <a:solidFill>
                  <a:schemeClr val="bg1"/>
                </a:solidFill>
              </a:rPr>
              <a:t>Prof. Dr Dragan Stojanović</a:t>
            </a:r>
          </a:p>
        </p:txBody>
      </p:sp>
    </p:spTree>
    <p:extLst>
      <p:ext uri="{BB962C8B-B14F-4D97-AF65-F5344CB8AC3E}">
        <p14:creationId xmlns:p14="http://schemas.microsoft.com/office/powerpoint/2010/main" val="405007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2CC7-0A14-652C-98F2-7B07F8C7CDD1}"/>
              </a:ext>
            </a:extLst>
          </p:cNvPr>
          <p:cNvSpPr>
            <a:spLocks noGrp="1"/>
          </p:cNvSpPr>
          <p:nvPr>
            <p:ph type="title"/>
          </p:nvPr>
        </p:nvSpPr>
        <p:spPr/>
        <p:txBody>
          <a:bodyPr/>
          <a:lstStyle/>
          <a:p>
            <a:r>
              <a:rPr lang="sr-Latn-RS" dirty="0"/>
              <a:t>Akcije – primeri </a:t>
            </a:r>
            <a:endParaRPr lang="en-US" dirty="0"/>
          </a:p>
        </p:txBody>
      </p:sp>
      <p:sp>
        <p:nvSpPr>
          <p:cNvPr id="3" name="Content Placeholder 2">
            <a:extLst>
              <a:ext uri="{FF2B5EF4-FFF2-40B4-BE49-F238E27FC236}">
                <a16:creationId xmlns:a16="http://schemas.microsoft.com/office/drawing/2014/main" id="{35853517-CFF4-EAE8-1803-03CF8A8E06C0}"/>
              </a:ext>
            </a:extLst>
          </p:cNvPr>
          <p:cNvSpPr>
            <a:spLocks noGrp="1"/>
          </p:cNvSpPr>
          <p:nvPr>
            <p:ph idx="1"/>
          </p:nvPr>
        </p:nvSpPr>
        <p:spPr>
          <a:xfrm>
            <a:off x="581192" y="2103120"/>
            <a:ext cx="11029615" cy="4297680"/>
          </a:xfrm>
        </p:spPr>
        <p:txBody>
          <a:bodyPr>
            <a:normAutofit/>
          </a:bodyPr>
          <a:lstStyle/>
          <a:p>
            <a:pPr marL="285750" indent="-285750">
              <a:buFont typeface="Wingdings" panose="05000000000000000000" pitchFamily="2" charset="2"/>
              <a:buChar char="§"/>
            </a:pPr>
            <a:endParaRPr lang="sr-Latn-RS" dirty="0">
              <a:solidFill>
                <a:schemeClr val="accent1"/>
              </a:solidFill>
            </a:endParaRPr>
          </a:p>
          <a:p>
            <a:pPr marL="285750" indent="-285750">
              <a:buFont typeface="Wingdings" panose="05000000000000000000" pitchFamily="2" charset="2"/>
              <a:buChar char="§"/>
            </a:pPr>
            <a:endParaRPr lang="sr-Latn-RS" dirty="0">
              <a:solidFill>
                <a:schemeClr val="accent1"/>
              </a:solidFill>
            </a:endParaRPr>
          </a:p>
          <a:p>
            <a:pPr marL="0" indent="0">
              <a:buNone/>
            </a:pPr>
            <a:endParaRPr lang="sr-Latn-RS" dirty="0">
              <a:solidFill>
                <a:schemeClr val="accent1"/>
              </a:solidFill>
            </a:endParaRPr>
          </a:p>
          <a:p>
            <a:r>
              <a:rPr lang="sr-Latn-RS" sz="1800" dirty="0">
                <a:solidFill>
                  <a:schemeClr val="tx1"/>
                </a:solidFill>
              </a:rPr>
              <a:t>Prva komanda postavlja doker OpenWhisk akciju </a:t>
            </a:r>
            <a:r>
              <a:rPr lang="sr-Latn-RS" sz="1800" i="1" dirty="0">
                <a:solidFill>
                  <a:schemeClr val="tx1"/>
                </a:solidFill>
              </a:rPr>
              <a:t>textAction </a:t>
            </a:r>
            <a:r>
              <a:rPr lang="sr-Latn-RS" sz="1800" dirty="0">
                <a:solidFill>
                  <a:schemeClr val="tx1"/>
                </a:solidFill>
              </a:rPr>
              <a:t>koja je implementirana korišćenjem $DOCKER_USER/openwhisk slike sa Docker Hub-a. </a:t>
            </a:r>
          </a:p>
          <a:p>
            <a:r>
              <a:rPr lang="sr-Latn-RS" sz="1800" dirty="0">
                <a:solidFill>
                  <a:schemeClr val="tx1"/>
                </a:solidFill>
              </a:rPr>
              <a:t>Druga komanda povezuje akciju </a:t>
            </a:r>
            <a:r>
              <a:rPr lang="sr-Latn-RS" sz="1800" i="1" dirty="0">
                <a:solidFill>
                  <a:schemeClr val="tx1"/>
                </a:solidFill>
              </a:rPr>
              <a:t>textAction </a:t>
            </a:r>
            <a:r>
              <a:rPr lang="sr-Latn-RS" sz="1800" dirty="0">
                <a:solidFill>
                  <a:schemeClr val="tx1"/>
                </a:solidFill>
              </a:rPr>
              <a:t>sa nalogom na aplikaciji Twillio</a:t>
            </a:r>
            <a:r>
              <a:rPr lang="en-US" sz="1800" dirty="0">
                <a:solidFill>
                  <a:schemeClr val="tx1"/>
                </a:solidFill>
              </a:rPr>
              <a:t> </a:t>
            </a:r>
            <a:r>
              <a:rPr lang="sr-Latn-RS" dirty="0">
                <a:solidFill>
                  <a:schemeClr val="tx1"/>
                </a:solidFill>
              </a:rPr>
              <a:t>i</a:t>
            </a:r>
            <a:r>
              <a:rPr lang="en-US" sz="1800" dirty="0">
                <a:solidFill>
                  <a:schemeClr val="tx1"/>
                </a:solidFill>
              </a:rPr>
              <a:t> </a:t>
            </a:r>
            <a:r>
              <a:rPr lang="sr-Latn-RS" dirty="0">
                <a:solidFill>
                  <a:schemeClr val="tx1"/>
                </a:solidFill>
              </a:rPr>
              <a:t>od prethodne komande razlikuje se po tome što ne predstavlja kreiranje akcije, već definiše ažuriranje postojeće akcije </a:t>
            </a:r>
            <a:r>
              <a:rPr lang="sr-Latn-RS" sz="1800" i="1" dirty="0">
                <a:solidFill>
                  <a:schemeClr val="tx1"/>
                </a:solidFill>
              </a:rPr>
              <a:t>textAction</a:t>
            </a:r>
            <a:r>
              <a:rPr lang="sr-Latn-RS" sz="1800" dirty="0">
                <a:solidFill>
                  <a:schemeClr val="tx1"/>
                </a:solidFill>
              </a:rPr>
              <a:t>.</a:t>
            </a:r>
            <a:endParaRPr lang="en-US" sz="1800" dirty="0">
              <a:solidFill>
                <a:schemeClr val="tx1"/>
              </a:solidFill>
            </a:endParaRPr>
          </a:p>
          <a:p>
            <a:pPr marL="0" indent="0">
              <a:buNone/>
            </a:pPr>
            <a:endParaRPr lang="sr-Latn-RS" dirty="0">
              <a:solidFill>
                <a:schemeClr val="accent1"/>
              </a:solidFill>
            </a:endParaRPr>
          </a:p>
        </p:txBody>
      </p:sp>
      <p:pic>
        <p:nvPicPr>
          <p:cNvPr id="7" name="Picture 6">
            <a:extLst>
              <a:ext uri="{FF2B5EF4-FFF2-40B4-BE49-F238E27FC236}">
                <a16:creationId xmlns:a16="http://schemas.microsoft.com/office/drawing/2014/main" id="{BACDC9B5-9FBF-1381-234B-FBB6B47BF9AF}"/>
              </a:ext>
            </a:extLst>
          </p:cNvPr>
          <p:cNvPicPr>
            <a:picLocks noChangeAspect="1"/>
          </p:cNvPicPr>
          <p:nvPr/>
        </p:nvPicPr>
        <p:blipFill>
          <a:blip r:embed="rId2"/>
          <a:stretch>
            <a:fillRect/>
          </a:stretch>
        </p:blipFill>
        <p:spPr>
          <a:xfrm>
            <a:off x="651509" y="2541046"/>
            <a:ext cx="9113520" cy="251460"/>
          </a:xfrm>
          <a:prstGeom prst="rect">
            <a:avLst/>
          </a:prstGeom>
        </p:spPr>
      </p:pic>
      <p:pic>
        <p:nvPicPr>
          <p:cNvPr id="9" name="Picture 8">
            <a:extLst>
              <a:ext uri="{FF2B5EF4-FFF2-40B4-BE49-F238E27FC236}">
                <a16:creationId xmlns:a16="http://schemas.microsoft.com/office/drawing/2014/main" id="{361FD3C6-1235-90F2-B264-3CA85FA772AB}"/>
              </a:ext>
            </a:extLst>
          </p:cNvPr>
          <p:cNvPicPr>
            <a:picLocks noChangeAspect="1"/>
          </p:cNvPicPr>
          <p:nvPr/>
        </p:nvPicPr>
        <p:blipFill>
          <a:blip r:embed="rId3"/>
          <a:stretch>
            <a:fillRect/>
          </a:stretch>
        </p:blipFill>
        <p:spPr>
          <a:xfrm>
            <a:off x="651509" y="3299011"/>
            <a:ext cx="10888980" cy="457200"/>
          </a:xfrm>
          <a:prstGeom prst="rect">
            <a:avLst/>
          </a:prstGeom>
        </p:spPr>
      </p:pic>
    </p:spTree>
    <p:extLst>
      <p:ext uri="{BB962C8B-B14F-4D97-AF65-F5344CB8AC3E}">
        <p14:creationId xmlns:p14="http://schemas.microsoft.com/office/powerpoint/2010/main" val="418623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D928-00D2-B457-2811-F2BC20EA95A2}"/>
              </a:ext>
            </a:extLst>
          </p:cNvPr>
          <p:cNvSpPr>
            <a:spLocks noGrp="1"/>
          </p:cNvSpPr>
          <p:nvPr>
            <p:ph type="title"/>
          </p:nvPr>
        </p:nvSpPr>
        <p:spPr/>
        <p:txBody>
          <a:bodyPr/>
          <a:lstStyle/>
          <a:p>
            <a:r>
              <a:rPr lang="sr-Latn-RS" dirty="0"/>
              <a:t>Akcije – izvršenje </a:t>
            </a:r>
            <a:endParaRPr lang="en-US" dirty="0"/>
          </a:p>
        </p:txBody>
      </p:sp>
      <p:sp>
        <p:nvSpPr>
          <p:cNvPr id="3" name="Content Placeholder 2">
            <a:extLst>
              <a:ext uri="{FF2B5EF4-FFF2-40B4-BE49-F238E27FC236}">
                <a16:creationId xmlns:a16="http://schemas.microsoft.com/office/drawing/2014/main" id="{5F2D1C2F-AABD-774D-E297-6C02A260D4B0}"/>
              </a:ext>
            </a:extLst>
          </p:cNvPr>
          <p:cNvSpPr>
            <a:spLocks noGrp="1"/>
          </p:cNvSpPr>
          <p:nvPr>
            <p:ph idx="1"/>
          </p:nvPr>
        </p:nvSpPr>
        <p:spPr>
          <a:xfrm>
            <a:off x="581192" y="2103120"/>
            <a:ext cx="11029615" cy="3678303"/>
          </a:xfrm>
        </p:spPr>
        <p:txBody>
          <a:bodyPr/>
          <a:lstStyle/>
          <a:p>
            <a:r>
              <a:rPr lang="sr-Latn-RS" dirty="0"/>
              <a:t>Kada se akcija pozove na izvršenje, sistem zabeleži poziv i nakon toga akcija počinje da se izvršava.</a:t>
            </a:r>
          </a:p>
          <a:p>
            <a:r>
              <a:rPr lang="sr-Latn-RS" dirty="0"/>
              <a:t>U slučaju neblokirajućeg poziva, sistem vraća aktivacioni ID kako bi potvrdio da je poziv za izvršenje primljen. Ukoliko je došlo do nekih problem, kao što je pad mreže ili neka greška koja se javila pre primanja HTTP zahteva, moguće je da nastupi situacija u kojoj je OpenWhisk primio i obradio zahtev.</a:t>
            </a:r>
          </a:p>
          <a:p>
            <a:r>
              <a:rPr lang="sr-Latn-RS" dirty="0"/>
              <a:t>Kada se u sistemu jednom neka akcija pozove na izvršenje, on je zabeleži i njen status čuva u </a:t>
            </a:r>
            <a:r>
              <a:rPr lang="sr-Latn-RS" b="1" dirty="0"/>
              <a:t>aktivacionom zapisniku (log)</a:t>
            </a:r>
            <a:r>
              <a:rPr lang="sr-Latn-RS" dirty="0"/>
              <a:t>. Svaki poziv na izvršenje, koji je uspešno primljen ili za koji se korisniku može naplatiti novcem, u nekom trenutku naći će se u aktivacionom zapisniku.</a:t>
            </a:r>
          </a:p>
          <a:p>
            <a:r>
              <a:rPr lang="sr-Latn-RS" dirty="0"/>
              <a:t>U slučaju da nastupi greška programera, akcija se možda delimično izvršila i generisala, te je moglo doći do promene. Na samom korisniku je da prati i ispituje da li je konzistentnost sistema narušena delimičnim izvršenjem akcije i ukoliko jeste pozove akciju na ponovno izvršenje. I neke greške u okviru OpenWhisk-a mogu sugerisati korisniku da je akcija počela sa izvršenjem, ali je došlo do pada sistema pre kompletnog izvršenja akcije.</a:t>
            </a:r>
          </a:p>
        </p:txBody>
      </p:sp>
    </p:spTree>
    <p:extLst>
      <p:ext uri="{BB962C8B-B14F-4D97-AF65-F5344CB8AC3E}">
        <p14:creationId xmlns:p14="http://schemas.microsoft.com/office/powerpoint/2010/main" val="48219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92E4-69C7-3123-FABF-1C799563166B}"/>
              </a:ext>
            </a:extLst>
          </p:cNvPr>
          <p:cNvSpPr>
            <a:spLocks noGrp="1"/>
          </p:cNvSpPr>
          <p:nvPr>
            <p:ph type="title"/>
          </p:nvPr>
        </p:nvSpPr>
        <p:spPr/>
        <p:txBody>
          <a:bodyPr/>
          <a:lstStyle/>
          <a:p>
            <a:r>
              <a:rPr lang="sr-Latn-RS" dirty="0"/>
              <a:t>Akcije – primer izvršenja</a:t>
            </a:r>
            <a:endParaRPr lang="en-US" dirty="0"/>
          </a:p>
        </p:txBody>
      </p:sp>
      <p:sp>
        <p:nvSpPr>
          <p:cNvPr id="3" name="Text Placeholder 2">
            <a:extLst>
              <a:ext uri="{FF2B5EF4-FFF2-40B4-BE49-F238E27FC236}">
                <a16:creationId xmlns:a16="http://schemas.microsoft.com/office/drawing/2014/main" id="{A774CB42-99E3-1C57-4FC1-85D2F063695E}"/>
              </a:ext>
            </a:extLst>
          </p:cNvPr>
          <p:cNvSpPr>
            <a:spLocks noGrp="1"/>
          </p:cNvSpPr>
          <p:nvPr>
            <p:ph type="body" idx="1"/>
          </p:nvPr>
        </p:nvSpPr>
        <p:spPr>
          <a:xfrm>
            <a:off x="887219" y="2250892"/>
            <a:ext cx="10285606" cy="536005"/>
          </a:xfrm>
        </p:spPr>
        <p:txBody>
          <a:bodyPr anchor="ctr"/>
          <a:lstStyle/>
          <a:p>
            <a:pPr algn="ctr"/>
            <a:r>
              <a:rPr lang="sr-Latn-RS" dirty="0"/>
              <a:t>Sadržaj fajla </a:t>
            </a:r>
            <a:r>
              <a:rPr lang="sr-Latn-RS" i="1" dirty="0"/>
              <a:t>manifest.yaml </a:t>
            </a:r>
            <a:endParaRPr lang="en-US" i="1" dirty="0"/>
          </a:p>
        </p:txBody>
      </p:sp>
      <p:sp>
        <p:nvSpPr>
          <p:cNvPr id="4" name="Content Placeholder 3">
            <a:extLst>
              <a:ext uri="{FF2B5EF4-FFF2-40B4-BE49-F238E27FC236}">
                <a16:creationId xmlns:a16="http://schemas.microsoft.com/office/drawing/2014/main" id="{EAC56B8B-55A4-ED09-5261-4B34942F10D3}"/>
              </a:ext>
            </a:extLst>
          </p:cNvPr>
          <p:cNvSpPr>
            <a:spLocks noGrp="1"/>
          </p:cNvSpPr>
          <p:nvPr>
            <p:ph sz="half" idx="2"/>
          </p:nvPr>
        </p:nvSpPr>
        <p:spPr>
          <a:xfrm>
            <a:off x="581194" y="2926053"/>
            <a:ext cx="5393100" cy="1684048"/>
          </a:xfrm>
        </p:spPr>
        <p:txBody>
          <a:bodyPr anchor="t">
            <a:normAutofit/>
          </a:bodyPr>
          <a:lstStyle/>
          <a:p>
            <a:pPr marL="342900" indent="-342900">
              <a:buFont typeface="+mj-lt"/>
              <a:buAutoNum type="alphaLcParenR"/>
            </a:pPr>
            <a:r>
              <a:rPr lang="sr-Latn-RS" dirty="0"/>
              <a:t> </a:t>
            </a:r>
          </a:p>
          <a:p>
            <a:pPr marL="0" indent="0">
              <a:buNone/>
            </a:pPr>
            <a:endParaRPr lang="sr-Latn-RS" dirty="0"/>
          </a:p>
        </p:txBody>
      </p:sp>
      <p:sp>
        <p:nvSpPr>
          <p:cNvPr id="6" name="Content Placeholder 5">
            <a:extLst>
              <a:ext uri="{FF2B5EF4-FFF2-40B4-BE49-F238E27FC236}">
                <a16:creationId xmlns:a16="http://schemas.microsoft.com/office/drawing/2014/main" id="{53FBD262-A548-089D-8456-4F717F1E5FF1}"/>
              </a:ext>
            </a:extLst>
          </p:cNvPr>
          <p:cNvSpPr>
            <a:spLocks noGrp="1"/>
          </p:cNvSpPr>
          <p:nvPr>
            <p:ph sz="quarter" idx="4"/>
          </p:nvPr>
        </p:nvSpPr>
        <p:spPr>
          <a:xfrm>
            <a:off x="6217709" y="2926052"/>
            <a:ext cx="5393100" cy="2934999"/>
          </a:xfrm>
        </p:spPr>
        <p:txBody>
          <a:bodyPr>
            <a:normAutofit/>
          </a:bodyPr>
          <a:lstStyle/>
          <a:p>
            <a:pPr marL="342900" indent="-342900">
              <a:lnSpc>
                <a:spcPct val="120000"/>
              </a:lnSpc>
              <a:buFont typeface="+mj-lt"/>
              <a:buAutoNum type="alphaLcParenR" startAt="2"/>
            </a:pPr>
            <a:r>
              <a:rPr lang="sr-Latn-RS" dirty="0"/>
              <a:t> </a:t>
            </a:r>
            <a:endParaRPr lang="en-US" dirty="0"/>
          </a:p>
        </p:txBody>
      </p:sp>
      <p:sp>
        <p:nvSpPr>
          <p:cNvPr id="7" name="TextBox 6">
            <a:extLst>
              <a:ext uri="{FF2B5EF4-FFF2-40B4-BE49-F238E27FC236}">
                <a16:creationId xmlns:a16="http://schemas.microsoft.com/office/drawing/2014/main" id="{FA9AA5ED-B403-CFB2-7BD6-D966ADD31DD9}"/>
              </a:ext>
            </a:extLst>
          </p:cNvPr>
          <p:cNvSpPr txBox="1"/>
          <p:nvPr/>
        </p:nvSpPr>
        <p:spPr>
          <a:xfrm>
            <a:off x="887219" y="2926080"/>
            <a:ext cx="3914775" cy="1354217"/>
          </a:xfrm>
          <a:prstGeom prst="rect">
            <a:avLst/>
          </a:prstGeom>
          <a:noFill/>
        </p:spPr>
        <p:txBody>
          <a:bodyPr wrap="square" rtlCol="0">
            <a:spAutoFit/>
          </a:bodyPr>
          <a:lstStyle/>
          <a:p>
            <a:r>
              <a:rPr lang="en-US" sz="1600" dirty="0"/>
              <a:t>packages:</a:t>
            </a:r>
          </a:p>
          <a:p>
            <a:r>
              <a:rPr lang="en-US" sz="1600" dirty="0"/>
              <a:t>    	default:</a:t>
            </a:r>
          </a:p>
          <a:p>
            <a:r>
              <a:rPr lang="en-US" sz="1600" dirty="0"/>
              <a:t>             actions:</a:t>
            </a:r>
          </a:p>
          <a:p>
            <a:r>
              <a:rPr lang="en-US" sz="1600" dirty="0"/>
              <a:t>                  helloPython:</a:t>
            </a:r>
          </a:p>
          <a:p>
            <a:r>
              <a:rPr lang="en-US" sz="1600" dirty="0"/>
              <a:t>                       </a:t>
            </a:r>
            <a:r>
              <a:rPr lang="sr-Latn-RS" sz="1600" dirty="0"/>
              <a:t> </a:t>
            </a:r>
            <a:r>
              <a:rPr lang="en-US" sz="1600" dirty="0"/>
              <a:t>function: demo.py</a:t>
            </a:r>
          </a:p>
        </p:txBody>
      </p:sp>
      <p:sp>
        <p:nvSpPr>
          <p:cNvPr id="9" name="TextBox 8">
            <a:extLst>
              <a:ext uri="{FF2B5EF4-FFF2-40B4-BE49-F238E27FC236}">
                <a16:creationId xmlns:a16="http://schemas.microsoft.com/office/drawing/2014/main" id="{0B165095-AED1-FB6A-4A8A-FF7664898901}"/>
              </a:ext>
            </a:extLst>
          </p:cNvPr>
          <p:cNvSpPr txBox="1"/>
          <p:nvPr/>
        </p:nvSpPr>
        <p:spPr>
          <a:xfrm>
            <a:off x="6507526" y="2926052"/>
            <a:ext cx="4943475" cy="3877985"/>
          </a:xfrm>
          <a:prstGeom prst="rect">
            <a:avLst/>
          </a:prstGeom>
          <a:noFill/>
        </p:spPr>
        <p:txBody>
          <a:bodyPr wrap="square" rtlCol="0">
            <a:spAutoFit/>
          </a:bodyPr>
          <a:lstStyle/>
          <a:p>
            <a:r>
              <a:rPr lang="en-US" sz="1600" dirty="0"/>
              <a:t>packages:</a:t>
            </a:r>
          </a:p>
          <a:p>
            <a:r>
              <a:rPr lang="en-US" sz="1600" dirty="0"/>
              <a:t>    default:</a:t>
            </a:r>
          </a:p>
          <a:p>
            <a:r>
              <a:rPr lang="en-US" sz="1600" dirty="0"/>
              <a:t>        actions:</a:t>
            </a:r>
          </a:p>
          <a:p>
            <a:r>
              <a:rPr lang="en-US" sz="1600" dirty="0"/>
              <a:t>            helloPython:</a:t>
            </a:r>
          </a:p>
          <a:p>
            <a:r>
              <a:rPr lang="en-US" sz="1600" dirty="0"/>
              <a:t>                code: |</a:t>
            </a:r>
          </a:p>
          <a:p>
            <a:r>
              <a:rPr lang="en-US" sz="1600" dirty="0"/>
              <a:t>                    import sys</a:t>
            </a:r>
          </a:p>
          <a:p>
            <a:r>
              <a:rPr lang="en-US" sz="1600" dirty="0"/>
              <a:t>                    def main(</a:t>
            </a:r>
            <a:r>
              <a:rPr lang="sr-Latn-RS" sz="1600" dirty="0"/>
              <a:t>args</a:t>
            </a:r>
            <a:r>
              <a:rPr lang="en-US" sz="1600" dirty="0"/>
              <a:t>):</a:t>
            </a:r>
          </a:p>
          <a:p>
            <a:r>
              <a:rPr lang="en-US" sz="1600" dirty="0"/>
              <a:t>                        if 'name' in </a:t>
            </a:r>
            <a:r>
              <a:rPr lang="sr-Latn-RS" sz="1600" dirty="0"/>
              <a:t>args</a:t>
            </a:r>
            <a:r>
              <a:rPr lang="en-US" sz="1600" dirty="0"/>
              <a:t>:</a:t>
            </a:r>
          </a:p>
          <a:p>
            <a:r>
              <a:rPr lang="en-US" sz="1600" dirty="0"/>
              <a:t>                            name = </a:t>
            </a:r>
            <a:r>
              <a:rPr lang="sr-Latn-RS" sz="1600" dirty="0"/>
              <a:t>args</a:t>
            </a:r>
            <a:r>
              <a:rPr lang="en-US" sz="1600" dirty="0"/>
              <a:t>['name']</a:t>
            </a:r>
          </a:p>
          <a:p>
            <a:r>
              <a:rPr lang="en-US" sz="1600" dirty="0"/>
              <a:t>                        else:</a:t>
            </a:r>
          </a:p>
          <a:p>
            <a:r>
              <a:rPr lang="en-US" sz="1600" dirty="0"/>
              <a:t>                            name = "stranger"</a:t>
            </a:r>
          </a:p>
          <a:p>
            <a:r>
              <a:rPr lang="en-US" sz="1600" dirty="0"/>
              <a:t>                        greeting = "Hello " + name + "!"</a:t>
            </a:r>
          </a:p>
          <a:p>
            <a:r>
              <a:rPr lang="en-US" sz="1600" dirty="0"/>
              <a:t>                        print(greeting)</a:t>
            </a:r>
          </a:p>
          <a:p>
            <a:r>
              <a:rPr lang="en-US" sz="1600" dirty="0"/>
              <a:t>                        return {"greeting": greeting}</a:t>
            </a:r>
          </a:p>
          <a:p>
            <a:r>
              <a:rPr lang="en-US" sz="1600" dirty="0"/>
              <a:t>                runtime: python:3</a:t>
            </a:r>
          </a:p>
        </p:txBody>
      </p:sp>
      <p:pic>
        <p:nvPicPr>
          <p:cNvPr id="11" name="Picture 10">
            <a:extLst>
              <a:ext uri="{FF2B5EF4-FFF2-40B4-BE49-F238E27FC236}">
                <a16:creationId xmlns:a16="http://schemas.microsoft.com/office/drawing/2014/main" id="{8DB5D793-54D7-599C-B4B0-7C845428F066}"/>
              </a:ext>
            </a:extLst>
          </p:cNvPr>
          <p:cNvPicPr>
            <a:picLocks noChangeAspect="1"/>
          </p:cNvPicPr>
          <p:nvPr/>
        </p:nvPicPr>
        <p:blipFill>
          <a:blip r:embed="rId2"/>
          <a:stretch>
            <a:fillRect/>
          </a:stretch>
        </p:blipFill>
        <p:spPr>
          <a:xfrm>
            <a:off x="549784" y="5337810"/>
            <a:ext cx="5455920" cy="259080"/>
          </a:xfrm>
          <a:prstGeom prst="rect">
            <a:avLst/>
          </a:prstGeom>
        </p:spPr>
      </p:pic>
      <p:sp>
        <p:nvSpPr>
          <p:cNvPr id="12" name="Callout: Up Arrow 11">
            <a:extLst>
              <a:ext uri="{FF2B5EF4-FFF2-40B4-BE49-F238E27FC236}">
                <a16:creationId xmlns:a16="http://schemas.microsoft.com/office/drawing/2014/main" id="{BDA5F4B5-010E-DE43-FD8A-54D11714E9A1}"/>
              </a:ext>
            </a:extLst>
          </p:cNvPr>
          <p:cNvSpPr/>
          <p:nvPr/>
        </p:nvSpPr>
        <p:spPr>
          <a:xfrm>
            <a:off x="887219" y="5689600"/>
            <a:ext cx="4646806" cy="63499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FB34ED-280B-24E7-E58B-6A319560727B}"/>
              </a:ext>
            </a:extLst>
          </p:cNvPr>
          <p:cNvSpPr txBox="1"/>
          <p:nvPr/>
        </p:nvSpPr>
        <p:spPr>
          <a:xfrm>
            <a:off x="1032768" y="5959065"/>
            <a:ext cx="4501258" cy="338554"/>
          </a:xfrm>
          <a:prstGeom prst="rect">
            <a:avLst/>
          </a:prstGeom>
          <a:noFill/>
        </p:spPr>
        <p:txBody>
          <a:bodyPr wrap="square" rtlCol="0">
            <a:spAutoFit/>
          </a:bodyPr>
          <a:lstStyle/>
          <a:p>
            <a:r>
              <a:rPr lang="sr-Latn-RS" sz="1600" dirty="0">
                <a:solidFill>
                  <a:schemeClr val="bg1"/>
                </a:solidFill>
              </a:rPr>
              <a:t>Pokretanje izvršenja akcije korišćenjem </a:t>
            </a:r>
            <a:r>
              <a:rPr lang="sr-Latn-RS" sz="1600" i="1" dirty="0">
                <a:solidFill>
                  <a:schemeClr val="bg1"/>
                </a:solidFill>
              </a:rPr>
              <a:t>wskdeploy</a:t>
            </a:r>
            <a:r>
              <a:rPr lang="sr-Latn-RS" sz="1600" dirty="0">
                <a:solidFill>
                  <a:schemeClr val="bg1"/>
                </a:solidFill>
              </a:rPr>
              <a:t>-a</a:t>
            </a:r>
            <a:endParaRPr lang="en-US" sz="1600" dirty="0">
              <a:solidFill>
                <a:schemeClr val="bg1"/>
              </a:solidFill>
            </a:endParaRPr>
          </a:p>
        </p:txBody>
      </p:sp>
    </p:spTree>
    <p:extLst>
      <p:ext uri="{BB962C8B-B14F-4D97-AF65-F5344CB8AC3E}">
        <p14:creationId xmlns:p14="http://schemas.microsoft.com/office/powerpoint/2010/main" val="427056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825A-93E4-BFD2-4801-A5EE62421C19}"/>
              </a:ext>
            </a:extLst>
          </p:cNvPr>
          <p:cNvSpPr>
            <a:spLocks noGrp="1"/>
          </p:cNvSpPr>
          <p:nvPr>
            <p:ph type="title"/>
          </p:nvPr>
        </p:nvSpPr>
        <p:spPr/>
        <p:txBody>
          <a:bodyPr/>
          <a:lstStyle/>
          <a:p>
            <a:r>
              <a:rPr lang="sr-Latn-RS" dirty="0"/>
              <a:t>Sekvence i konduktori akcija</a:t>
            </a:r>
            <a:endParaRPr lang="en-US" dirty="0"/>
          </a:p>
        </p:txBody>
      </p:sp>
      <p:sp>
        <p:nvSpPr>
          <p:cNvPr id="3" name="Content Placeholder 2">
            <a:extLst>
              <a:ext uri="{FF2B5EF4-FFF2-40B4-BE49-F238E27FC236}">
                <a16:creationId xmlns:a16="http://schemas.microsoft.com/office/drawing/2014/main" id="{26391364-198C-3F2C-05FD-AABC97F2B7A9}"/>
              </a:ext>
            </a:extLst>
          </p:cNvPr>
          <p:cNvSpPr>
            <a:spLocks noGrp="1"/>
          </p:cNvSpPr>
          <p:nvPr>
            <p:ph idx="1"/>
          </p:nvPr>
        </p:nvSpPr>
        <p:spPr>
          <a:xfrm>
            <a:off x="581192" y="2103120"/>
            <a:ext cx="11029615" cy="4504784"/>
          </a:xfrm>
        </p:spPr>
        <p:txBody>
          <a:bodyPr/>
          <a:lstStyle/>
          <a:p>
            <a:r>
              <a:rPr lang="sr-Latn-RS" dirty="0"/>
              <a:t>Veći broj akcija koje mogu biti implementirane u različitim programskim jezicima mogu se kombinovati i pisati zajedno (pipeline) na taj način formirajući sekvencu. Kombinacija akcija očigledno može biti sastavljena iz delova koda napisanih u različitim jezicima što pruža mogućnost odvajanja orkestracije toka podataka među ovim delovima. </a:t>
            </a:r>
          </a:p>
          <a:p>
            <a:r>
              <a:rPr lang="sr-Latn-RS" dirty="0"/>
              <a:t>Konduktori, slično kao i sekvence, predstavljaju mogućnost grupisanja većeg broja akcija, koje mogu biti heterogene u pogledu jezika implementacije. </a:t>
            </a:r>
          </a:p>
          <a:p>
            <a:r>
              <a:rPr lang="sr-Latn-RS" dirty="0"/>
              <a:t>Razlika između ova dva pojma je što komponente sekvence moraju biti specificirane pre kreiranja same sekvence, dok kod konduktora komponente mogu biti definisane u vreme izvršenja. </a:t>
            </a:r>
          </a:p>
          <a:p>
            <a:endParaRPr lang="sr-Latn-RS" dirty="0"/>
          </a:p>
          <a:p>
            <a:endParaRPr lang="sr-Latn-RS" dirty="0"/>
          </a:p>
          <a:p>
            <a:pPr marL="0" indent="0">
              <a:buNone/>
            </a:pPr>
            <a:endParaRPr lang="sr-Latn-RS" dirty="0"/>
          </a:p>
          <a:p>
            <a:pPr marL="0" indent="0" algn="ctr">
              <a:buNone/>
            </a:pPr>
            <a:endParaRPr lang="en-US" dirty="0"/>
          </a:p>
        </p:txBody>
      </p:sp>
      <p:pic>
        <p:nvPicPr>
          <p:cNvPr id="5" name="Picture 4">
            <a:extLst>
              <a:ext uri="{FF2B5EF4-FFF2-40B4-BE49-F238E27FC236}">
                <a16:creationId xmlns:a16="http://schemas.microsoft.com/office/drawing/2014/main" id="{EA41BBC0-6069-D31B-7932-FC86EBD2C2C6}"/>
              </a:ext>
            </a:extLst>
          </p:cNvPr>
          <p:cNvPicPr>
            <a:picLocks noChangeAspect="1"/>
          </p:cNvPicPr>
          <p:nvPr/>
        </p:nvPicPr>
        <p:blipFill>
          <a:blip r:embed="rId2"/>
          <a:stretch>
            <a:fillRect/>
          </a:stretch>
        </p:blipFill>
        <p:spPr>
          <a:xfrm>
            <a:off x="3980276" y="4792565"/>
            <a:ext cx="4231446" cy="1876207"/>
          </a:xfrm>
          <a:prstGeom prst="rect">
            <a:avLst/>
          </a:prstGeom>
        </p:spPr>
      </p:pic>
    </p:spTree>
    <p:extLst>
      <p:ext uri="{BB962C8B-B14F-4D97-AF65-F5344CB8AC3E}">
        <p14:creationId xmlns:p14="http://schemas.microsoft.com/office/powerpoint/2010/main" val="43504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4C40-7A3C-3D66-9600-BEF9EFAE1D05}"/>
              </a:ext>
            </a:extLst>
          </p:cNvPr>
          <p:cNvSpPr>
            <a:spLocks noGrp="1"/>
          </p:cNvSpPr>
          <p:nvPr>
            <p:ph type="title"/>
          </p:nvPr>
        </p:nvSpPr>
        <p:spPr/>
        <p:txBody>
          <a:bodyPr/>
          <a:lstStyle/>
          <a:p>
            <a:r>
              <a:rPr lang="en-US" dirty="0"/>
              <a:t>Trigeri I pravila</a:t>
            </a:r>
          </a:p>
        </p:txBody>
      </p:sp>
      <p:sp>
        <p:nvSpPr>
          <p:cNvPr id="3" name="Content Placeholder 2">
            <a:extLst>
              <a:ext uri="{FF2B5EF4-FFF2-40B4-BE49-F238E27FC236}">
                <a16:creationId xmlns:a16="http://schemas.microsoft.com/office/drawing/2014/main" id="{0F6EB9B1-4873-3699-6AAE-870E5198A171}"/>
              </a:ext>
            </a:extLst>
          </p:cNvPr>
          <p:cNvSpPr>
            <a:spLocks noGrp="1"/>
          </p:cNvSpPr>
          <p:nvPr>
            <p:ph idx="1"/>
          </p:nvPr>
        </p:nvSpPr>
        <p:spPr>
          <a:xfrm>
            <a:off x="581192" y="2103120"/>
            <a:ext cx="11029615" cy="4800600"/>
          </a:xfrm>
        </p:spPr>
        <p:txBody>
          <a:bodyPr/>
          <a:lstStyle/>
          <a:p>
            <a:r>
              <a:rPr lang="en-US" dirty="0"/>
              <a:t>Trigeri </a:t>
            </a:r>
            <a:r>
              <a:rPr lang="sr-Latn-RS" dirty="0"/>
              <a:t>su imenovani kanali za klase ili vrste događaja koje dolaze iz Event Sourc-a.</a:t>
            </a:r>
          </a:p>
          <a:p>
            <a:r>
              <a:rPr lang="sr-Latn-RS" dirty="0"/>
              <a:t>Pravila se koriste za povezivanje trigera sa jednom akcijom. Nakon ostvarivanja ove veze, svaki put kada se triger okine, akcija se poziva na izvršavanje.</a:t>
            </a:r>
          </a:p>
          <a:p>
            <a:pPr marL="0" indent="0">
              <a:buNone/>
            </a:pPr>
            <a:endParaRPr lang="sr-Latn-RS" dirty="0"/>
          </a:p>
          <a:p>
            <a:pPr marL="0" indent="0">
              <a:buNone/>
            </a:pPr>
            <a:endParaRPr lang="sr-Latn-RS" dirty="0"/>
          </a:p>
          <a:p>
            <a:pPr marL="0" indent="0">
              <a:buNone/>
            </a:pPr>
            <a:endParaRPr lang="sr-Latn-RS" dirty="0"/>
          </a:p>
          <a:p>
            <a:endParaRPr lang="sr-Latn-RS" dirty="0"/>
          </a:p>
          <a:p>
            <a:endParaRPr lang="sr-Latn-RS" dirty="0"/>
          </a:p>
          <a:p>
            <a:endParaRPr lang="sr-Latn-RS" dirty="0"/>
          </a:p>
          <a:p>
            <a:pPr marL="0" indent="0" algn="ctr">
              <a:buNone/>
            </a:pPr>
            <a:endParaRPr lang="sr-Latn-RS" dirty="0"/>
          </a:p>
          <a:p>
            <a:pPr marL="0" indent="0">
              <a:buNone/>
            </a:pPr>
            <a:endParaRPr lang="en-US" dirty="0"/>
          </a:p>
        </p:txBody>
      </p:sp>
      <p:pic>
        <p:nvPicPr>
          <p:cNvPr id="5" name="Picture 4">
            <a:extLst>
              <a:ext uri="{FF2B5EF4-FFF2-40B4-BE49-F238E27FC236}">
                <a16:creationId xmlns:a16="http://schemas.microsoft.com/office/drawing/2014/main" id="{DF2918D1-3AEF-4DEA-C0DB-BAB7B3552DFE}"/>
              </a:ext>
            </a:extLst>
          </p:cNvPr>
          <p:cNvPicPr>
            <a:picLocks noChangeAspect="1"/>
          </p:cNvPicPr>
          <p:nvPr/>
        </p:nvPicPr>
        <p:blipFill>
          <a:blip r:embed="rId2"/>
          <a:stretch>
            <a:fillRect/>
          </a:stretch>
        </p:blipFill>
        <p:spPr>
          <a:xfrm>
            <a:off x="3909063" y="4319214"/>
            <a:ext cx="7604760" cy="1836420"/>
          </a:xfrm>
          <a:prstGeom prst="rect">
            <a:avLst/>
          </a:prstGeom>
        </p:spPr>
      </p:pic>
      <p:sp>
        <p:nvSpPr>
          <p:cNvPr id="6" name="Arrow: Bent-Up 5">
            <a:extLst>
              <a:ext uri="{FF2B5EF4-FFF2-40B4-BE49-F238E27FC236}">
                <a16:creationId xmlns:a16="http://schemas.microsoft.com/office/drawing/2014/main" id="{40105E47-2CE8-2D4C-8093-39463A94CB37}"/>
              </a:ext>
            </a:extLst>
          </p:cNvPr>
          <p:cNvSpPr/>
          <p:nvPr/>
        </p:nvSpPr>
        <p:spPr>
          <a:xfrm flipH="1">
            <a:off x="3380839" y="5331313"/>
            <a:ext cx="1081454" cy="1846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37C2259-E7EC-E273-7526-95ACDE435EF0}"/>
              </a:ext>
            </a:extLst>
          </p:cNvPr>
          <p:cNvSpPr/>
          <p:nvPr/>
        </p:nvSpPr>
        <p:spPr>
          <a:xfrm>
            <a:off x="581192" y="3554790"/>
            <a:ext cx="3182815" cy="1776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AF2B90-5623-D430-182D-B6097262F9E7}"/>
              </a:ext>
            </a:extLst>
          </p:cNvPr>
          <p:cNvSpPr txBox="1"/>
          <p:nvPr/>
        </p:nvSpPr>
        <p:spPr>
          <a:xfrm>
            <a:off x="678177" y="3669863"/>
            <a:ext cx="3114098" cy="1600438"/>
          </a:xfrm>
          <a:prstGeom prst="rect">
            <a:avLst/>
          </a:prstGeom>
          <a:noFill/>
        </p:spPr>
        <p:txBody>
          <a:bodyPr wrap="square" rtlCol="0">
            <a:spAutoFit/>
          </a:bodyPr>
          <a:lstStyle/>
          <a:p>
            <a:pPr marL="285750" indent="-285750">
              <a:buFont typeface="Arial" panose="020B0604020202020204" pitchFamily="34" charset="0"/>
              <a:buChar char="•"/>
            </a:pPr>
            <a:r>
              <a:rPr lang="sr-Latn-RS" sz="1400" dirty="0">
                <a:solidFill>
                  <a:schemeClr val="bg1"/>
                </a:solidFill>
              </a:rPr>
              <a:t>Poruke koje stižu na redove poruka</a:t>
            </a:r>
          </a:p>
          <a:p>
            <a:pPr marL="285750" indent="-285750">
              <a:buFont typeface="Arial" panose="020B0604020202020204" pitchFamily="34" charset="0"/>
              <a:buChar char="•"/>
            </a:pPr>
            <a:r>
              <a:rPr lang="sr-Latn-RS" sz="1400" dirty="0">
                <a:solidFill>
                  <a:schemeClr val="bg1"/>
                </a:solidFill>
              </a:rPr>
              <a:t>Promene u bazi podataka</a:t>
            </a:r>
          </a:p>
          <a:p>
            <a:pPr marL="285750" indent="-285750">
              <a:buFont typeface="Arial" panose="020B0604020202020204" pitchFamily="34" charset="0"/>
              <a:buChar char="•"/>
            </a:pPr>
            <a:r>
              <a:rPr lang="sr-Latn-RS" sz="1400" dirty="0">
                <a:solidFill>
                  <a:schemeClr val="bg1"/>
                </a:solidFill>
              </a:rPr>
              <a:t>Promene u bazama dokumenata</a:t>
            </a:r>
          </a:p>
          <a:p>
            <a:pPr marL="285750" indent="-285750">
              <a:buFont typeface="Arial" panose="020B0604020202020204" pitchFamily="34" charset="0"/>
              <a:buChar char="•"/>
            </a:pPr>
            <a:r>
              <a:rPr lang="sr-Latn-RS" sz="1400" dirty="0">
                <a:solidFill>
                  <a:schemeClr val="bg1"/>
                </a:solidFill>
              </a:rPr>
              <a:t>Interakcije između web sajtova</a:t>
            </a:r>
            <a:r>
              <a:rPr lang="en-US" sz="1400" dirty="0">
                <a:solidFill>
                  <a:schemeClr val="bg1"/>
                </a:solidFill>
              </a:rPr>
              <a:t>/</a:t>
            </a:r>
            <a:r>
              <a:rPr lang="sr-Latn-RS" sz="1400" dirty="0">
                <a:solidFill>
                  <a:schemeClr val="bg1"/>
                </a:solidFill>
              </a:rPr>
              <a:t>web aplikacija</a:t>
            </a:r>
          </a:p>
          <a:p>
            <a:pPr marL="285750" indent="-285750">
              <a:buFont typeface="Arial" panose="020B0604020202020204" pitchFamily="34" charset="0"/>
              <a:buChar char="•"/>
            </a:pPr>
            <a:r>
              <a:rPr lang="sr-Latn-RS" sz="1400" dirty="0">
                <a:solidFill>
                  <a:schemeClr val="bg1"/>
                </a:solidFill>
              </a:rPr>
              <a:t>Senzori za detekciju i prenos podataka kod IoT uređaja</a:t>
            </a:r>
            <a:endParaRPr lang="en-US" sz="1400" dirty="0">
              <a:solidFill>
                <a:schemeClr val="bg1"/>
              </a:solidFill>
            </a:endParaRPr>
          </a:p>
        </p:txBody>
      </p:sp>
    </p:spTree>
    <p:extLst>
      <p:ext uri="{BB962C8B-B14F-4D97-AF65-F5344CB8AC3E}">
        <p14:creationId xmlns:p14="http://schemas.microsoft.com/office/powerpoint/2010/main" val="19057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5E41-3253-6D45-F34F-95FA3B3BF7DF}"/>
              </a:ext>
            </a:extLst>
          </p:cNvPr>
          <p:cNvSpPr>
            <a:spLocks noGrp="1"/>
          </p:cNvSpPr>
          <p:nvPr>
            <p:ph type="title"/>
          </p:nvPr>
        </p:nvSpPr>
        <p:spPr/>
        <p:txBody>
          <a:bodyPr/>
          <a:lstStyle/>
          <a:p>
            <a:r>
              <a:rPr lang="sr-Latn-RS" dirty="0"/>
              <a:t>Kreiranje trigera</a:t>
            </a:r>
            <a:endParaRPr lang="en-US" dirty="0"/>
          </a:p>
        </p:txBody>
      </p:sp>
      <p:sp>
        <p:nvSpPr>
          <p:cNvPr id="6" name="Content Placeholder 5">
            <a:extLst>
              <a:ext uri="{FF2B5EF4-FFF2-40B4-BE49-F238E27FC236}">
                <a16:creationId xmlns:a16="http://schemas.microsoft.com/office/drawing/2014/main" id="{9CAFC8FC-70E3-0DB5-3C28-DF9808FEF62F}"/>
              </a:ext>
            </a:extLst>
          </p:cNvPr>
          <p:cNvSpPr>
            <a:spLocks noGrp="1"/>
          </p:cNvSpPr>
          <p:nvPr>
            <p:ph idx="1"/>
          </p:nvPr>
        </p:nvSpPr>
        <p:spPr>
          <a:xfrm>
            <a:off x="581192" y="2103120"/>
            <a:ext cx="11029615" cy="4985237"/>
          </a:xfrm>
        </p:spPr>
        <p:txBody>
          <a:bodyPr/>
          <a:lstStyle/>
          <a:p>
            <a:r>
              <a:rPr lang="sr-Latn-RS" dirty="0"/>
              <a:t>Primeri trigera:</a:t>
            </a:r>
          </a:p>
          <a:p>
            <a:pPr marL="666900" lvl="1" indent="-342900">
              <a:buFont typeface="+mj-lt"/>
              <a:buAutoNum type="arabicPeriod"/>
            </a:pPr>
            <a:r>
              <a:rPr lang="sr-Latn-RS" dirty="0"/>
              <a:t>Triger lokacije ažuriranja događaja</a:t>
            </a:r>
          </a:p>
          <a:p>
            <a:pPr marL="666900" lvl="1" indent="-342900">
              <a:buFont typeface="+mj-lt"/>
              <a:buAutoNum type="arabicPeriod"/>
            </a:pPr>
            <a:r>
              <a:rPr lang="sr-Latn-RS" dirty="0"/>
              <a:t>Triger postavljanja dokumenta na web sajt</a:t>
            </a:r>
          </a:p>
          <a:p>
            <a:pPr marL="666900" lvl="1" indent="-342900">
              <a:buFont typeface="+mj-lt"/>
              <a:buAutoNum type="arabicPeriod"/>
            </a:pPr>
            <a:r>
              <a:rPr lang="sr-Latn-RS" dirty="0"/>
              <a:t>Triger dobijenog mail-a</a:t>
            </a:r>
          </a:p>
          <a:p>
            <a:r>
              <a:rPr lang="sr-Latn-RS" dirty="0"/>
              <a:t>Trigeri mogu biti aktivirani korišćenjem vrednosti iz rečnika (ključ-vrednost par). </a:t>
            </a:r>
          </a:p>
          <a:p>
            <a:r>
              <a:rPr lang="sr-Latn-RS" dirty="0"/>
              <a:t>Trigeri se mogu aktivirati eksplicitno (sam korisnik aktivira triger) ili pomoću korisnika preko nekog spoljašnjeg izvora događaja. </a:t>
            </a:r>
          </a:p>
          <a:p>
            <a:r>
              <a:rPr lang="sr-Latn-RS" dirty="0"/>
              <a:t>Spoljašnji izvori događaja pobuđuju trigere i to je omogućeno korišćenjem </a:t>
            </a:r>
            <a:r>
              <a:rPr lang="sr-Latn-RS" i="1" dirty="0"/>
              <a:t>feed</a:t>
            </a:r>
            <a:r>
              <a:rPr lang="sr-Latn-RS" dirty="0"/>
              <a:t>-a.</a:t>
            </a:r>
          </a:p>
          <a:p>
            <a:r>
              <a:rPr lang="sr-Latn-RS" dirty="0"/>
              <a:t>Primeri feed-a:</a:t>
            </a:r>
          </a:p>
          <a:p>
            <a:pPr marL="666900" lvl="1" indent="-342900">
              <a:buFont typeface="+mj-lt"/>
              <a:buAutoNum type="arabicPeriod"/>
            </a:pPr>
            <a:r>
              <a:rPr lang="sr-Latn-RS" dirty="0"/>
              <a:t>Svaki put kada se dokument dodaje, odnosno menja u bazi podataka feed za promenu podataka na cloud-u aktivira triger</a:t>
            </a:r>
          </a:p>
          <a:p>
            <a:pPr marL="666900" lvl="1" indent="-342900">
              <a:buFont typeface="+mj-lt"/>
              <a:buAutoNum type="arabicPeriod"/>
            </a:pPr>
            <a:r>
              <a:rPr lang="sr-Latn-RS" dirty="0"/>
              <a:t>Feed gita aktivira triger za svaki komit u okviru nekog git repozitorijuma</a:t>
            </a:r>
          </a:p>
          <a:p>
            <a:endParaRPr lang="sr-Latn-RS" dirty="0"/>
          </a:p>
        </p:txBody>
      </p:sp>
    </p:spTree>
    <p:extLst>
      <p:ext uri="{BB962C8B-B14F-4D97-AF65-F5344CB8AC3E}">
        <p14:creationId xmlns:p14="http://schemas.microsoft.com/office/powerpoint/2010/main" val="89137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9781-51D4-CC27-DFFD-C6C1E13AF6DF}"/>
              </a:ext>
            </a:extLst>
          </p:cNvPr>
          <p:cNvSpPr>
            <a:spLocks noGrp="1"/>
          </p:cNvSpPr>
          <p:nvPr>
            <p:ph type="title"/>
          </p:nvPr>
        </p:nvSpPr>
        <p:spPr/>
        <p:txBody>
          <a:bodyPr/>
          <a:lstStyle/>
          <a:p>
            <a:r>
              <a:rPr lang="sr-Latn-RS" dirty="0"/>
              <a:t>Korišćenje pravila</a:t>
            </a:r>
            <a:endParaRPr lang="en-US" dirty="0"/>
          </a:p>
        </p:txBody>
      </p:sp>
      <p:sp>
        <p:nvSpPr>
          <p:cNvPr id="3" name="Content Placeholder 2">
            <a:extLst>
              <a:ext uri="{FF2B5EF4-FFF2-40B4-BE49-F238E27FC236}">
                <a16:creationId xmlns:a16="http://schemas.microsoft.com/office/drawing/2014/main" id="{C97B1582-80C4-B95E-D2A7-9B91C2CB0A88}"/>
              </a:ext>
            </a:extLst>
          </p:cNvPr>
          <p:cNvSpPr>
            <a:spLocks noGrp="1"/>
          </p:cNvSpPr>
          <p:nvPr>
            <p:ph idx="1"/>
          </p:nvPr>
        </p:nvSpPr>
        <p:spPr>
          <a:xfrm>
            <a:off x="581192" y="2103120"/>
            <a:ext cx="11029615" cy="4573905"/>
          </a:xfrm>
        </p:spPr>
        <p:txBody>
          <a:bodyPr>
            <a:normAutofit/>
          </a:bodyPr>
          <a:lstStyle/>
          <a:p>
            <a:r>
              <a:rPr lang="sr-Latn-RS" dirty="0"/>
              <a:t>Korišćenjem odgovarajućeg skupa pravila moguće je jednim trigerom pozvati na izvršenje veći broj akcija, ili se jedna akcija poziva na izvršenje kao posledica na odgovor aktivacije većeg broja trigera.</a:t>
            </a:r>
          </a:p>
          <a:p>
            <a:r>
              <a:rPr lang="sr-Latn-RS" dirty="0"/>
              <a:t>Posmatrajmo sistem koji se sastoji iz:</a:t>
            </a:r>
          </a:p>
          <a:p>
            <a:pPr lvl="1">
              <a:buFont typeface="Wingdings 2" panose="05020102010507070707" pitchFamily="18" charset="2"/>
              <a:buChar char=""/>
            </a:pPr>
            <a:r>
              <a:rPr lang="sr-Latn-RS" dirty="0"/>
              <a:t>klasifikacijaSlika – detektuje objekte na slici i vrši njihovu klasifikaciju</a:t>
            </a:r>
          </a:p>
          <a:p>
            <a:pPr lvl="1">
              <a:buFont typeface="Wingdings 2" panose="05020102010507070707" pitchFamily="18" charset="2"/>
              <a:buChar char=""/>
            </a:pPr>
            <a:r>
              <a:rPr lang="sr-Latn-RS" dirty="0"/>
              <a:t>naslovnaSlika – kreira se naslovna slika od polazne</a:t>
            </a:r>
          </a:p>
          <a:p>
            <a:pPr lvl="1">
              <a:buFont typeface="Wingdings 2" panose="05020102010507070707" pitchFamily="18" charset="2"/>
              <a:buChar char=""/>
            </a:pPr>
            <a:r>
              <a:rPr lang="sr-Latn-RS" dirty="0"/>
              <a:t>noviTvit – aktivira se kada se postavi novi tvit</a:t>
            </a:r>
          </a:p>
          <a:p>
            <a:pPr lvl="1">
              <a:buFont typeface="Wingdings 2" panose="05020102010507070707" pitchFamily="18" charset="2"/>
              <a:buChar char=""/>
            </a:pPr>
            <a:r>
              <a:rPr lang="sr-Latn-RS" dirty="0"/>
              <a:t>postaviSliku – aktivira se kada se slika postavi na web sajt</a:t>
            </a:r>
          </a:p>
          <a:p>
            <a:pPr lvl="1">
              <a:buFont typeface="Wingdings 2" panose="05020102010507070707" pitchFamily="18" charset="2"/>
              <a:buChar char=""/>
            </a:pPr>
            <a:r>
              <a:rPr lang="sr-Latn-RS" dirty="0"/>
              <a:t>noviTvit </a:t>
            </a:r>
          </a:p>
          <a:p>
            <a:pPr lvl="1">
              <a:buFont typeface="Wingdings 2" panose="05020102010507070707" pitchFamily="18" charset="2"/>
              <a:buChar char=""/>
            </a:pPr>
            <a:r>
              <a:rPr lang="sr-Latn-RS" dirty="0"/>
              <a:t>postaviSliku</a:t>
            </a:r>
          </a:p>
          <a:p>
            <a:pPr lvl="1">
              <a:buFont typeface="Wingdings 2" panose="05020102010507070707" pitchFamily="18" charset="2"/>
              <a:buChar char=""/>
            </a:pPr>
            <a:r>
              <a:rPr lang="sr-Latn-RS" dirty="0"/>
              <a:t>postaviSliku</a:t>
            </a:r>
          </a:p>
          <a:p>
            <a:r>
              <a:rPr lang="sr-Latn-RS" dirty="0"/>
              <a:t>Pravila definišu ponašanje sistema: slike u okviru tvita i slika koja je postavljena na web sajt su klasifikovane i izgenerisana je naslovna slika.</a:t>
            </a:r>
            <a:endParaRPr lang="en-US" dirty="0"/>
          </a:p>
        </p:txBody>
      </p:sp>
      <p:sp>
        <p:nvSpPr>
          <p:cNvPr id="4" name="Left Brace 3">
            <a:extLst>
              <a:ext uri="{FF2B5EF4-FFF2-40B4-BE49-F238E27FC236}">
                <a16:creationId xmlns:a16="http://schemas.microsoft.com/office/drawing/2014/main" id="{6F700395-C966-72DF-13A6-6A6415419336}"/>
              </a:ext>
            </a:extLst>
          </p:cNvPr>
          <p:cNvSpPr/>
          <p:nvPr/>
        </p:nvSpPr>
        <p:spPr>
          <a:xfrm flipH="1">
            <a:off x="7124700" y="3288732"/>
            <a:ext cx="304800" cy="704850"/>
          </a:xfrm>
          <a:prstGeom prst="leftBrace">
            <a:avLst>
              <a:gd name="adj1" fmla="val 8333"/>
              <a:gd name="adj2" fmla="val 51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66AC6D51-C552-6ADF-4552-C713ABA09972}"/>
              </a:ext>
            </a:extLst>
          </p:cNvPr>
          <p:cNvSpPr txBox="1"/>
          <p:nvPr/>
        </p:nvSpPr>
        <p:spPr>
          <a:xfrm>
            <a:off x="7658016" y="3455149"/>
            <a:ext cx="819234" cy="372015"/>
          </a:xfrm>
          <a:prstGeom prst="rect">
            <a:avLst/>
          </a:prstGeom>
          <a:noFill/>
        </p:spPr>
        <p:txBody>
          <a:bodyPr wrap="square" rtlCol="0">
            <a:spAutoFit/>
          </a:bodyPr>
          <a:lstStyle/>
          <a:p>
            <a:r>
              <a:rPr lang="sr-Latn-RS" dirty="0">
                <a:solidFill>
                  <a:schemeClr val="accent1"/>
                </a:solidFill>
              </a:rPr>
              <a:t>Akcije</a:t>
            </a:r>
            <a:endParaRPr lang="en-US" dirty="0">
              <a:solidFill>
                <a:schemeClr val="accent1"/>
              </a:solidFill>
            </a:endParaRPr>
          </a:p>
        </p:txBody>
      </p:sp>
      <p:sp>
        <p:nvSpPr>
          <p:cNvPr id="6" name="Arrow: Right 5">
            <a:extLst>
              <a:ext uri="{FF2B5EF4-FFF2-40B4-BE49-F238E27FC236}">
                <a16:creationId xmlns:a16="http://schemas.microsoft.com/office/drawing/2014/main" id="{64EFFE20-C078-F4D0-A3AE-15F741D9314C}"/>
              </a:ext>
            </a:extLst>
          </p:cNvPr>
          <p:cNvSpPr/>
          <p:nvPr/>
        </p:nvSpPr>
        <p:spPr>
          <a:xfrm>
            <a:off x="2081295" y="4969045"/>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839AE7-B944-E6CF-2120-32B88991CDF1}"/>
              </a:ext>
            </a:extLst>
          </p:cNvPr>
          <p:cNvSpPr txBox="1"/>
          <p:nvPr/>
        </p:nvSpPr>
        <p:spPr>
          <a:xfrm>
            <a:off x="2376570" y="4813627"/>
            <a:ext cx="1828800" cy="338554"/>
          </a:xfrm>
          <a:prstGeom prst="rect">
            <a:avLst/>
          </a:prstGeom>
          <a:noFill/>
        </p:spPr>
        <p:txBody>
          <a:bodyPr wrap="square" rtlCol="0">
            <a:spAutoFit/>
          </a:bodyPr>
          <a:lstStyle/>
          <a:p>
            <a:r>
              <a:rPr lang="sr-Latn-RS" sz="1600" dirty="0"/>
              <a:t>klasifikacijaSlika</a:t>
            </a:r>
            <a:endParaRPr lang="en-US" sz="1600" dirty="0"/>
          </a:p>
        </p:txBody>
      </p:sp>
      <p:sp>
        <p:nvSpPr>
          <p:cNvPr id="8" name="Arrow: Right 7">
            <a:extLst>
              <a:ext uri="{FF2B5EF4-FFF2-40B4-BE49-F238E27FC236}">
                <a16:creationId xmlns:a16="http://schemas.microsoft.com/office/drawing/2014/main" id="{99DE19F6-5938-A024-F578-DFA07F11A371}"/>
              </a:ext>
            </a:extLst>
          </p:cNvPr>
          <p:cNvSpPr/>
          <p:nvPr/>
        </p:nvSpPr>
        <p:spPr>
          <a:xfrm>
            <a:off x="2376570" y="5325676"/>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0BDDFB-C474-E509-08EC-A3B973390145}"/>
              </a:ext>
            </a:extLst>
          </p:cNvPr>
          <p:cNvSpPr txBox="1"/>
          <p:nvPr/>
        </p:nvSpPr>
        <p:spPr>
          <a:xfrm>
            <a:off x="2671845" y="5179258"/>
            <a:ext cx="1828800" cy="338554"/>
          </a:xfrm>
          <a:prstGeom prst="rect">
            <a:avLst/>
          </a:prstGeom>
          <a:noFill/>
        </p:spPr>
        <p:txBody>
          <a:bodyPr wrap="square" rtlCol="0">
            <a:spAutoFit/>
          </a:bodyPr>
          <a:lstStyle/>
          <a:p>
            <a:r>
              <a:rPr lang="sr-Latn-RS" sz="1600" dirty="0"/>
              <a:t>klasifikacijaSlika</a:t>
            </a:r>
            <a:endParaRPr lang="en-US" sz="1600" dirty="0"/>
          </a:p>
        </p:txBody>
      </p:sp>
      <p:sp>
        <p:nvSpPr>
          <p:cNvPr id="13" name="TextBox 12">
            <a:extLst>
              <a:ext uri="{FF2B5EF4-FFF2-40B4-BE49-F238E27FC236}">
                <a16:creationId xmlns:a16="http://schemas.microsoft.com/office/drawing/2014/main" id="{B599AF90-1ADB-0317-E719-03F1157868BC}"/>
              </a:ext>
            </a:extLst>
          </p:cNvPr>
          <p:cNvSpPr txBox="1"/>
          <p:nvPr/>
        </p:nvSpPr>
        <p:spPr>
          <a:xfrm>
            <a:off x="2671844" y="5539919"/>
            <a:ext cx="1828800" cy="338554"/>
          </a:xfrm>
          <a:prstGeom prst="rect">
            <a:avLst/>
          </a:prstGeom>
          <a:noFill/>
        </p:spPr>
        <p:txBody>
          <a:bodyPr wrap="square" rtlCol="0">
            <a:spAutoFit/>
          </a:bodyPr>
          <a:lstStyle/>
          <a:p>
            <a:r>
              <a:rPr lang="sr-Latn-RS" sz="1600" dirty="0"/>
              <a:t>naslovnaSlika</a:t>
            </a:r>
            <a:endParaRPr lang="en-US" sz="1600" dirty="0"/>
          </a:p>
        </p:txBody>
      </p:sp>
      <p:sp>
        <p:nvSpPr>
          <p:cNvPr id="14" name="Left Brace 13">
            <a:extLst>
              <a:ext uri="{FF2B5EF4-FFF2-40B4-BE49-F238E27FC236}">
                <a16:creationId xmlns:a16="http://schemas.microsoft.com/office/drawing/2014/main" id="{C19CA944-F8F5-5867-5C42-E3FDF31908FC}"/>
              </a:ext>
            </a:extLst>
          </p:cNvPr>
          <p:cNvSpPr/>
          <p:nvPr/>
        </p:nvSpPr>
        <p:spPr>
          <a:xfrm flipH="1">
            <a:off x="6534150" y="4108777"/>
            <a:ext cx="304800" cy="704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0C1EDDF-F70B-D57F-E1EB-1BBA4783D5ED}"/>
              </a:ext>
            </a:extLst>
          </p:cNvPr>
          <p:cNvSpPr txBox="1"/>
          <p:nvPr/>
        </p:nvSpPr>
        <p:spPr>
          <a:xfrm>
            <a:off x="6943640" y="4275194"/>
            <a:ext cx="1057359" cy="372015"/>
          </a:xfrm>
          <a:prstGeom prst="rect">
            <a:avLst/>
          </a:prstGeom>
          <a:noFill/>
        </p:spPr>
        <p:txBody>
          <a:bodyPr wrap="square" rtlCol="0">
            <a:spAutoFit/>
          </a:bodyPr>
          <a:lstStyle/>
          <a:p>
            <a:r>
              <a:rPr lang="sr-Latn-RS" dirty="0">
                <a:solidFill>
                  <a:schemeClr val="accent1"/>
                </a:solidFill>
              </a:rPr>
              <a:t>Trigeri</a:t>
            </a:r>
            <a:endParaRPr lang="en-US" dirty="0">
              <a:solidFill>
                <a:schemeClr val="accent1"/>
              </a:solidFill>
            </a:endParaRPr>
          </a:p>
        </p:txBody>
      </p:sp>
      <p:sp>
        <p:nvSpPr>
          <p:cNvPr id="16" name="Left Brace 15">
            <a:extLst>
              <a:ext uri="{FF2B5EF4-FFF2-40B4-BE49-F238E27FC236}">
                <a16:creationId xmlns:a16="http://schemas.microsoft.com/office/drawing/2014/main" id="{2D91531D-5735-92DE-3A73-B999F1F2E504}"/>
              </a:ext>
            </a:extLst>
          </p:cNvPr>
          <p:cNvSpPr/>
          <p:nvPr/>
        </p:nvSpPr>
        <p:spPr>
          <a:xfrm flipH="1">
            <a:off x="4314824" y="4813627"/>
            <a:ext cx="185819" cy="1064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F9D8B39-FB11-6454-E31A-422DF416B810}"/>
              </a:ext>
            </a:extLst>
          </p:cNvPr>
          <p:cNvSpPr txBox="1"/>
          <p:nvPr/>
        </p:nvSpPr>
        <p:spPr>
          <a:xfrm>
            <a:off x="4688511" y="5139668"/>
            <a:ext cx="1057359" cy="372015"/>
          </a:xfrm>
          <a:prstGeom prst="rect">
            <a:avLst/>
          </a:prstGeom>
          <a:noFill/>
        </p:spPr>
        <p:txBody>
          <a:bodyPr wrap="square" rtlCol="0">
            <a:spAutoFit/>
          </a:bodyPr>
          <a:lstStyle/>
          <a:p>
            <a:r>
              <a:rPr lang="sr-Latn-RS" dirty="0">
                <a:solidFill>
                  <a:schemeClr val="accent1"/>
                </a:solidFill>
              </a:rPr>
              <a:t>Pravila</a:t>
            </a:r>
            <a:endParaRPr lang="en-US" dirty="0">
              <a:solidFill>
                <a:schemeClr val="accent1"/>
              </a:solidFill>
            </a:endParaRPr>
          </a:p>
        </p:txBody>
      </p:sp>
      <p:pic>
        <p:nvPicPr>
          <p:cNvPr id="19" name="Picture 18">
            <a:extLst>
              <a:ext uri="{FF2B5EF4-FFF2-40B4-BE49-F238E27FC236}">
                <a16:creationId xmlns:a16="http://schemas.microsoft.com/office/drawing/2014/main" id="{860FF79E-AD53-8D9E-9D7D-024C1614C741}"/>
              </a:ext>
            </a:extLst>
          </p:cNvPr>
          <p:cNvPicPr>
            <a:picLocks noChangeAspect="1"/>
          </p:cNvPicPr>
          <p:nvPr/>
        </p:nvPicPr>
        <p:blipFill>
          <a:blip r:embed="rId2"/>
          <a:stretch>
            <a:fillRect/>
          </a:stretch>
        </p:blipFill>
        <p:spPr>
          <a:xfrm>
            <a:off x="8234275" y="4611983"/>
            <a:ext cx="3310890" cy="1055370"/>
          </a:xfrm>
          <a:prstGeom prst="rect">
            <a:avLst/>
          </a:prstGeom>
        </p:spPr>
      </p:pic>
      <p:sp>
        <p:nvSpPr>
          <p:cNvPr id="20" name="Arrow: Right 19">
            <a:extLst>
              <a:ext uri="{FF2B5EF4-FFF2-40B4-BE49-F238E27FC236}">
                <a16:creationId xmlns:a16="http://schemas.microsoft.com/office/drawing/2014/main" id="{24BFE9F6-B28E-26E1-54F8-7DD9DE465170}"/>
              </a:ext>
            </a:extLst>
          </p:cNvPr>
          <p:cNvSpPr/>
          <p:nvPr/>
        </p:nvSpPr>
        <p:spPr>
          <a:xfrm>
            <a:off x="2081294" y="4961834"/>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62C214A-776B-176F-06D5-84C4D22360F3}"/>
              </a:ext>
            </a:extLst>
          </p:cNvPr>
          <p:cNvSpPr/>
          <p:nvPr/>
        </p:nvSpPr>
        <p:spPr>
          <a:xfrm>
            <a:off x="2376569" y="5708223"/>
            <a:ext cx="295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1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9FFC-E1D2-336F-B9E1-F1CB1BC5A583}"/>
              </a:ext>
            </a:extLst>
          </p:cNvPr>
          <p:cNvSpPr>
            <a:spLocks noGrp="1"/>
          </p:cNvSpPr>
          <p:nvPr>
            <p:ph type="title"/>
          </p:nvPr>
        </p:nvSpPr>
        <p:spPr/>
        <p:txBody>
          <a:bodyPr/>
          <a:lstStyle/>
          <a:p>
            <a:r>
              <a:rPr lang="sr-Latn-RS" dirty="0"/>
              <a:t>Trigeri – primer </a:t>
            </a:r>
            <a:endParaRPr lang="en-US" dirty="0"/>
          </a:p>
        </p:txBody>
      </p:sp>
      <p:sp>
        <p:nvSpPr>
          <p:cNvPr id="3" name="Content Placeholder 2">
            <a:extLst>
              <a:ext uri="{FF2B5EF4-FFF2-40B4-BE49-F238E27FC236}">
                <a16:creationId xmlns:a16="http://schemas.microsoft.com/office/drawing/2014/main" id="{9A6C4A61-1EA7-33E0-5439-E020C8C72A2A}"/>
              </a:ext>
            </a:extLst>
          </p:cNvPr>
          <p:cNvSpPr>
            <a:spLocks noGrp="1"/>
          </p:cNvSpPr>
          <p:nvPr>
            <p:ph idx="1"/>
          </p:nvPr>
        </p:nvSpPr>
        <p:spPr>
          <a:xfrm>
            <a:off x="581192" y="2103120"/>
            <a:ext cx="11029615" cy="4052724"/>
          </a:xfrm>
        </p:spPr>
        <p:txBody>
          <a:bodyPr/>
          <a:lstStyle/>
          <a:p>
            <a:r>
              <a:rPr lang="sr-Latn-RS" dirty="0"/>
              <a:t>Kreiraćemo triger koji ažurira ime korisnika i sami ćemo pozvati triger na izvršenje.</a:t>
            </a:r>
          </a:p>
          <a:p>
            <a:endParaRPr lang="sr-Latn-RS" dirty="0"/>
          </a:p>
          <a:p>
            <a:endParaRPr lang="sr-Latn-RS" dirty="0"/>
          </a:p>
          <a:p>
            <a:endParaRPr lang="sr-Latn-RS" dirty="0"/>
          </a:p>
          <a:p>
            <a:endParaRPr lang="sr-Latn-RS" dirty="0"/>
          </a:p>
          <a:p>
            <a:pPr marL="0" indent="0">
              <a:buNone/>
            </a:pPr>
            <a:endParaRPr lang="sr-Latn-RS" dirty="0"/>
          </a:p>
          <a:p>
            <a:endParaRPr lang="sr-Latn-RS" dirty="0"/>
          </a:p>
          <a:p>
            <a:r>
              <a:rPr lang="sr-Latn-RS" dirty="0"/>
              <a:t>Triger koji je aktiviran bez pravila koje ga definiše nema vidljivog efekta i nakon izvršenja. </a:t>
            </a:r>
          </a:p>
          <a:p>
            <a:r>
              <a:rPr lang="sr-Latn-RS" dirty="0"/>
              <a:t>Trigeri se ne mogu kreirati u okviru paketa. Moraju se direktno kreirati u okviru namespace-a.</a:t>
            </a:r>
            <a:endParaRPr lang="en-US" dirty="0"/>
          </a:p>
        </p:txBody>
      </p:sp>
      <p:pic>
        <p:nvPicPr>
          <p:cNvPr id="5" name="Picture 4">
            <a:extLst>
              <a:ext uri="{FF2B5EF4-FFF2-40B4-BE49-F238E27FC236}">
                <a16:creationId xmlns:a16="http://schemas.microsoft.com/office/drawing/2014/main" id="{EE015831-E319-F847-9980-AE5F9B5AB9C4}"/>
              </a:ext>
            </a:extLst>
          </p:cNvPr>
          <p:cNvPicPr>
            <a:picLocks noChangeAspect="1"/>
          </p:cNvPicPr>
          <p:nvPr/>
        </p:nvPicPr>
        <p:blipFill>
          <a:blip r:embed="rId2"/>
          <a:stretch>
            <a:fillRect/>
          </a:stretch>
        </p:blipFill>
        <p:spPr>
          <a:xfrm>
            <a:off x="1099185" y="3089909"/>
            <a:ext cx="4831080" cy="312420"/>
          </a:xfrm>
          <a:prstGeom prst="rect">
            <a:avLst/>
          </a:prstGeom>
        </p:spPr>
      </p:pic>
      <p:sp>
        <p:nvSpPr>
          <p:cNvPr id="6" name="Arrow: Right 5">
            <a:extLst>
              <a:ext uri="{FF2B5EF4-FFF2-40B4-BE49-F238E27FC236}">
                <a16:creationId xmlns:a16="http://schemas.microsoft.com/office/drawing/2014/main" id="{83F050F9-5C14-B48B-D4B8-C1BB35FB7EB2}"/>
              </a:ext>
            </a:extLst>
          </p:cNvPr>
          <p:cNvSpPr/>
          <p:nvPr/>
        </p:nvSpPr>
        <p:spPr>
          <a:xfrm>
            <a:off x="6159732" y="3108006"/>
            <a:ext cx="619126"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63A1EBD-448A-BBFB-9895-D3436518D050}"/>
              </a:ext>
            </a:extLst>
          </p:cNvPr>
          <p:cNvPicPr>
            <a:picLocks noChangeAspect="1"/>
          </p:cNvPicPr>
          <p:nvPr/>
        </p:nvPicPr>
        <p:blipFill>
          <a:blip r:embed="rId3"/>
          <a:stretch>
            <a:fillRect/>
          </a:stretch>
        </p:blipFill>
        <p:spPr>
          <a:xfrm>
            <a:off x="7008325" y="3067048"/>
            <a:ext cx="2270760" cy="358140"/>
          </a:xfrm>
          <a:prstGeom prst="rect">
            <a:avLst/>
          </a:prstGeom>
        </p:spPr>
      </p:pic>
      <p:pic>
        <p:nvPicPr>
          <p:cNvPr id="10" name="Picture 9">
            <a:extLst>
              <a:ext uri="{FF2B5EF4-FFF2-40B4-BE49-F238E27FC236}">
                <a16:creationId xmlns:a16="http://schemas.microsoft.com/office/drawing/2014/main" id="{1B66F916-74BF-E4ED-D818-87C2D11F3022}"/>
              </a:ext>
            </a:extLst>
          </p:cNvPr>
          <p:cNvPicPr>
            <a:picLocks noChangeAspect="1"/>
          </p:cNvPicPr>
          <p:nvPr/>
        </p:nvPicPr>
        <p:blipFill>
          <a:blip r:embed="rId4"/>
          <a:stretch>
            <a:fillRect/>
          </a:stretch>
        </p:blipFill>
        <p:spPr>
          <a:xfrm>
            <a:off x="1099185" y="3749490"/>
            <a:ext cx="6256020" cy="327660"/>
          </a:xfrm>
          <a:prstGeom prst="rect">
            <a:avLst/>
          </a:prstGeom>
        </p:spPr>
      </p:pic>
      <p:pic>
        <p:nvPicPr>
          <p:cNvPr id="12" name="Picture 11">
            <a:extLst>
              <a:ext uri="{FF2B5EF4-FFF2-40B4-BE49-F238E27FC236}">
                <a16:creationId xmlns:a16="http://schemas.microsoft.com/office/drawing/2014/main" id="{D6F82A0C-6F17-8D0E-CC27-CFC9E66AF861}"/>
              </a:ext>
            </a:extLst>
          </p:cNvPr>
          <p:cNvPicPr>
            <a:picLocks noChangeAspect="1"/>
          </p:cNvPicPr>
          <p:nvPr/>
        </p:nvPicPr>
        <p:blipFill>
          <a:blip r:embed="rId5"/>
          <a:stretch>
            <a:fillRect/>
          </a:stretch>
        </p:blipFill>
        <p:spPr>
          <a:xfrm>
            <a:off x="2623185" y="4266194"/>
            <a:ext cx="4732020" cy="396240"/>
          </a:xfrm>
          <a:prstGeom prst="rect">
            <a:avLst/>
          </a:prstGeom>
        </p:spPr>
      </p:pic>
      <p:sp>
        <p:nvSpPr>
          <p:cNvPr id="13" name="Arrow: Curved Left 12">
            <a:extLst>
              <a:ext uri="{FF2B5EF4-FFF2-40B4-BE49-F238E27FC236}">
                <a16:creationId xmlns:a16="http://schemas.microsoft.com/office/drawing/2014/main" id="{1B40E838-87D9-5EF6-DB57-4854F895904D}"/>
              </a:ext>
            </a:extLst>
          </p:cNvPr>
          <p:cNvSpPr/>
          <p:nvPr/>
        </p:nvSpPr>
        <p:spPr>
          <a:xfrm>
            <a:off x="7974246" y="3910683"/>
            <a:ext cx="514350" cy="6682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508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3E16-016E-4275-9F38-E5E35AA2403D}"/>
              </a:ext>
            </a:extLst>
          </p:cNvPr>
          <p:cNvSpPr>
            <a:spLocks noGrp="1"/>
          </p:cNvSpPr>
          <p:nvPr>
            <p:ph type="title"/>
          </p:nvPr>
        </p:nvSpPr>
        <p:spPr/>
        <p:txBody>
          <a:bodyPr/>
          <a:lstStyle/>
          <a:p>
            <a:r>
              <a:rPr lang="sr-Latn-RS" dirty="0"/>
              <a:t>Povezivanje trigera i akcija korišćenjem pravilA – primer </a:t>
            </a:r>
            <a:endParaRPr lang="en-US" dirty="0"/>
          </a:p>
        </p:txBody>
      </p:sp>
      <p:sp>
        <p:nvSpPr>
          <p:cNvPr id="3" name="Content Placeholder 2">
            <a:extLst>
              <a:ext uri="{FF2B5EF4-FFF2-40B4-BE49-F238E27FC236}">
                <a16:creationId xmlns:a16="http://schemas.microsoft.com/office/drawing/2014/main" id="{F556455F-16C6-534F-F6B1-9FADB67E773C}"/>
              </a:ext>
            </a:extLst>
          </p:cNvPr>
          <p:cNvSpPr>
            <a:spLocks noGrp="1"/>
          </p:cNvSpPr>
          <p:nvPr>
            <p:ph idx="1"/>
          </p:nvPr>
        </p:nvSpPr>
        <p:spPr>
          <a:xfrm>
            <a:off x="581192" y="2103120"/>
            <a:ext cx="11029615" cy="4850130"/>
          </a:xfrm>
        </p:spPr>
        <p:txBody>
          <a:bodyPr/>
          <a:lstStyle/>
          <a:p>
            <a:r>
              <a:rPr lang="sr-Latn-RS" dirty="0"/>
              <a:t>Pravila se koriste za povezivanje odgovarajućih akcija i pravila. Svaki put kada se aktivira triger, akcija se poziva na izvršenje sa parametrima koji se definišu u datom događaju. Postrajmo primer gde će se akcija pozivati uvek kada korisnik ažurira svoje ime:</a:t>
            </a:r>
          </a:p>
          <a:p>
            <a:pPr marL="342900" indent="-342900">
              <a:buFont typeface="+mj-lt"/>
              <a:buAutoNum type="arabicParenR"/>
            </a:pPr>
            <a:r>
              <a:rPr lang="sr-Latn-RS" dirty="0"/>
              <a:t>Provera da i akcija i triger koje ćemo koristiti dalje postoje.</a:t>
            </a:r>
          </a:p>
          <a:p>
            <a:pPr marL="0" indent="0">
              <a:buNone/>
            </a:pPr>
            <a:endParaRPr lang="sr-Latn-RS" dirty="0"/>
          </a:p>
          <a:p>
            <a:pPr marL="0" indent="0">
              <a:buNone/>
            </a:pPr>
            <a:endParaRPr lang="sr-Latn-RS" dirty="0"/>
          </a:p>
          <a:p>
            <a:pPr marL="342900" indent="-342900">
              <a:buFont typeface="+mj-lt"/>
              <a:buAutoNum type="arabicParenR" startAt="2"/>
            </a:pPr>
            <a:r>
              <a:rPr lang="sr-Latn-RS" dirty="0"/>
              <a:t> Kreiranje pravila. Pravilo odmah postaje dostupno da odgovori na aktivaciju trigera. Eskplicitno moramo onemogućiti pravilo ako to želimo.</a:t>
            </a:r>
          </a:p>
          <a:p>
            <a:pPr marL="0" indent="0">
              <a:buNone/>
            </a:pPr>
            <a:endParaRPr lang="sr-Latn-RS" dirty="0"/>
          </a:p>
          <a:p>
            <a:pPr marL="0" indent="0">
              <a:buNone/>
            </a:pPr>
            <a:endParaRPr lang="sr-Latn-RS" dirty="0"/>
          </a:p>
          <a:p>
            <a:pPr marL="342900" indent="-342900">
              <a:buFont typeface="+mj-lt"/>
              <a:buAutoNum type="arabicParenR" startAt="3"/>
            </a:pPr>
            <a:r>
              <a:rPr lang="sr-Latn-RS" dirty="0"/>
              <a:t> Uvek kada se desi događaj, akcija se poziva na izvršenje sa dodeljenim parametrima.</a:t>
            </a:r>
          </a:p>
          <a:p>
            <a:pPr marL="0" indent="0">
              <a:buNone/>
            </a:pPr>
            <a:endParaRPr lang="sr-Latn-RS" dirty="0"/>
          </a:p>
          <a:p>
            <a:pPr marL="0" indent="0">
              <a:buNone/>
            </a:pPr>
            <a:endParaRPr lang="sr-Latn-RS" dirty="0"/>
          </a:p>
          <a:p>
            <a:pPr marL="0" indent="0">
              <a:buNone/>
            </a:pPr>
            <a:endParaRPr lang="sr-Latn-RS" dirty="0"/>
          </a:p>
        </p:txBody>
      </p:sp>
      <p:pic>
        <p:nvPicPr>
          <p:cNvPr id="5" name="Picture 4">
            <a:extLst>
              <a:ext uri="{FF2B5EF4-FFF2-40B4-BE49-F238E27FC236}">
                <a16:creationId xmlns:a16="http://schemas.microsoft.com/office/drawing/2014/main" id="{CF886C64-E448-12D1-20C2-ADB7654C0C52}"/>
              </a:ext>
            </a:extLst>
          </p:cNvPr>
          <p:cNvPicPr>
            <a:picLocks noChangeAspect="1"/>
          </p:cNvPicPr>
          <p:nvPr/>
        </p:nvPicPr>
        <p:blipFill>
          <a:blip r:embed="rId2"/>
          <a:stretch>
            <a:fillRect/>
          </a:stretch>
        </p:blipFill>
        <p:spPr>
          <a:xfrm>
            <a:off x="990600" y="3429000"/>
            <a:ext cx="4800600" cy="266700"/>
          </a:xfrm>
          <a:prstGeom prst="rect">
            <a:avLst/>
          </a:prstGeom>
        </p:spPr>
      </p:pic>
      <p:pic>
        <p:nvPicPr>
          <p:cNvPr id="7" name="Picture 6">
            <a:extLst>
              <a:ext uri="{FF2B5EF4-FFF2-40B4-BE49-F238E27FC236}">
                <a16:creationId xmlns:a16="http://schemas.microsoft.com/office/drawing/2014/main" id="{8BEB909C-138C-0806-99CE-1FDFA98EF077}"/>
              </a:ext>
            </a:extLst>
          </p:cNvPr>
          <p:cNvPicPr>
            <a:picLocks noChangeAspect="1"/>
          </p:cNvPicPr>
          <p:nvPr/>
        </p:nvPicPr>
        <p:blipFill>
          <a:blip r:embed="rId3"/>
          <a:stretch>
            <a:fillRect/>
          </a:stretch>
        </p:blipFill>
        <p:spPr>
          <a:xfrm>
            <a:off x="5900653" y="3439701"/>
            <a:ext cx="5600700" cy="274320"/>
          </a:xfrm>
          <a:prstGeom prst="rect">
            <a:avLst/>
          </a:prstGeom>
        </p:spPr>
      </p:pic>
      <p:pic>
        <p:nvPicPr>
          <p:cNvPr id="9" name="Picture 8">
            <a:extLst>
              <a:ext uri="{FF2B5EF4-FFF2-40B4-BE49-F238E27FC236}">
                <a16:creationId xmlns:a16="http://schemas.microsoft.com/office/drawing/2014/main" id="{FA82794A-C355-0761-9AF3-C9F5B6B9C2C0}"/>
              </a:ext>
            </a:extLst>
          </p:cNvPr>
          <p:cNvPicPr>
            <a:picLocks noChangeAspect="1"/>
          </p:cNvPicPr>
          <p:nvPr/>
        </p:nvPicPr>
        <p:blipFill>
          <a:blip r:embed="rId4"/>
          <a:stretch>
            <a:fillRect/>
          </a:stretch>
        </p:blipFill>
        <p:spPr>
          <a:xfrm>
            <a:off x="990600" y="4976448"/>
            <a:ext cx="6057900" cy="266700"/>
          </a:xfrm>
          <a:prstGeom prst="rect">
            <a:avLst/>
          </a:prstGeom>
        </p:spPr>
      </p:pic>
      <p:pic>
        <p:nvPicPr>
          <p:cNvPr id="11" name="Picture 10">
            <a:extLst>
              <a:ext uri="{FF2B5EF4-FFF2-40B4-BE49-F238E27FC236}">
                <a16:creationId xmlns:a16="http://schemas.microsoft.com/office/drawing/2014/main" id="{86EA8AEA-4089-B169-52F0-396C21DC001D}"/>
              </a:ext>
            </a:extLst>
          </p:cNvPr>
          <p:cNvPicPr>
            <a:picLocks noChangeAspect="1"/>
          </p:cNvPicPr>
          <p:nvPr/>
        </p:nvPicPr>
        <p:blipFill>
          <a:blip r:embed="rId5"/>
          <a:stretch>
            <a:fillRect/>
          </a:stretch>
        </p:blipFill>
        <p:spPr>
          <a:xfrm>
            <a:off x="7141845" y="4976448"/>
            <a:ext cx="4556760" cy="243840"/>
          </a:xfrm>
          <a:prstGeom prst="rect">
            <a:avLst/>
          </a:prstGeom>
        </p:spPr>
      </p:pic>
      <p:pic>
        <p:nvPicPr>
          <p:cNvPr id="13" name="Picture 12">
            <a:extLst>
              <a:ext uri="{FF2B5EF4-FFF2-40B4-BE49-F238E27FC236}">
                <a16:creationId xmlns:a16="http://schemas.microsoft.com/office/drawing/2014/main" id="{67BA7822-795E-C299-6112-B2C180607325}"/>
              </a:ext>
            </a:extLst>
          </p:cNvPr>
          <p:cNvPicPr>
            <a:picLocks noChangeAspect="1"/>
          </p:cNvPicPr>
          <p:nvPr/>
        </p:nvPicPr>
        <p:blipFill>
          <a:blip r:embed="rId6"/>
          <a:stretch>
            <a:fillRect/>
          </a:stretch>
        </p:blipFill>
        <p:spPr>
          <a:xfrm>
            <a:off x="990600" y="6155844"/>
            <a:ext cx="5890260" cy="266700"/>
          </a:xfrm>
          <a:prstGeom prst="rect">
            <a:avLst/>
          </a:prstGeom>
        </p:spPr>
      </p:pic>
      <p:sp>
        <p:nvSpPr>
          <p:cNvPr id="15" name="Arrow: Curved Up 14">
            <a:extLst>
              <a:ext uri="{FF2B5EF4-FFF2-40B4-BE49-F238E27FC236}">
                <a16:creationId xmlns:a16="http://schemas.microsoft.com/office/drawing/2014/main" id="{1378CA27-F62D-3367-4E43-62A198AE7BD8}"/>
              </a:ext>
            </a:extLst>
          </p:cNvPr>
          <p:cNvSpPr/>
          <p:nvPr/>
        </p:nvSpPr>
        <p:spPr>
          <a:xfrm>
            <a:off x="6772275" y="6505575"/>
            <a:ext cx="369570" cy="243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a:extLst>
              <a:ext uri="{FF2B5EF4-FFF2-40B4-BE49-F238E27FC236}">
                <a16:creationId xmlns:a16="http://schemas.microsoft.com/office/drawing/2014/main" id="{9EE7ECB1-F72D-7382-2B87-2B3AD76C9B9A}"/>
              </a:ext>
            </a:extLst>
          </p:cNvPr>
          <p:cNvPicPr>
            <a:picLocks noChangeAspect="1"/>
          </p:cNvPicPr>
          <p:nvPr/>
        </p:nvPicPr>
        <p:blipFill>
          <a:blip r:embed="rId7"/>
          <a:stretch>
            <a:fillRect/>
          </a:stretch>
        </p:blipFill>
        <p:spPr>
          <a:xfrm>
            <a:off x="7004685" y="6113540"/>
            <a:ext cx="4724400" cy="350520"/>
          </a:xfrm>
          <a:prstGeom prst="rect">
            <a:avLst/>
          </a:prstGeom>
        </p:spPr>
      </p:pic>
    </p:spTree>
    <p:extLst>
      <p:ext uri="{BB962C8B-B14F-4D97-AF65-F5344CB8AC3E}">
        <p14:creationId xmlns:p14="http://schemas.microsoft.com/office/powerpoint/2010/main" val="24674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D582-DA7A-2E79-37B0-A62361C24DCC}"/>
              </a:ext>
            </a:extLst>
          </p:cNvPr>
          <p:cNvSpPr>
            <a:spLocks noGrp="1"/>
          </p:cNvSpPr>
          <p:nvPr>
            <p:ph type="title"/>
          </p:nvPr>
        </p:nvSpPr>
        <p:spPr/>
        <p:txBody>
          <a:bodyPr/>
          <a:lstStyle/>
          <a:p>
            <a:r>
              <a:rPr lang="sr-Latn-RS" dirty="0"/>
              <a:t>Paketi – kreiranje i korišćenje</a:t>
            </a:r>
            <a:endParaRPr lang="en-US" dirty="0"/>
          </a:p>
        </p:txBody>
      </p:sp>
      <p:sp>
        <p:nvSpPr>
          <p:cNvPr id="3" name="Content Placeholder 2">
            <a:extLst>
              <a:ext uri="{FF2B5EF4-FFF2-40B4-BE49-F238E27FC236}">
                <a16:creationId xmlns:a16="http://schemas.microsoft.com/office/drawing/2014/main" id="{85BD1702-2566-F431-AFF3-278F33C3C020}"/>
              </a:ext>
            </a:extLst>
          </p:cNvPr>
          <p:cNvSpPr>
            <a:spLocks noGrp="1"/>
          </p:cNvSpPr>
          <p:nvPr>
            <p:ph idx="1"/>
          </p:nvPr>
        </p:nvSpPr>
        <p:spPr>
          <a:xfrm>
            <a:off x="581192" y="2103120"/>
            <a:ext cx="11029615" cy="4754880"/>
          </a:xfrm>
        </p:spPr>
        <p:txBody>
          <a:bodyPr/>
          <a:lstStyle/>
          <a:p>
            <a:r>
              <a:rPr lang="sr-Latn-RS" dirty="0"/>
              <a:t>U OpenWhisk-u skup povezanih akcija se može ,,skupiti zajedno“ i deliti sa ostalim korisnicima, a sve to je moguće zahvaljujući paketima (</a:t>
            </a:r>
            <a:r>
              <a:rPr lang="sr-Latn-RS" i="1" dirty="0"/>
              <a:t>packages</a:t>
            </a:r>
            <a:r>
              <a:rPr lang="sr-Latn-RS" dirty="0"/>
              <a:t>).</a:t>
            </a:r>
          </a:p>
          <a:p>
            <a:r>
              <a:rPr lang="sr-Latn-RS" dirty="0"/>
              <a:t>Paketi uključuju akcije i feed-ove.</a:t>
            </a:r>
          </a:p>
          <a:p>
            <a:r>
              <a:rPr lang="sr-Latn-RS" dirty="0"/>
              <a:t>Svaki entitet u okviru OpenWhisk-a, uključujući i pakete, pripada nekom prostoru imena (</a:t>
            </a:r>
            <a:r>
              <a:rPr lang="sr-Latn-RS" i="1" dirty="0"/>
              <a:t>namespace</a:t>
            </a:r>
            <a:r>
              <a:rPr lang="sr-Latn-RS" dirty="0"/>
              <a:t>). Tako za svaki od entiteta važi konvencija imenovanja: </a:t>
            </a:r>
            <a:r>
              <a:rPr lang="sr-Latn-RS" dirty="0">
                <a:solidFill>
                  <a:schemeClr val="accent2"/>
                </a:solidFill>
              </a:rPr>
              <a:t>/namespaceName[/packageName]/entityName</a:t>
            </a:r>
          </a:p>
          <a:p>
            <a:r>
              <a:rPr lang="sr-Latn-RS" dirty="0"/>
              <a:t>Nekoliko paketa dolazi u okviru OpenWhisk-a. Listu paketa u prostoru imena, listu entita u paketu, kao i opise individualnih entiteta u okviru paketa možemo dobiti izvršavanjem sledeće komande: </a:t>
            </a:r>
          </a:p>
          <a:p>
            <a:endParaRPr lang="sr-Latn-RS" dirty="0"/>
          </a:p>
          <a:p>
            <a:endParaRPr lang="sr-Latn-RS" dirty="0"/>
          </a:p>
          <a:p>
            <a:endParaRPr lang="sr-Latn-RS" dirty="0"/>
          </a:p>
          <a:p>
            <a:pPr marL="0" indent="0">
              <a:buNone/>
            </a:pPr>
            <a:endParaRPr lang="sr-Latn-RS" dirty="0"/>
          </a:p>
          <a:p>
            <a:pPr marL="0" indent="0">
              <a:buNone/>
            </a:pPr>
            <a:endParaRPr lang="sr-Latn-RS" dirty="0"/>
          </a:p>
        </p:txBody>
      </p:sp>
      <p:pic>
        <p:nvPicPr>
          <p:cNvPr id="5" name="Picture 4">
            <a:extLst>
              <a:ext uri="{FF2B5EF4-FFF2-40B4-BE49-F238E27FC236}">
                <a16:creationId xmlns:a16="http://schemas.microsoft.com/office/drawing/2014/main" id="{47C950FB-ABC0-62B5-6F22-54575BDA5DD9}"/>
              </a:ext>
            </a:extLst>
          </p:cNvPr>
          <p:cNvPicPr>
            <a:picLocks noChangeAspect="1"/>
          </p:cNvPicPr>
          <p:nvPr/>
        </p:nvPicPr>
        <p:blipFill>
          <a:blip r:embed="rId2"/>
          <a:stretch>
            <a:fillRect/>
          </a:stretch>
        </p:blipFill>
        <p:spPr>
          <a:xfrm>
            <a:off x="975359" y="4939665"/>
            <a:ext cx="4945380" cy="388620"/>
          </a:xfrm>
          <a:prstGeom prst="rect">
            <a:avLst/>
          </a:prstGeom>
        </p:spPr>
      </p:pic>
      <p:sp>
        <p:nvSpPr>
          <p:cNvPr id="7" name="Arrow: Right 6">
            <a:extLst>
              <a:ext uri="{FF2B5EF4-FFF2-40B4-BE49-F238E27FC236}">
                <a16:creationId xmlns:a16="http://schemas.microsoft.com/office/drawing/2014/main" id="{5BC81B5C-FCE7-9438-319C-FFDFAA914A92}"/>
              </a:ext>
            </a:extLst>
          </p:cNvPr>
          <p:cNvSpPr/>
          <p:nvPr/>
        </p:nvSpPr>
        <p:spPr>
          <a:xfrm>
            <a:off x="6313168" y="5000625"/>
            <a:ext cx="476251"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CDAD7ED-158F-ADA4-F549-6E84708B81C4}"/>
              </a:ext>
            </a:extLst>
          </p:cNvPr>
          <p:cNvSpPr txBox="1"/>
          <p:nvPr/>
        </p:nvSpPr>
        <p:spPr>
          <a:xfrm>
            <a:off x="7181849" y="4939665"/>
            <a:ext cx="4314826" cy="1754326"/>
          </a:xfrm>
          <a:prstGeom prst="rect">
            <a:avLst/>
          </a:prstGeom>
          <a:solidFill>
            <a:schemeClr val="tx1"/>
          </a:solidFill>
        </p:spPr>
        <p:txBody>
          <a:bodyPr wrap="square" rtlCol="0" anchor="ctr">
            <a:spAutoFit/>
          </a:bodyPr>
          <a:lstStyle/>
          <a:p>
            <a:r>
              <a:rPr lang="en-US" sz="900" dirty="0">
                <a:solidFill>
                  <a:schemeClr val="bg1"/>
                </a:solidFill>
              </a:rPr>
              <a:t> </a:t>
            </a:r>
            <a:r>
              <a:rPr lang="sr-Latn-RS" sz="900" dirty="0">
                <a:solidFill>
                  <a:schemeClr val="bg1"/>
                </a:solidFill>
              </a:rPr>
              <a:t>	             </a:t>
            </a:r>
            <a:r>
              <a:rPr lang="en-US" sz="900" dirty="0">
                <a:solidFill>
                  <a:schemeClr val="bg1"/>
                </a:solidFill>
              </a:rPr>
              <a:t>packages</a:t>
            </a:r>
          </a:p>
          <a:p>
            <a:r>
              <a:rPr lang="en-US" sz="900" dirty="0">
                <a:solidFill>
                  <a:schemeClr val="bg1"/>
                </a:solidFill>
              </a:rPr>
              <a:t>                            /whisk.system/cloudant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/whisk.system/alarms                                                   </a:t>
            </a:r>
            <a:r>
              <a:rPr lang="sr-Latn-RS" sz="900" dirty="0">
                <a:solidFill>
                  <a:schemeClr val="bg1"/>
                </a:solidFill>
              </a:rPr>
              <a:t>   </a:t>
            </a:r>
            <a:r>
              <a:rPr lang="en-US" sz="900" dirty="0">
                <a:solidFill>
                  <a:schemeClr val="bg1"/>
                </a:solidFill>
              </a:rPr>
              <a:t>shared</a:t>
            </a:r>
          </a:p>
          <a:p>
            <a:r>
              <a:rPr lang="en-US" sz="900" dirty="0">
                <a:solidFill>
                  <a:schemeClr val="bg1"/>
                </a:solidFill>
              </a:rPr>
              <a:t>                            /whisk.system/watson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/whisk.system/websocket                                                shared</a:t>
            </a:r>
          </a:p>
          <a:p>
            <a:r>
              <a:rPr lang="en-US" sz="900" dirty="0">
                <a:solidFill>
                  <a:schemeClr val="bg1"/>
                </a:solidFill>
              </a:rPr>
              <a:t>                            /whisk.system/weather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/whisk.system/system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/whisk.system/utils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/whisk.system/slack                                                   </a:t>
            </a:r>
            <a:r>
              <a:rPr lang="sr-Latn-RS" sz="900" dirty="0">
                <a:solidFill>
                  <a:schemeClr val="bg1"/>
                </a:solidFill>
              </a:rPr>
              <a:t>     </a:t>
            </a:r>
            <a:r>
              <a:rPr lang="en-US" sz="900" dirty="0">
                <a:solidFill>
                  <a:schemeClr val="bg1"/>
                </a:solidFill>
              </a:rPr>
              <a:t> shared</a:t>
            </a:r>
          </a:p>
          <a:p>
            <a:r>
              <a:rPr lang="en-US" sz="900" dirty="0">
                <a:solidFill>
                  <a:schemeClr val="bg1"/>
                </a:solidFill>
              </a:rPr>
              <a:t>                            /whisk.system/samples                                                 </a:t>
            </a:r>
            <a:r>
              <a:rPr lang="sr-Latn-RS" sz="900" dirty="0">
                <a:solidFill>
                  <a:schemeClr val="bg1"/>
                </a:solidFill>
              </a:rPr>
              <a:t>    </a:t>
            </a:r>
            <a:r>
              <a:rPr lang="en-US" sz="900" dirty="0">
                <a:solidFill>
                  <a:schemeClr val="bg1"/>
                </a:solidFill>
              </a:rPr>
              <a:t>shared</a:t>
            </a:r>
          </a:p>
          <a:p>
            <a:r>
              <a:rPr lang="en-US" sz="900" dirty="0">
                <a:solidFill>
                  <a:schemeClr val="bg1"/>
                </a:solidFill>
              </a:rPr>
              <a:t>                            /whisk.system/github                                                   </a:t>
            </a:r>
            <a:r>
              <a:rPr lang="sr-Latn-RS" sz="900" dirty="0">
                <a:solidFill>
                  <a:schemeClr val="bg1"/>
                </a:solidFill>
              </a:rPr>
              <a:t>     </a:t>
            </a:r>
            <a:r>
              <a:rPr lang="en-US" sz="900" dirty="0">
                <a:solidFill>
                  <a:schemeClr val="bg1"/>
                </a:solidFill>
              </a:rPr>
              <a:t>shared</a:t>
            </a:r>
          </a:p>
          <a:p>
            <a:r>
              <a:rPr lang="en-US" sz="900" dirty="0">
                <a:solidFill>
                  <a:schemeClr val="bg1"/>
                </a:solidFill>
              </a:rPr>
              <a:t>                            /whisk.system/pushnotifications                                        shared</a:t>
            </a:r>
          </a:p>
        </p:txBody>
      </p:sp>
      <p:sp>
        <p:nvSpPr>
          <p:cNvPr id="11" name="Callout: Up Arrow 10">
            <a:extLst>
              <a:ext uri="{FF2B5EF4-FFF2-40B4-BE49-F238E27FC236}">
                <a16:creationId xmlns:a16="http://schemas.microsoft.com/office/drawing/2014/main" id="{330E6733-2BE5-DDBB-58B3-B344E44C0909}"/>
              </a:ext>
            </a:extLst>
          </p:cNvPr>
          <p:cNvSpPr/>
          <p:nvPr/>
        </p:nvSpPr>
        <p:spPr>
          <a:xfrm>
            <a:off x="1409703" y="5493067"/>
            <a:ext cx="3600449" cy="60007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1DC28B-8A88-B243-D491-BE9629CF6055}"/>
              </a:ext>
            </a:extLst>
          </p:cNvPr>
          <p:cNvSpPr txBox="1"/>
          <p:nvPr/>
        </p:nvSpPr>
        <p:spPr>
          <a:xfrm>
            <a:off x="1409703" y="5736403"/>
            <a:ext cx="3667125" cy="307777"/>
          </a:xfrm>
          <a:prstGeom prst="rect">
            <a:avLst/>
          </a:prstGeom>
          <a:noFill/>
        </p:spPr>
        <p:txBody>
          <a:bodyPr wrap="square" rtlCol="0">
            <a:spAutoFit/>
          </a:bodyPr>
          <a:lstStyle/>
          <a:p>
            <a:r>
              <a:rPr lang="sr-Latn-RS" sz="1400" dirty="0">
                <a:solidFill>
                  <a:schemeClr val="bg1"/>
                </a:solidFill>
              </a:rPr>
              <a:t>Pretraga paketa u prostoru imena whisk.system</a:t>
            </a:r>
            <a:endParaRPr lang="en-US" sz="1400" dirty="0">
              <a:solidFill>
                <a:schemeClr val="bg1"/>
              </a:solidFill>
            </a:endParaRPr>
          </a:p>
        </p:txBody>
      </p:sp>
    </p:spTree>
    <p:extLst>
      <p:ext uri="{BB962C8B-B14F-4D97-AF65-F5344CB8AC3E}">
        <p14:creationId xmlns:p14="http://schemas.microsoft.com/office/powerpoint/2010/main" val="345948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0525-FF16-C866-79D4-CF2942B434FC}"/>
              </a:ext>
            </a:extLst>
          </p:cNvPr>
          <p:cNvSpPr>
            <a:spLocks noGrp="1"/>
          </p:cNvSpPr>
          <p:nvPr>
            <p:ph type="title"/>
          </p:nvPr>
        </p:nvSpPr>
        <p:spPr/>
        <p:txBody>
          <a:bodyPr/>
          <a:lstStyle/>
          <a:p>
            <a:r>
              <a:rPr lang="en-US" dirty="0"/>
              <a:t>Openwhisk – </a:t>
            </a:r>
            <a:r>
              <a:rPr lang="sr-Latn-RS" dirty="0"/>
              <a:t>opšte karakteristike</a:t>
            </a:r>
            <a:endParaRPr lang="en-US" dirty="0"/>
          </a:p>
        </p:txBody>
      </p:sp>
      <p:sp>
        <p:nvSpPr>
          <p:cNvPr id="3" name="Content Placeholder 2">
            <a:extLst>
              <a:ext uri="{FF2B5EF4-FFF2-40B4-BE49-F238E27FC236}">
                <a16:creationId xmlns:a16="http://schemas.microsoft.com/office/drawing/2014/main" id="{889F1C06-D0E7-3ABD-C103-2D7A8D0FD1D6}"/>
              </a:ext>
            </a:extLst>
          </p:cNvPr>
          <p:cNvSpPr>
            <a:spLocks noGrp="1"/>
          </p:cNvSpPr>
          <p:nvPr>
            <p:ph idx="1"/>
          </p:nvPr>
        </p:nvSpPr>
        <p:spPr>
          <a:xfrm>
            <a:off x="585216" y="2103120"/>
            <a:ext cx="11029615" cy="3587258"/>
          </a:xfrm>
        </p:spPr>
        <p:txBody>
          <a:bodyPr anchor="ctr"/>
          <a:lstStyle/>
          <a:p>
            <a:r>
              <a:rPr lang="sr-Latn-RS" dirty="0"/>
              <a:t>Obezbeđuje skalabilnost pri čemu korisnik ne mora da vodi računa o tome</a:t>
            </a:r>
          </a:p>
          <a:p>
            <a:r>
              <a:rPr lang="sr-Latn-RS" dirty="0"/>
              <a:t>Pruža korisnicima korišćenje moćnih alata</a:t>
            </a:r>
          </a:p>
          <a:p>
            <a:r>
              <a:rPr lang="sr-Latn-RS" dirty="0"/>
              <a:t>Podrška za rad u raznim programskim jezicima: Python, JavaScript, Go, Java, PHP, Swift, .NET Core</a:t>
            </a:r>
          </a:p>
          <a:p>
            <a:r>
              <a:rPr lang="sr-Latn-RS" dirty="0"/>
              <a:t>Open-source projekat kompanije Apache</a:t>
            </a:r>
          </a:p>
          <a:p>
            <a:r>
              <a:rPr lang="sr-Latn-RS" dirty="0"/>
              <a:t>Mogućnost korišćenja za: javne, privatne i hibridne modele</a:t>
            </a:r>
          </a:p>
          <a:p>
            <a:endParaRPr lang="sr-Latn-RS" dirty="0"/>
          </a:p>
          <a:p>
            <a:pPr marL="0" indent="0" algn="ctr">
              <a:buNone/>
            </a:pPr>
            <a:endParaRPr lang="sr-Latn-RS" dirty="0"/>
          </a:p>
          <a:p>
            <a:endParaRPr lang="en-US" dirty="0"/>
          </a:p>
        </p:txBody>
      </p:sp>
      <p:pic>
        <p:nvPicPr>
          <p:cNvPr id="5" name="Picture 4">
            <a:extLst>
              <a:ext uri="{FF2B5EF4-FFF2-40B4-BE49-F238E27FC236}">
                <a16:creationId xmlns:a16="http://schemas.microsoft.com/office/drawing/2014/main" id="{B8D94C4E-6BC1-3E96-CE34-681321E074E8}"/>
              </a:ext>
            </a:extLst>
          </p:cNvPr>
          <p:cNvPicPr>
            <a:picLocks noChangeAspect="1"/>
          </p:cNvPicPr>
          <p:nvPr/>
        </p:nvPicPr>
        <p:blipFill rotWithShape="1">
          <a:blip r:embed="rId2"/>
          <a:srcRect t="27145" b="33092"/>
          <a:stretch/>
        </p:blipFill>
        <p:spPr>
          <a:xfrm>
            <a:off x="4626952" y="4462096"/>
            <a:ext cx="2938096" cy="1310055"/>
          </a:xfrm>
          <a:prstGeom prst="rect">
            <a:avLst/>
          </a:prstGeom>
        </p:spPr>
      </p:pic>
    </p:spTree>
    <p:extLst>
      <p:ext uri="{BB962C8B-B14F-4D97-AF65-F5344CB8AC3E}">
        <p14:creationId xmlns:p14="http://schemas.microsoft.com/office/powerpoint/2010/main" val="254703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296A-72AA-89B3-9C5D-B4EB898DC146}"/>
              </a:ext>
            </a:extLst>
          </p:cNvPr>
          <p:cNvSpPr>
            <a:spLocks noGrp="1"/>
          </p:cNvSpPr>
          <p:nvPr>
            <p:ph type="title"/>
          </p:nvPr>
        </p:nvSpPr>
        <p:spPr/>
        <p:txBody>
          <a:bodyPr/>
          <a:lstStyle/>
          <a:p>
            <a:r>
              <a:rPr lang="sr-Latn-RS" dirty="0"/>
              <a:t>Kreiranje paketa</a:t>
            </a:r>
            <a:endParaRPr lang="en-US" dirty="0"/>
          </a:p>
        </p:txBody>
      </p:sp>
      <p:sp>
        <p:nvSpPr>
          <p:cNvPr id="3" name="Content Placeholder 2">
            <a:extLst>
              <a:ext uri="{FF2B5EF4-FFF2-40B4-BE49-F238E27FC236}">
                <a16:creationId xmlns:a16="http://schemas.microsoft.com/office/drawing/2014/main" id="{7B1BB712-72EB-7E39-E80E-142104088390}"/>
              </a:ext>
            </a:extLst>
          </p:cNvPr>
          <p:cNvSpPr>
            <a:spLocks noGrp="1"/>
          </p:cNvSpPr>
          <p:nvPr>
            <p:ph idx="1"/>
          </p:nvPr>
        </p:nvSpPr>
        <p:spPr>
          <a:xfrm>
            <a:off x="581192" y="2105024"/>
            <a:ext cx="11029615" cy="5114925"/>
          </a:xfrm>
        </p:spPr>
        <p:txBody>
          <a:bodyPr/>
          <a:lstStyle/>
          <a:p>
            <a:r>
              <a:rPr lang="sr-Latn-RS" dirty="0"/>
              <a:t>Paketi se koriste za organizaciju skupova međusobno vezanih akcija i feed-ova. Pored toga pruža mogućnost da su parametri vidljivi svim entitetima u paketu.</a:t>
            </a:r>
          </a:p>
          <a:p>
            <a:pPr marL="342900" indent="-342900">
              <a:buFont typeface="+mj-lt"/>
              <a:buAutoNum type="arabicParenR"/>
            </a:pPr>
            <a:r>
              <a:rPr lang="sr-Latn-RS" dirty="0"/>
              <a:t>Kreiranje paketa.</a:t>
            </a:r>
          </a:p>
          <a:p>
            <a:pPr marL="342900" indent="-342900">
              <a:buFont typeface="+mj-lt"/>
              <a:buAutoNum type="arabicParenR"/>
            </a:pPr>
            <a:endParaRPr lang="sr-Latn-RS" dirty="0"/>
          </a:p>
          <a:p>
            <a:pPr marL="342900" indent="-342900">
              <a:buFont typeface="+mj-lt"/>
              <a:buAutoNum type="arabicParenR"/>
            </a:pPr>
            <a:r>
              <a:rPr lang="sr-Latn-RS" dirty="0"/>
              <a:t>Kreirati jednostavnu akciju koja vraća ulazne parametre koji su joj prosleđeni. Ukoliko se akcija kreira u paketu onda se imenu akcije dodaje prefiks imena paketa u kojem se ona kreira. Nije dozvoljeno ugnježdavanje paketa. Paket ne sme da poseduje druge pakete.</a:t>
            </a:r>
          </a:p>
          <a:p>
            <a:pPr marL="342900" indent="-342900">
              <a:buFont typeface="+mj-lt"/>
              <a:buAutoNum type="arabicParenR"/>
            </a:pPr>
            <a:endParaRPr lang="sr-Latn-RS" dirty="0"/>
          </a:p>
          <a:p>
            <a:pPr marL="342900" indent="-342900">
              <a:buFont typeface="+mj-lt"/>
              <a:buAutoNum type="arabicParenR"/>
            </a:pPr>
            <a:r>
              <a:rPr lang="sr-Latn-RS" dirty="0"/>
              <a:t>Dodavanje kreirane akcije paketu.</a:t>
            </a:r>
          </a:p>
          <a:p>
            <a:pPr marL="0" indent="0">
              <a:buNone/>
            </a:pPr>
            <a:endParaRPr lang="sr-Latn-RS" dirty="0"/>
          </a:p>
          <a:p>
            <a:pPr marL="0" indent="0">
              <a:buNone/>
            </a:pPr>
            <a:endParaRPr lang="sr-Latn-RS" dirty="0"/>
          </a:p>
          <a:p>
            <a:r>
              <a:rPr lang="sr-Latn-RS" dirty="0"/>
              <a:t>Korisnik može postaviti inicijalne parametre za sve entitete u paketu. Ovo se postiže postavljanjem tzv. </a:t>
            </a:r>
            <a:r>
              <a:rPr lang="sr-Latn-RS" i="1" dirty="0"/>
              <a:t>package-level </a:t>
            </a:r>
            <a:r>
              <a:rPr lang="sr-Latn-RS" dirty="0"/>
              <a:t>parametara koje preuziama svaka akcija iz paketa.</a:t>
            </a:r>
          </a:p>
          <a:p>
            <a:pPr marL="342900" indent="-342900">
              <a:buFont typeface="+mj-lt"/>
              <a:buAutoNum type="arabicParenR"/>
            </a:pPr>
            <a:endParaRPr lang="en-US" dirty="0"/>
          </a:p>
        </p:txBody>
      </p:sp>
      <p:pic>
        <p:nvPicPr>
          <p:cNvPr id="5" name="Picture 4">
            <a:extLst>
              <a:ext uri="{FF2B5EF4-FFF2-40B4-BE49-F238E27FC236}">
                <a16:creationId xmlns:a16="http://schemas.microsoft.com/office/drawing/2014/main" id="{691E04EA-0DC1-2C09-767C-572CAA45242A}"/>
              </a:ext>
            </a:extLst>
          </p:cNvPr>
          <p:cNvPicPr>
            <a:picLocks noChangeAspect="1"/>
          </p:cNvPicPr>
          <p:nvPr/>
        </p:nvPicPr>
        <p:blipFill>
          <a:blip r:embed="rId2"/>
          <a:stretch>
            <a:fillRect/>
          </a:stretch>
        </p:blipFill>
        <p:spPr>
          <a:xfrm>
            <a:off x="1009650" y="3307080"/>
            <a:ext cx="4686300" cy="243840"/>
          </a:xfrm>
          <a:prstGeom prst="rect">
            <a:avLst/>
          </a:prstGeom>
        </p:spPr>
      </p:pic>
      <p:sp>
        <p:nvSpPr>
          <p:cNvPr id="6" name="Arrow: Right 5">
            <a:extLst>
              <a:ext uri="{FF2B5EF4-FFF2-40B4-BE49-F238E27FC236}">
                <a16:creationId xmlns:a16="http://schemas.microsoft.com/office/drawing/2014/main" id="{7CBC768D-D227-0D62-5D10-9B67CE6AD783}"/>
              </a:ext>
            </a:extLst>
          </p:cNvPr>
          <p:cNvSpPr/>
          <p:nvPr/>
        </p:nvSpPr>
        <p:spPr>
          <a:xfrm>
            <a:off x="6000750" y="3324225"/>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FA61CD8-BC90-F0A6-072B-0AEDA2DDAF8C}"/>
              </a:ext>
            </a:extLst>
          </p:cNvPr>
          <p:cNvPicPr>
            <a:picLocks noChangeAspect="1"/>
          </p:cNvPicPr>
          <p:nvPr/>
        </p:nvPicPr>
        <p:blipFill>
          <a:blip r:embed="rId3"/>
          <a:stretch>
            <a:fillRect/>
          </a:stretch>
        </p:blipFill>
        <p:spPr>
          <a:xfrm>
            <a:off x="6905625" y="3242310"/>
            <a:ext cx="2400300" cy="373380"/>
          </a:xfrm>
          <a:prstGeom prst="rect">
            <a:avLst/>
          </a:prstGeom>
        </p:spPr>
      </p:pic>
      <p:pic>
        <p:nvPicPr>
          <p:cNvPr id="10" name="Picture 9">
            <a:extLst>
              <a:ext uri="{FF2B5EF4-FFF2-40B4-BE49-F238E27FC236}">
                <a16:creationId xmlns:a16="http://schemas.microsoft.com/office/drawing/2014/main" id="{E272D7A1-4476-EFE1-D360-C88E3660CEEA}"/>
              </a:ext>
            </a:extLst>
          </p:cNvPr>
          <p:cNvPicPr>
            <a:picLocks noChangeAspect="1"/>
          </p:cNvPicPr>
          <p:nvPr/>
        </p:nvPicPr>
        <p:blipFill>
          <a:blip r:embed="rId4"/>
          <a:stretch>
            <a:fillRect/>
          </a:stretch>
        </p:blipFill>
        <p:spPr>
          <a:xfrm>
            <a:off x="1009650" y="4677504"/>
            <a:ext cx="5974080" cy="259080"/>
          </a:xfrm>
          <a:prstGeom prst="rect">
            <a:avLst/>
          </a:prstGeom>
        </p:spPr>
      </p:pic>
      <p:sp>
        <p:nvSpPr>
          <p:cNvPr id="11" name="Arrow: Right 10">
            <a:extLst>
              <a:ext uri="{FF2B5EF4-FFF2-40B4-BE49-F238E27FC236}">
                <a16:creationId xmlns:a16="http://schemas.microsoft.com/office/drawing/2014/main" id="{57469938-E910-02F6-697E-64BAB212C9A3}"/>
              </a:ext>
            </a:extLst>
          </p:cNvPr>
          <p:cNvSpPr/>
          <p:nvPr/>
        </p:nvSpPr>
        <p:spPr>
          <a:xfrm>
            <a:off x="7248525" y="4702269"/>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FD67BDC-331A-EE60-89F2-B71AE9D9C6A1}"/>
              </a:ext>
            </a:extLst>
          </p:cNvPr>
          <p:cNvPicPr>
            <a:picLocks noChangeAspect="1"/>
          </p:cNvPicPr>
          <p:nvPr/>
        </p:nvPicPr>
        <p:blipFill>
          <a:blip r:embed="rId5"/>
          <a:stretch>
            <a:fillRect/>
          </a:stretch>
        </p:blipFill>
        <p:spPr>
          <a:xfrm>
            <a:off x="8124827" y="4605114"/>
            <a:ext cx="2628900" cy="403860"/>
          </a:xfrm>
          <a:prstGeom prst="rect">
            <a:avLst/>
          </a:prstGeom>
        </p:spPr>
      </p:pic>
      <p:pic>
        <p:nvPicPr>
          <p:cNvPr id="15" name="Picture 14">
            <a:extLst>
              <a:ext uri="{FF2B5EF4-FFF2-40B4-BE49-F238E27FC236}">
                <a16:creationId xmlns:a16="http://schemas.microsoft.com/office/drawing/2014/main" id="{1B7EF58B-70CE-5470-69B4-598D6087CAED}"/>
              </a:ext>
            </a:extLst>
          </p:cNvPr>
          <p:cNvPicPr>
            <a:picLocks noChangeAspect="1"/>
          </p:cNvPicPr>
          <p:nvPr/>
        </p:nvPicPr>
        <p:blipFill>
          <a:blip r:embed="rId6"/>
          <a:stretch>
            <a:fillRect/>
          </a:stretch>
        </p:blipFill>
        <p:spPr>
          <a:xfrm>
            <a:off x="1009650" y="5505814"/>
            <a:ext cx="5806440" cy="281940"/>
          </a:xfrm>
          <a:prstGeom prst="rect">
            <a:avLst/>
          </a:prstGeom>
        </p:spPr>
      </p:pic>
      <p:sp>
        <p:nvSpPr>
          <p:cNvPr id="16" name="Arrow: Right 15">
            <a:extLst>
              <a:ext uri="{FF2B5EF4-FFF2-40B4-BE49-F238E27FC236}">
                <a16:creationId xmlns:a16="http://schemas.microsoft.com/office/drawing/2014/main" id="{F687AA3A-9A9D-8E2B-2C02-19AB820D79D1}"/>
              </a:ext>
            </a:extLst>
          </p:cNvPr>
          <p:cNvSpPr/>
          <p:nvPr/>
        </p:nvSpPr>
        <p:spPr>
          <a:xfrm>
            <a:off x="7119937" y="5536658"/>
            <a:ext cx="5334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9BFAD4E-8C90-1F82-75EC-8FD58B2140E9}"/>
              </a:ext>
            </a:extLst>
          </p:cNvPr>
          <p:cNvPicPr>
            <a:picLocks noChangeAspect="1"/>
          </p:cNvPicPr>
          <p:nvPr/>
        </p:nvPicPr>
        <p:blipFill>
          <a:blip r:embed="rId7"/>
          <a:stretch>
            <a:fillRect/>
          </a:stretch>
        </p:blipFill>
        <p:spPr>
          <a:xfrm>
            <a:off x="7957184" y="5462363"/>
            <a:ext cx="701040" cy="358140"/>
          </a:xfrm>
          <a:prstGeom prst="rect">
            <a:avLst/>
          </a:prstGeom>
        </p:spPr>
      </p:pic>
    </p:spTree>
    <p:extLst>
      <p:ext uri="{BB962C8B-B14F-4D97-AF65-F5344CB8AC3E}">
        <p14:creationId xmlns:p14="http://schemas.microsoft.com/office/powerpoint/2010/main" val="43623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A3DE-8C8C-8368-7B33-BE2EBCEF80A7}"/>
              </a:ext>
            </a:extLst>
          </p:cNvPr>
          <p:cNvSpPr>
            <a:spLocks noGrp="1"/>
          </p:cNvSpPr>
          <p:nvPr>
            <p:ph type="title"/>
          </p:nvPr>
        </p:nvSpPr>
        <p:spPr/>
        <p:txBody>
          <a:bodyPr>
            <a:normAutofit/>
          </a:bodyPr>
          <a:lstStyle/>
          <a:p>
            <a:r>
              <a:rPr lang="sr-Latn-RS" sz="2800" dirty="0"/>
              <a:t>Deljenje paketa</a:t>
            </a:r>
            <a:endParaRPr lang="en-US" sz="2800" dirty="0"/>
          </a:p>
        </p:txBody>
      </p:sp>
      <p:pic>
        <p:nvPicPr>
          <p:cNvPr id="6" name="Content Placeholder 5">
            <a:extLst>
              <a:ext uri="{FF2B5EF4-FFF2-40B4-BE49-F238E27FC236}">
                <a16:creationId xmlns:a16="http://schemas.microsoft.com/office/drawing/2014/main" id="{4DEF1456-A5C8-2CD9-D380-0BCF272FEEDE}"/>
              </a:ext>
            </a:extLst>
          </p:cNvPr>
          <p:cNvPicPr>
            <a:picLocks noGrp="1" noChangeAspect="1"/>
          </p:cNvPicPr>
          <p:nvPr>
            <p:ph idx="1"/>
          </p:nvPr>
        </p:nvPicPr>
        <p:blipFill>
          <a:blip r:embed="rId2"/>
          <a:stretch>
            <a:fillRect/>
          </a:stretch>
        </p:blipFill>
        <p:spPr>
          <a:xfrm>
            <a:off x="447675" y="732665"/>
            <a:ext cx="11293475" cy="3941695"/>
          </a:xfrm>
        </p:spPr>
      </p:pic>
      <p:sp>
        <p:nvSpPr>
          <p:cNvPr id="4" name="Text Placeholder 3">
            <a:extLst>
              <a:ext uri="{FF2B5EF4-FFF2-40B4-BE49-F238E27FC236}">
                <a16:creationId xmlns:a16="http://schemas.microsoft.com/office/drawing/2014/main" id="{B08635E4-D437-DA79-9594-FF9CCE067178}"/>
              </a:ext>
            </a:extLst>
          </p:cNvPr>
          <p:cNvSpPr>
            <a:spLocks noGrp="1"/>
          </p:cNvSpPr>
          <p:nvPr>
            <p:ph type="body" sz="half" idx="2"/>
          </p:nvPr>
        </p:nvSpPr>
        <p:spPr>
          <a:xfrm>
            <a:off x="5740823" y="5262296"/>
            <a:ext cx="5869987" cy="994504"/>
          </a:xfrm>
        </p:spPr>
        <p:txBody>
          <a:bodyPr>
            <a:normAutofit/>
          </a:bodyPr>
          <a:lstStyle/>
          <a:p>
            <a:r>
              <a:rPr lang="sr-Latn-RS" sz="1400" dirty="0"/>
              <a:t>Nakon dodavanja svih željenih akcija i feed-ova u paket, vrši se debug-ovanje i testiranje paketa. Ukoliko nema grešaka takav paket može da se podeli i postane javan za sve korisnike OpenWhisk-a. Deljenjem paketa ostali korisnici moći će da ga koriste dodavanjem akcija, pravila ili kreiranjem novih sekvenci. </a:t>
            </a:r>
            <a:endParaRPr lang="en-US" sz="1400" dirty="0"/>
          </a:p>
        </p:txBody>
      </p:sp>
    </p:spTree>
    <p:extLst>
      <p:ext uri="{BB962C8B-B14F-4D97-AF65-F5344CB8AC3E}">
        <p14:creationId xmlns:p14="http://schemas.microsoft.com/office/powerpoint/2010/main" val="422293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E2A8-740A-6559-B7E9-353A1CC55958}"/>
              </a:ext>
            </a:extLst>
          </p:cNvPr>
          <p:cNvSpPr>
            <a:spLocks noGrp="1"/>
          </p:cNvSpPr>
          <p:nvPr>
            <p:ph type="title"/>
          </p:nvPr>
        </p:nvSpPr>
        <p:spPr/>
        <p:txBody>
          <a:bodyPr/>
          <a:lstStyle/>
          <a:p>
            <a:r>
              <a:rPr lang="sr-Latn-RS" dirty="0"/>
              <a:t>Deljenje paketa – primer </a:t>
            </a:r>
            <a:endParaRPr lang="en-US" dirty="0"/>
          </a:p>
        </p:txBody>
      </p:sp>
      <p:sp>
        <p:nvSpPr>
          <p:cNvPr id="3" name="Content Placeholder 2">
            <a:extLst>
              <a:ext uri="{FF2B5EF4-FFF2-40B4-BE49-F238E27FC236}">
                <a16:creationId xmlns:a16="http://schemas.microsoft.com/office/drawing/2014/main" id="{7BA62FCB-88C3-42AB-1B1F-0C398CC898D7}"/>
              </a:ext>
            </a:extLst>
          </p:cNvPr>
          <p:cNvSpPr>
            <a:spLocks noGrp="1"/>
          </p:cNvSpPr>
          <p:nvPr>
            <p:ph idx="1"/>
          </p:nvPr>
        </p:nvSpPr>
        <p:spPr>
          <a:xfrm>
            <a:off x="581192" y="2103120"/>
            <a:ext cx="11029615" cy="4754880"/>
          </a:xfrm>
        </p:spPr>
        <p:txBody>
          <a:bodyPr>
            <a:normAutofit lnSpcReduction="10000"/>
          </a:bodyPr>
          <a:lstStyle/>
          <a:p>
            <a:pPr marL="342900" indent="-342900">
              <a:buFont typeface="+mj-lt"/>
              <a:buAutoNum type="arabicParenR"/>
            </a:pPr>
            <a:r>
              <a:rPr lang="sr-Latn-RS" dirty="0"/>
              <a:t>Deljenje paketa sa svim korisnicima.</a:t>
            </a:r>
          </a:p>
          <a:p>
            <a:pPr marL="342900" indent="-342900">
              <a:buFont typeface="+mj-lt"/>
              <a:buAutoNum type="arabicParenR"/>
            </a:pPr>
            <a:endParaRPr lang="sr-Latn-RS" dirty="0"/>
          </a:p>
          <a:p>
            <a:pPr marL="342900" indent="-342900">
              <a:buFont typeface="+mj-lt"/>
              <a:buAutoNum type="arabicParenR"/>
            </a:pPr>
            <a:endParaRPr lang="sr-Latn-RS" dirty="0"/>
          </a:p>
          <a:p>
            <a:pPr marL="342900" indent="-342900">
              <a:buFont typeface="+mj-lt"/>
              <a:buAutoNum type="arabicParenR"/>
            </a:pPr>
            <a:r>
              <a:rPr lang="sr-Latn-RS" dirty="0"/>
              <a:t>Provera da li je paket uspešno publikovan na OpenWhisk platformi.</a:t>
            </a:r>
          </a:p>
          <a:p>
            <a:pPr marL="342900" indent="-342900">
              <a:buFont typeface="+mj-lt"/>
              <a:buAutoNum type="arabicParenR"/>
            </a:pPr>
            <a:endParaRPr lang="sr-Latn-RS" dirty="0"/>
          </a:p>
          <a:p>
            <a:pPr marL="342900" indent="-342900">
              <a:buFont typeface="+mj-lt"/>
              <a:buAutoNum type="arabicParenR"/>
            </a:pPr>
            <a:endParaRPr lang="sr-Latn-RS" dirty="0"/>
          </a:p>
          <a:p>
            <a:endParaRPr lang="sr-Latn-RS" dirty="0"/>
          </a:p>
          <a:p>
            <a:endParaRPr lang="sr-Latn-RS" dirty="0"/>
          </a:p>
          <a:p>
            <a:r>
              <a:rPr lang="sr-Latn-RS" dirty="0"/>
              <a:t>Ostali korisnici sada mogu koristiti paket </a:t>
            </a:r>
            <a:r>
              <a:rPr lang="sr-Latn-RS" i="1" dirty="0"/>
              <a:t>custom</a:t>
            </a:r>
            <a:r>
              <a:rPr lang="sr-Latn-RS" dirty="0"/>
              <a:t>, uključujući i mogućnost izmene samog paketa dodavanjem akcija, itd. Da bi izmenili paket moraju znati puno ime paketa. Sve pojedinačne akcije i feed-ovi u ovom paketu takođe su javni. Ukoliko je paket privatni, to će važiti i za čitav sadržaj tog paketa.</a:t>
            </a:r>
          </a:p>
          <a:p>
            <a:endParaRPr lang="sr-Latn-RS" dirty="0"/>
          </a:p>
          <a:p>
            <a:pPr marL="0" indent="0" algn="ctr">
              <a:buNone/>
            </a:pPr>
            <a:r>
              <a:rPr lang="en-US" sz="1400" dirty="0">
                <a:hlinkClick r:id="rId2"/>
              </a:rPr>
              <a:t>https://github.com/apache/openwhisk/blob/master/docs/reference.md#openwhisk-entities</a:t>
            </a:r>
            <a:endParaRPr lang="en-US" sz="1400" dirty="0"/>
          </a:p>
        </p:txBody>
      </p:sp>
      <p:pic>
        <p:nvPicPr>
          <p:cNvPr id="5" name="Picture 4">
            <a:extLst>
              <a:ext uri="{FF2B5EF4-FFF2-40B4-BE49-F238E27FC236}">
                <a16:creationId xmlns:a16="http://schemas.microsoft.com/office/drawing/2014/main" id="{82D8E2FD-2184-B2F8-137B-186E72693C31}"/>
              </a:ext>
            </a:extLst>
          </p:cNvPr>
          <p:cNvPicPr>
            <a:picLocks noChangeAspect="1"/>
          </p:cNvPicPr>
          <p:nvPr/>
        </p:nvPicPr>
        <p:blipFill>
          <a:blip r:embed="rId3"/>
          <a:stretch>
            <a:fillRect/>
          </a:stretch>
        </p:blipFill>
        <p:spPr>
          <a:xfrm>
            <a:off x="996315" y="2760597"/>
            <a:ext cx="5570220" cy="312420"/>
          </a:xfrm>
          <a:prstGeom prst="rect">
            <a:avLst/>
          </a:prstGeom>
        </p:spPr>
      </p:pic>
      <p:sp>
        <p:nvSpPr>
          <p:cNvPr id="6" name="Arrow: Right 5">
            <a:extLst>
              <a:ext uri="{FF2B5EF4-FFF2-40B4-BE49-F238E27FC236}">
                <a16:creationId xmlns:a16="http://schemas.microsoft.com/office/drawing/2014/main" id="{CDFE2F68-58F8-E6BE-A58B-8A09FEF2752C}"/>
              </a:ext>
            </a:extLst>
          </p:cNvPr>
          <p:cNvSpPr/>
          <p:nvPr/>
        </p:nvSpPr>
        <p:spPr>
          <a:xfrm>
            <a:off x="6898005" y="2802507"/>
            <a:ext cx="571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5216291-917F-AEAB-7943-37028DCDC42A}"/>
              </a:ext>
            </a:extLst>
          </p:cNvPr>
          <p:cNvPicPr>
            <a:picLocks noChangeAspect="1"/>
          </p:cNvPicPr>
          <p:nvPr/>
        </p:nvPicPr>
        <p:blipFill>
          <a:blip r:embed="rId4"/>
          <a:stretch>
            <a:fillRect/>
          </a:stretch>
        </p:blipFill>
        <p:spPr>
          <a:xfrm>
            <a:off x="7800975" y="2775838"/>
            <a:ext cx="2057400" cy="274320"/>
          </a:xfrm>
          <a:prstGeom prst="rect">
            <a:avLst/>
          </a:prstGeom>
        </p:spPr>
      </p:pic>
      <p:pic>
        <p:nvPicPr>
          <p:cNvPr id="10" name="Picture 9">
            <a:extLst>
              <a:ext uri="{FF2B5EF4-FFF2-40B4-BE49-F238E27FC236}">
                <a16:creationId xmlns:a16="http://schemas.microsoft.com/office/drawing/2014/main" id="{7F7BB145-7343-0EDA-8E59-54165FDCE752}"/>
              </a:ext>
            </a:extLst>
          </p:cNvPr>
          <p:cNvPicPr>
            <a:picLocks noChangeAspect="1"/>
          </p:cNvPicPr>
          <p:nvPr/>
        </p:nvPicPr>
        <p:blipFill>
          <a:blip r:embed="rId5"/>
          <a:stretch>
            <a:fillRect/>
          </a:stretch>
        </p:blipFill>
        <p:spPr>
          <a:xfrm>
            <a:off x="965835" y="4374832"/>
            <a:ext cx="4427220" cy="251460"/>
          </a:xfrm>
          <a:prstGeom prst="rect">
            <a:avLst/>
          </a:prstGeom>
        </p:spPr>
      </p:pic>
      <p:sp>
        <p:nvSpPr>
          <p:cNvPr id="11" name="Arrow: Right 10">
            <a:extLst>
              <a:ext uri="{FF2B5EF4-FFF2-40B4-BE49-F238E27FC236}">
                <a16:creationId xmlns:a16="http://schemas.microsoft.com/office/drawing/2014/main" id="{AE65D58F-37F2-CE03-5EF7-FAF788AEA512}"/>
              </a:ext>
            </a:extLst>
          </p:cNvPr>
          <p:cNvSpPr/>
          <p:nvPr/>
        </p:nvSpPr>
        <p:spPr>
          <a:xfrm>
            <a:off x="5995035" y="4386262"/>
            <a:ext cx="571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CD7859-3F3D-9C45-0C89-109E22975B56}"/>
              </a:ext>
            </a:extLst>
          </p:cNvPr>
          <p:cNvSpPr txBox="1"/>
          <p:nvPr/>
        </p:nvSpPr>
        <p:spPr>
          <a:xfrm>
            <a:off x="7469505" y="3961953"/>
            <a:ext cx="3133725" cy="1077218"/>
          </a:xfrm>
          <a:prstGeom prst="rect">
            <a:avLst/>
          </a:prstGeom>
          <a:noFill/>
        </p:spPr>
        <p:txBody>
          <a:bodyPr wrap="square" rtlCol="0">
            <a:spAutoFit/>
          </a:bodyPr>
          <a:lstStyle/>
          <a:p>
            <a:r>
              <a:rPr lang="en-US" sz="1600" dirty="0">
                <a:solidFill>
                  <a:schemeClr val="accent1"/>
                </a:solidFill>
              </a:rPr>
              <a:t>ok: got package custom</a:t>
            </a:r>
          </a:p>
          <a:p>
            <a:r>
              <a:rPr lang="en-US" sz="1600" dirty="0">
                <a:solidFill>
                  <a:schemeClr val="accent1"/>
                </a:solidFill>
              </a:rPr>
              <a:t>...</a:t>
            </a:r>
          </a:p>
          <a:p>
            <a:r>
              <a:rPr lang="en-US" sz="1600" dirty="0">
                <a:solidFill>
                  <a:schemeClr val="accent1"/>
                </a:solidFill>
              </a:rPr>
              <a:t>"publish": true,</a:t>
            </a:r>
          </a:p>
          <a:p>
            <a:r>
              <a:rPr lang="en-US" sz="1600" dirty="0">
                <a:solidFill>
                  <a:schemeClr val="accent1"/>
                </a:solidFill>
              </a:rPr>
              <a:t>...</a:t>
            </a:r>
          </a:p>
        </p:txBody>
      </p:sp>
      <p:sp>
        <p:nvSpPr>
          <p:cNvPr id="14" name="Right Bracket 13">
            <a:extLst>
              <a:ext uri="{FF2B5EF4-FFF2-40B4-BE49-F238E27FC236}">
                <a16:creationId xmlns:a16="http://schemas.microsoft.com/office/drawing/2014/main" id="{250D7E4D-01F0-87B3-22A4-692125C3A163}"/>
              </a:ext>
            </a:extLst>
          </p:cNvPr>
          <p:cNvSpPr/>
          <p:nvPr/>
        </p:nvSpPr>
        <p:spPr>
          <a:xfrm>
            <a:off x="9445942" y="3951981"/>
            <a:ext cx="283845" cy="1077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a:extLst>
              <a:ext uri="{FF2B5EF4-FFF2-40B4-BE49-F238E27FC236}">
                <a16:creationId xmlns:a16="http://schemas.microsoft.com/office/drawing/2014/main" id="{EAE73D67-2243-06B0-861F-96F8BCDF1158}"/>
              </a:ext>
            </a:extLst>
          </p:cNvPr>
          <p:cNvSpPr/>
          <p:nvPr/>
        </p:nvSpPr>
        <p:spPr>
          <a:xfrm flipH="1">
            <a:off x="7185660" y="3961953"/>
            <a:ext cx="283845" cy="1077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724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3B80-AF8A-7C38-ACFA-166AF1D4510C}"/>
              </a:ext>
            </a:extLst>
          </p:cNvPr>
          <p:cNvSpPr>
            <a:spLocks noGrp="1"/>
          </p:cNvSpPr>
          <p:nvPr>
            <p:ph type="title"/>
          </p:nvPr>
        </p:nvSpPr>
        <p:spPr/>
        <p:txBody>
          <a:bodyPr/>
          <a:lstStyle/>
          <a:p>
            <a:r>
              <a:rPr lang="sr-Latn-RS" dirty="0"/>
              <a:t>Rest api i openwhisk</a:t>
            </a:r>
            <a:endParaRPr lang="en-US" dirty="0"/>
          </a:p>
        </p:txBody>
      </p:sp>
      <p:sp>
        <p:nvSpPr>
          <p:cNvPr id="3" name="Content Placeholder 2">
            <a:extLst>
              <a:ext uri="{FF2B5EF4-FFF2-40B4-BE49-F238E27FC236}">
                <a16:creationId xmlns:a16="http://schemas.microsoft.com/office/drawing/2014/main" id="{34272AE5-38E8-1BFF-B048-7128AE378021}"/>
              </a:ext>
            </a:extLst>
          </p:cNvPr>
          <p:cNvSpPr>
            <a:spLocks noGrp="1"/>
          </p:cNvSpPr>
          <p:nvPr>
            <p:ph idx="1"/>
          </p:nvPr>
        </p:nvSpPr>
        <p:spPr>
          <a:xfrm>
            <a:off x="581192" y="2103120"/>
            <a:ext cx="11105983" cy="4563204"/>
          </a:xfrm>
        </p:spPr>
        <p:txBody>
          <a:bodyPr>
            <a:normAutofit/>
          </a:bodyPr>
          <a:lstStyle/>
          <a:p>
            <a:r>
              <a:rPr lang="sr-Latn-RS" dirty="0"/>
              <a:t>Nakon što se postavi OpenWhisk okruženje ono se može iskoristiti za API pozive u okviru mobinih ili web aplikacija.</a:t>
            </a:r>
          </a:p>
          <a:p>
            <a:r>
              <a:rPr lang="sr-Latn-RS" dirty="0"/>
              <a:t>Sve karakteristike sistema dostupne su preko REST API-a. Postoji kolekcija endpoint-a za akcije, trigere, pravila, pakete i prostore imena. </a:t>
            </a:r>
          </a:p>
          <a:p>
            <a:pPr marL="0" indent="0">
              <a:buNone/>
            </a:pPr>
            <a:endParaRPr lang="sr-Latn-RS" dirty="0"/>
          </a:p>
          <a:p>
            <a:pPr lvl="1">
              <a:buFont typeface="Arial" panose="020B0604020202020204" pitchFamily="34" charset="0"/>
              <a:buChar char="•"/>
            </a:pPr>
            <a:r>
              <a:rPr lang="sr-Latn-RS" dirty="0"/>
              <a:t>	https://$APIHOST/api/v1/namespaces</a:t>
            </a:r>
          </a:p>
          <a:p>
            <a:pPr lvl="1">
              <a:buFont typeface="Arial" panose="020B0604020202020204" pitchFamily="34" charset="0"/>
              <a:buChar char="•"/>
            </a:pPr>
            <a:r>
              <a:rPr lang="sr-Latn-RS" dirty="0"/>
              <a:t>	https://$APIHOST/api/v1/namespaces/{namespace}/actions</a:t>
            </a:r>
          </a:p>
          <a:p>
            <a:pPr lvl="1">
              <a:buFont typeface="Arial" panose="020B0604020202020204" pitchFamily="34" charset="0"/>
              <a:buChar char="•"/>
            </a:pPr>
            <a:r>
              <a:rPr lang="sr-Latn-RS" dirty="0"/>
              <a:t>	https://$APIHOST/api/v1/namespaces/{namespace}/triggers</a:t>
            </a:r>
          </a:p>
          <a:p>
            <a:pPr lvl="1">
              <a:buFont typeface="Arial" panose="020B0604020202020204" pitchFamily="34" charset="0"/>
              <a:buChar char="•"/>
            </a:pPr>
            <a:r>
              <a:rPr lang="sr-Latn-RS" dirty="0"/>
              <a:t>	https://$APIHOST/api/v1/namespaces/{namespace}/rules</a:t>
            </a:r>
          </a:p>
          <a:p>
            <a:pPr lvl="1">
              <a:buFont typeface="Arial" panose="020B0604020202020204" pitchFamily="34" charset="0"/>
              <a:buChar char="•"/>
            </a:pPr>
            <a:r>
              <a:rPr lang="sr-Latn-RS" dirty="0"/>
              <a:t>	https://$APIHOST/api/v1/namespaces/{namespace}/packages</a:t>
            </a:r>
          </a:p>
          <a:p>
            <a:pPr lvl="1">
              <a:buFont typeface="Arial" panose="020B0604020202020204" pitchFamily="34" charset="0"/>
              <a:buChar char="•"/>
            </a:pPr>
            <a:r>
              <a:rPr lang="sr-Latn-RS" dirty="0"/>
              <a:t>	https://$APIHOST/api/v1/namespaces/{namespace}/activations</a:t>
            </a:r>
          </a:p>
          <a:p>
            <a:pPr lvl="1">
              <a:buFont typeface="Arial" panose="020B0604020202020204" pitchFamily="34" charset="0"/>
              <a:buChar char="•"/>
            </a:pPr>
            <a:r>
              <a:rPr lang="sr-Latn-RS" dirty="0"/>
              <a:t>	https://$APIHOST/api/v1/namespaces/{namespace}/limits</a:t>
            </a:r>
            <a:endParaRPr lang="en-US" sz="1800" dirty="0"/>
          </a:p>
        </p:txBody>
      </p:sp>
      <p:sp>
        <p:nvSpPr>
          <p:cNvPr id="4" name="Right Brace 3">
            <a:extLst>
              <a:ext uri="{FF2B5EF4-FFF2-40B4-BE49-F238E27FC236}">
                <a16:creationId xmlns:a16="http://schemas.microsoft.com/office/drawing/2014/main" id="{085F700F-01D5-95E0-2FA8-1D42C3E97EAE}"/>
              </a:ext>
            </a:extLst>
          </p:cNvPr>
          <p:cNvSpPr/>
          <p:nvPr/>
        </p:nvSpPr>
        <p:spPr>
          <a:xfrm>
            <a:off x="7077075" y="3784423"/>
            <a:ext cx="552450" cy="29051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9383964-4B36-EA46-2E29-F59CBA87DEFC}"/>
              </a:ext>
            </a:extLst>
          </p:cNvPr>
          <p:cNvSpPr txBox="1"/>
          <p:nvPr/>
        </p:nvSpPr>
        <p:spPr>
          <a:xfrm>
            <a:off x="7715250" y="5052319"/>
            <a:ext cx="2343150" cy="369332"/>
          </a:xfrm>
          <a:prstGeom prst="rect">
            <a:avLst/>
          </a:prstGeom>
          <a:noFill/>
        </p:spPr>
        <p:txBody>
          <a:bodyPr wrap="square" rtlCol="0">
            <a:spAutoFit/>
          </a:bodyPr>
          <a:lstStyle/>
          <a:p>
            <a:r>
              <a:rPr lang="sr-Latn-RS" dirty="0">
                <a:solidFill>
                  <a:schemeClr val="accent1"/>
                </a:solidFill>
              </a:rPr>
              <a:t>Kolekcija endpoint-ova</a:t>
            </a:r>
            <a:endParaRPr lang="en-US" dirty="0">
              <a:solidFill>
                <a:schemeClr val="accent1"/>
              </a:solidFill>
            </a:endParaRPr>
          </a:p>
        </p:txBody>
      </p:sp>
    </p:spTree>
    <p:extLst>
      <p:ext uri="{BB962C8B-B14F-4D97-AF65-F5344CB8AC3E}">
        <p14:creationId xmlns:p14="http://schemas.microsoft.com/office/powerpoint/2010/main" val="2370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0C18-4624-7B52-332C-9FA0CDA882B7}"/>
              </a:ext>
            </a:extLst>
          </p:cNvPr>
          <p:cNvSpPr>
            <a:spLocks noGrp="1"/>
          </p:cNvSpPr>
          <p:nvPr>
            <p:ph type="title"/>
          </p:nvPr>
        </p:nvSpPr>
        <p:spPr/>
        <p:txBody>
          <a:bodyPr/>
          <a:lstStyle/>
          <a:p>
            <a:r>
              <a:rPr lang="sr-Latn-RS" dirty="0"/>
              <a:t>Rest mikroservis</a:t>
            </a:r>
            <a:endParaRPr lang="en-US" dirty="0"/>
          </a:p>
        </p:txBody>
      </p:sp>
      <p:pic>
        <p:nvPicPr>
          <p:cNvPr id="5" name="Content Placeholder 4">
            <a:extLst>
              <a:ext uri="{FF2B5EF4-FFF2-40B4-BE49-F238E27FC236}">
                <a16:creationId xmlns:a16="http://schemas.microsoft.com/office/drawing/2014/main" id="{D6CA0281-D244-DA19-31C4-4225F743EB18}"/>
              </a:ext>
            </a:extLst>
          </p:cNvPr>
          <p:cNvPicPr>
            <a:picLocks noGrp="1" noChangeAspect="1"/>
          </p:cNvPicPr>
          <p:nvPr>
            <p:ph idx="1"/>
          </p:nvPr>
        </p:nvPicPr>
        <p:blipFill>
          <a:blip r:embed="rId2"/>
          <a:stretch>
            <a:fillRect/>
          </a:stretch>
        </p:blipFill>
        <p:spPr>
          <a:xfrm>
            <a:off x="1028686" y="2181225"/>
            <a:ext cx="10134628" cy="3905250"/>
          </a:xfrm>
        </p:spPr>
      </p:pic>
    </p:spTree>
    <p:extLst>
      <p:ext uri="{BB962C8B-B14F-4D97-AF65-F5344CB8AC3E}">
        <p14:creationId xmlns:p14="http://schemas.microsoft.com/office/powerpoint/2010/main" val="294292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D79D-487B-F23D-C41A-6C18AECF532C}"/>
              </a:ext>
            </a:extLst>
          </p:cNvPr>
          <p:cNvSpPr>
            <a:spLocks noGrp="1"/>
          </p:cNvSpPr>
          <p:nvPr>
            <p:ph type="title"/>
          </p:nvPr>
        </p:nvSpPr>
        <p:spPr/>
        <p:txBody>
          <a:bodyPr/>
          <a:lstStyle/>
          <a:p>
            <a:r>
              <a:rPr lang="sr-Latn-RS" dirty="0"/>
              <a:t>Rest api i openwhisk</a:t>
            </a:r>
            <a:endParaRPr lang="en-US" dirty="0"/>
          </a:p>
        </p:txBody>
      </p:sp>
      <p:sp>
        <p:nvSpPr>
          <p:cNvPr id="3" name="Content Placeholder 2">
            <a:extLst>
              <a:ext uri="{FF2B5EF4-FFF2-40B4-BE49-F238E27FC236}">
                <a16:creationId xmlns:a16="http://schemas.microsoft.com/office/drawing/2014/main" id="{7F205601-1A0F-B7D5-241E-99E76A38D3A6}"/>
              </a:ext>
            </a:extLst>
          </p:cNvPr>
          <p:cNvSpPr>
            <a:spLocks noGrp="1"/>
          </p:cNvSpPr>
          <p:nvPr>
            <p:ph idx="1"/>
          </p:nvPr>
        </p:nvSpPr>
        <p:spPr>
          <a:xfrm>
            <a:off x="581192" y="2180496"/>
            <a:ext cx="11029615" cy="4248879"/>
          </a:xfrm>
        </p:spPr>
        <p:txBody>
          <a:bodyPr>
            <a:normAutofit lnSpcReduction="10000"/>
          </a:bodyPr>
          <a:lstStyle/>
          <a:p>
            <a:r>
              <a:rPr lang="sr-Latn-RS" dirty="0"/>
              <a:t>Prostori imena kao i aktivacioni endpoint-i podržavaju jedino GET zahteve.</a:t>
            </a:r>
          </a:p>
          <a:p>
            <a:r>
              <a:rPr lang="sr-Latn-RS" dirty="0"/>
              <a:t>Endpoint-i akcija, trigera, pravila i paketa podržavaju: GET, PUT i DELETE zahteve. </a:t>
            </a:r>
          </a:p>
          <a:p>
            <a:r>
              <a:rPr lang="sr-Latn-RS" dirty="0"/>
              <a:t>Važi da endpoint-i akcija, trigera i pravila podržavaju i POST zahteve, koji se koriste da aktiviraju akcije i trigere ili da omoguće, odnosno onemoguće pravila.</a:t>
            </a:r>
          </a:p>
          <a:p>
            <a:r>
              <a:rPr lang="sr-Latn-RS" dirty="0"/>
              <a:t>Svaki API je zaštićen </a:t>
            </a:r>
            <a:r>
              <a:rPr lang="sr-Latn-RS" i="1" dirty="0"/>
              <a:t>HTTP Basic </a:t>
            </a:r>
            <a:r>
              <a:rPr lang="sr-Latn-RS" dirty="0"/>
              <a:t>autentifikacijom. Ukoliko korisnik želi da generiše novi prostor imena i autentifikaciju to može učiniti koristeći se </a:t>
            </a:r>
            <a:r>
              <a:rPr lang="sr-Latn-RS" i="1" dirty="0"/>
              <a:t>wskadmin</a:t>
            </a:r>
            <a:r>
              <a:rPr lang="sr-Latn-RS" dirty="0"/>
              <a:t> alatom.</a:t>
            </a:r>
          </a:p>
          <a:p>
            <a:r>
              <a:rPr lang="sr-Latn-RS" dirty="0"/>
              <a:t>OpenWhisk API podržava ,,zahtev-odgovor“ pozive od strane web klijenata. OpenWhisk odgovara na </a:t>
            </a:r>
            <a:r>
              <a:rPr lang="sr-Latn-RS" i="1" dirty="0"/>
              <a:t>OPTIONS </a:t>
            </a:r>
            <a:r>
              <a:rPr lang="sr-Latn-RS" dirty="0"/>
              <a:t>zahteve hederima </a:t>
            </a:r>
            <a:r>
              <a:rPr lang="sr-Latn-RS" b="1" dirty="0"/>
              <a:t>Cross-Origin Resource Sharing</a:t>
            </a:r>
            <a:r>
              <a:rPr lang="sr-Latn-RS" dirty="0"/>
              <a:t>.</a:t>
            </a:r>
          </a:p>
          <a:p>
            <a:r>
              <a:rPr lang="sr-Latn-RS" dirty="0"/>
              <a:t>Trenutno su dostupan svaki origin (Access-Control-Allow-Origin je “*“), kao i standardni skup metoda (</a:t>
            </a:r>
            <a:r>
              <a:rPr lang="en-US" b="0" i="0" dirty="0">
                <a:solidFill>
                  <a:srgbClr val="24292F"/>
                </a:solidFill>
                <a:effectLst/>
                <a:latin typeface="-apple-system"/>
              </a:rPr>
              <a:t>Access-Control-Allow-Methods</a:t>
            </a:r>
            <a:r>
              <a:rPr lang="sr-Latn-RS" b="0" i="0" dirty="0">
                <a:solidFill>
                  <a:srgbClr val="24292F"/>
                </a:solidFill>
                <a:effectLst/>
                <a:latin typeface="-apple-system"/>
              </a:rPr>
              <a:t> je “</a:t>
            </a:r>
            <a:r>
              <a:rPr lang="sr-Latn-RS" dirty="0"/>
              <a:t>GET, POST, PUT, DELETE, HEAD“) i  Access-Control-Allow-Headers podržava “</a:t>
            </a:r>
            <a:r>
              <a:rPr lang="en-US" dirty="0"/>
              <a:t>Authorization, Origin, X-Requested-With, Content-Type, Accept, User-Agent</a:t>
            </a:r>
            <a:r>
              <a:rPr lang="sr-Latn-RS" dirty="0"/>
              <a:t>“.</a:t>
            </a:r>
          </a:p>
          <a:p>
            <a:r>
              <a:rPr lang="sr-Latn-RS" dirty="0"/>
              <a:t>OpenWhisk za sada podržava samo jedan ključ po prostoru imena, te se ne preporučuje korišćenje CORS-a za jednostavnije projekte. U tom slučaju se koriste </a:t>
            </a:r>
            <a:r>
              <a:rPr lang="sr-Latn-RS" i="1" dirty="0"/>
              <a:t>API Gateway </a:t>
            </a:r>
            <a:r>
              <a:rPr lang="sr-Latn-RS" dirty="0"/>
              <a:t>ili </a:t>
            </a:r>
            <a:r>
              <a:rPr lang="sr-Latn-RS" i="1" dirty="0"/>
              <a:t>Web Actions.</a:t>
            </a:r>
            <a:endParaRPr lang="en-US" i="1" dirty="0"/>
          </a:p>
        </p:txBody>
      </p:sp>
    </p:spTree>
    <p:extLst>
      <p:ext uri="{BB962C8B-B14F-4D97-AF65-F5344CB8AC3E}">
        <p14:creationId xmlns:p14="http://schemas.microsoft.com/office/powerpoint/2010/main" val="322653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338C4-7601-0D6D-CFD7-3CB0C6381BFE}"/>
              </a:ext>
            </a:extLst>
          </p:cNvPr>
          <p:cNvPicPr>
            <a:picLocks noChangeAspect="1"/>
          </p:cNvPicPr>
          <p:nvPr/>
        </p:nvPicPr>
        <p:blipFill>
          <a:blip r:embed="rId2"/>
          <a:stretch>
            <a:fillRect/>
          </a:stretch>
        </p:blipFill>
        <p:spPr>
          <a:xfrm>
            <a:off x="1584794" y="1301311"/>
            <a:ext cx="9022413" cy="4947089"/>
          </a:xfrm>
          <a:prstGeom prst="rect">
            <a:avLst/>
          </a:prstGeom>
        </p:spPr>
      </p:pic>
      <p:sp>
        <p:nvSpPr>
          <p:cNvPr id="4" name="TextBox 3">
            <a:extLst>
              <a:ext uri="{FF2B5EF4-FFF2-40B4-BE49-F238E27FC236}">
                <a16:creationId xmlns:a16="http://schemas.microsoft.com/office/drawing/2014/main" id="{F3A70264-B8F1-9FFC-B26B-761410F21B07}"/>
              </a:ext>
            </a:extLst>
          </p:cNvPr>
          <p:cNvSpPr txBox="1"/>
          <p:nvPr/>
        </p:nvSpPr>
        <p:spPr>
          <a:xfrm>
            <a:off x="3848100" y="6248400"/>
            <a:ext cx="4495800" cy="338554"/>
          </a:xfrm>
          <a:prstGeom prst="rect">
            <a:avLst/>
          </a:prstGeom>
          <a:noFill/>
        </p:spPr>
        <p:txBody>
          <a:bodyPr wrap="square" rtlCol="0">
            <a:spAutoFit/>
          </a:bodyPr>
          <a:lstStyle/>
          <a:p>
            <a:pPr algn="ctr"/>
            <a:r>
              <a:rPr lang="sr-Latn-RS" sz="1600" i="1" dirty="0">
                <a:solidFill>
                  <a:schemeClr val="accent1"/>
                </a:solidFill>
              </a:rPr>
              <a:t>Arhitektura OpenWhisk platforme</a:t>
            </a:r>
            <a:endParaRPr lang="en-US" sz="1600" i="1" dirty="0">
              <a:solidFill>
                <a:schemeClr val="accent1"/>
              </a:solidFill>
            </a:endParaRPr>
          </a:p>
        </p:txBody>
      </p:sp>
    </p:spTree>
    <p:extLst>
      <p:ext uri="{BB962C8B-B14F-4D97-AF65-F5344CB8AC3E}">
        <p14:creationId xmlns:p14="http://schemas.microsoft.com/office/powerpoint/2010/main" val="3145529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D33F-8AE3-CCCD-BA6E-9112A4A099CF}"/>
              </a:ext>
            </a:extLst>
          </p:cNvPr>
          <p:cNvSpPr>
            <a:spLocks noGrp="1"/>
          </p:cNvSpPr>
          <p:nvPr>
            <p:ph type="title"/>
          </p:nvPr>
        </p:nvSpPr>
        <p:spPr/>
        <p:txBody>
          <a:bodyPr/>
          <a:lstStyle/>
          <a:p>
            <a:r>
              <a:rPr lang="sr-Latn-RS" dirty="0"/>
              <a:t>Arhitektura i sistem rada</a:t>
            </a:r>
            <a:endParaRPr lang="en-US" dirty="0"/>
          </a:p>
        </p:txBody>
      </p:sp>
      <p:sp>
        <p:nvSpPr>
          <p:cNvPr id="3" name="Content Placeholder 2">
            <a:extLst>
              <a:ext uri="{FF2B5EF4-FFF2-40B4-BE49-F238E27FC236}">
                <a16:creationId xmlns:a16="http://schemas.microsoft.com/office/drawing/2014/main" id="{02FFBE47-6E3B-8AC0-633D-874A83F7584C}"/>
              </a:ext>
            </a:extLst>
          </p:cNvPr>
          <p:cNvSpPr>
            <a:spLocks noGrp="1"/>
          </p:cNvSpPr>
          <p:nvPr>
            <p:ph idx="1"/>
          </p:nvPr>
        </p:nvSpPr>
        <p:spPr>
          <a:xfrm>
            <a:off x="581192" y="2103120"/>
            <a:ext cx="11029615" cy="4135755"/>
          </a:xfrm>
        </p:spPr>
        <p:txBody>
          <a:bodyPr/>
          <a:lstStyle/>
          <a:p>
            <a:r>
              <a:rPr lang="sr-Latn-RS" dirty="0"/>
              <a:t>Kretanje događaja koji dolaze iz spoljašnjih i unutrašnjih izvora događaja kontrolisano je trigerima, dok pravila omogućavaju akcijama da na odgovarajući način reaguju na te događaje.</a:t>
            </a:r>
          </a:p>
          <a:p>
            <a:r>
              <a:rPr lang="sr-Latn-RS" dirty="0"/>
              <a:t>Akcije u OpenWhisk-u se izvršavaju u trenutku aktiviranja trigera. Što se više trigera aktivira, više akcija se poziva na izvršenje. Ako nema aktiviranja trigera, kod koji predstavlja akciju se ne izvršava, pa samim tim nema troškova.</a:t>
            </a:r>
          </a:p>
          <a:p>
            <a:r>
              <a:rPr lang="sr-Latn-RS" dirty="0"/>
              <a:t>Akciju za odgovarajući triger možemo povezati korišćenjem OpenWhisk CLI, API ili iOS SDK. Kombinovanje više akcija se postiže korišćenjem sekvenci, nema potrebe to definisati u samom kodu.</a:t>
            </a:r>
          </a:p>
          <a:p>
            <a:r>
              <a:rPr lang="sr-Latn-RS" dirty="0"/>
              <a:t>Kako se akcije izvršavaju jedino kada se triger aktivira, OpenWhisk postiže optimizaciju, skalabilnost i efikasno korišćenje. </a:t>
            </a:r>
          </a:p>
          <a:p>
            <a:r>
              <a:rPr lang="sr-Latn-RS" dirty="0"/>
              <a:t>Dodatni servisi i izvori događaja se dodaju preko paketa. Postojeći skup paketa čini stvaranje aplikacija lakšim, jer ti paketi sadrže korisne mogućnosti i pristup spoljašnjim servisima u ekosistemu (Cloudant, The Weather Company, Slack and GitHub).</a:t>
            </a:r>
          </a:p>
          <a:p>
            <a:r>
              <a:rPr lang="sr-Latn-RS" dirty="0"/>
              <a:t>Zaključujemo da arhitektura OpenWhisk platforme nije nimalo jednostavna.</a:t>
            </a:r>
            <a:endParaRPr lang="en-US" dirty="0"/>
          </a:p>
        </p:txBody>
      </p:sp>
    </p:spTree>
    <p:extLst>
      <p:ext uri="{BB962C8B-B14F-4D97-AF65-F5344CB8AC3E}">
        <p14:creationId xmlns:p14="http://schemas.microsoft.com/office/powerpoint/2010/main" val="2701859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08261CC3-F190-D201-E7DB-10D26C804317}"/>
              </a:ext>
            </a:extLst>
          </p:cNvPr>
          <p:cNvSpPr/>
          <p:nvPr/>
        </p:nvSpPr>
        <p:spPr>
          <a:xfrm>
            <a:off x="164306" y="2910778"/>
            <a:ext cx="2368161" cy="89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B43EB45A-CA7B-D314-9CEA-57728B4D7C79}"/>
              </a:ext>
            </a:extLst>
          </p:cNvPr>
          <p:cNvSpPr/>
          <p:nvPr/>
        </p:nvSpPr>
        <p:spPr>
          <a:xfrm flipH="1">
            <a:off x="6789124" y="1591452"/>
            <a:ext cx="5083787" cy="8876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804C33D-CBBD-62C4-DB34-29808D827D81}"/>
              </a:ext>
            </a:extLst>
          </p:cNvPr>
          <p:cNvSpPr/>
          <p:nvPr/>
        </p:nvSpPr>
        <p:spPr>
          <a:xfrm>
            <a:off x="9604518" y="4066971"/>
            <a:ext cx="2550137" cy="2161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Up Arrow 14">
            <a:extLst>
              <a:ext uri="{FF2B5EF4-FFF2-40B4-BE49-F238E27FC236}">
                <a16:creationId xmlns:a16="http://schemas.microsoft.com/office/drawing/2014/main" id="{25A689DE-B64C-C0DD-2DF6-9398DF289804}"/>
              </a:ext>
            </a:extLst>
          </p:cNvPr>
          <p:cNvSpPr/>
          <p:nvPr/>
        </p:nvSpPr>
        <p:spPr>
          <a:xfrm>
            <a:off x="7242384" y="2497756"/>
            <a:ext cx="4918478" cy="143573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EABA87AD-75F5-EE01-42AE-CF810CE80197}"/>
              </a:ext>
            </a:extLst>
          </p:cNvPr>
          <p:cNvSpPr/>
          <p:nvPr/>
        </p:nvSpPr>
        <p:spPr>
          <a:xfrm flipH="1">
            <a:off x="6896100" y="570012"/>
            <a:ext cx="4976811" cy="77184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Pentagon 11">
            <a:extLst>
              <a:ext uri="{FF2B5EF4-FFF2-40B4-BE49-F238E27FC236}">
                <a16:creationId xmlns:a16="http://schemas.microsoft.com/office/drawing/2014/main" id="{567B9C57-4196-3F0C-E591-74B2CC52DDC0}"/>
              </a:ext>
            </a:extLst>
          </p:cNvPr>
          <p:cNvSpPr/>
          <p:nvPr/>
        </p:nvSpPr>
        <p:spPr>
          <a:xfrm>
            <a:off x="166688" y="4561463"/>
            <a:ext cx="2709861" cy="21610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54800AC3-18E7-54BD-4E11-5ED977B9CD9D}"/>
              </a:ext>
            </a:extLst>
          </p:cNvPr>
          <p:cNvSpPr/>
          <p:nvPr/>
        </p:nvSpPr>
        <p:spPr>
          <a:xfrm>
            <a:off x="198654" y="570012"/>
            <a:ext cx="2436018" cy="216101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66BE51-7B9B-EA3D-972A-4BDAAD8F371E}"/>
              </a:ext>
            </a:extLst>
          </p:cNvPr>
          <p:cNvPicPr>
            <a:picLocks noChangeAspect="1"/>
          </p:cNvPicPr>
          <p:nvPr/>
        </p:nvPicPr>
        <p:blipFill>
          <a:blip r:embed="rId2"/>
          <a:stretch>
            <a:fillRect/>
          </a:stretch>
        </p:blipFill>
        <p:spPr>
          <a:xfrm>
            <a:off x="2581275" y="742950"/>
            <a:ext cx="7029450" cy="5676900"/>
          </a:xfrm>
          <a:prstGeom prst="rect">
            <a:avLst/>
          </a:prstGeom>
        </p:spPr>
      </p:pic>
      <p:sp>
        <p:nvSpPr>
          <p:cNvPr id="4" name="TextBox 3">
            <a:extLst>
              <a:ext uri="{FF2B5EF4-FFF2-40B4-BE49-F238E27FC236}">
                <a16:creationId xmlns:a16="http://schemas.microsoft.com/office/drawing/2014/main" id="{A64D149F-D0BC-2011-4242-EA91BDC08033}"/>
              </a:ext>
            </a:extLst>
          </p:cNvPr>
          <p:cNvSpPr txBox="1"/>
          <p:nvPr/>
        </p:nvSpPr>
        <p:spPr>
          <a:xfrm>
            <a:off x="4600575" y="6416159"/>
            <a:ext cx="3171825" cy="338554"/>
          </a:xfrm>
          <a:prstGeom prst="rect">
            <a:avLst/>
          </a:prstGeom>
          <a:noFill/>
        </p:spPr>
        <p:txBody>
          <a:bodyPr wrap="square" rtlCol="0">
            <a:spAutoFit/>
          </a:bodyPr>
          <a:lstStyle/>
          <a:p>
            <a:pPr algn="ctr"/>
            <a:r>
              <a:rPr lang="sr-Latn-RS" sz="1600" i="1" dirty="0">
                <a:solidFill>
                  <a:schemeClr val="accent1"/>
                </a:solidFill>
              </a:rPr>
              <a:t>Internal flow OpenWhisk platforme</a:t>
            </a:r>
            <a:endParaRPr lang="en-US" sz="1600" i="1" dirty="0">
              <a:solidFill>
                <a:schemeClr val="accent1"/>
              </a:solidFill>
            </a:endParaRPr>
          </a:p>
        </p:txBody>
      </p:sp>
      <p:sp>
        <p:nvSpPr>
          <p:cNvPr id="5" name="TextBox 4">
            <a:extLst>
              <a:ext uri="{FF2B5EF4-FFF2-40B4-BE49-F238E27FC236}">
                <a16:creationId xmlns:a16="http://schemas.microsoft.com/office/drawing/2014/main" id="{3136D0FE-E3CA-33A0-93EB-874E6FC22B69}"/>
              </a:ext>
            </a:extLst>
          </p:cNvPr>
          <p:cNvSpPr txBox="1"/>
          <p:nvPr/>
        </p:nvSpPr>
        <p:spPr>
          <a:xfrm>
            <a:off x="7221141" y="589062"/>
            <a:ext cx="4733924" cy="738664"/>
          </a:xfrm>
          <a:prstGeom prst="rect">
            <a:avLst/>
          </a:prstGeom>
          <a:noFill/>
        </p:spPr>
        <p:txBody>
          <a:bodyPr wrap="square" rtlCol="0">
            <a:spAutoFit/>
          </a:bodyPr>
          <a:lstStyle/>
          <a:p>
            <a:r>
              <a:rPr lang="sr-Latn-RS" sz="1400" dirty="0">
                <a:solidFill>
                  <a:schemeClr val="bg1"/>
                </a:solidFill>
              </a:rPr>
              <a:t>Prva tačka ulaska u sistem je </a:t>
            </a:r>
            <a:r>
              <a:rPr lang="sr-Latn-RS" sz="1400" b="1" dirty="0">
                <a:solidFill>
                  <a:schemeClr val="bg1"/>
                </a:solidFill>
              </a:rPr>
              <a:t>nginx </a:t>
            </a:r>
            <a:r>
              <a:rPr lang="sr-Latn-RS" sz="1400" dirty="0">
                <a:solidFill>
                  <a:schemeClr val="bg1"/>
                </a:solidFill>
              </a:rPr>
              <a:t>(HTTP i suprotan proxy server). Uglavnom se koristi kao krajnja tačka kod SSL-a ili za prosleđivanje validnih HTTP zahteva narednoj komponenti.</a:t>
            </a:r>
            <a:endParaRPr lang="en-US" sz="1400" dirty="0">
              <a:solidFill>
                <a:schemeClr val="bg1"/>
              </a:solidFill>
            </a:endParaRPr>
          </a:p>
        </p:txBody>
      </p:sp>
      <p:sp>
        <p:nvSpPr>
          <p:cNvPr id="6" name="TextBox 5">
            <a:extLst>
              <a:ext uri="{FF2B5EF4-FFF2-40B4-BE49-F238E27FC236}">
                <a16:creationId xmlns:a16="http://schemas.microsoft.com/office/drawing/2014/main" id="{6EDD2CC8-A8E6-5DF3-0B60-B1C2B7BF3397}"/>
              </a:ext>
            </a:extLst>
          </p:cNvPr>
          <p:cNvSpPr txBox="1"/>
          <p:nvPr/>
        </p:nvSpPr>
        <p:spPr>
          <a:xfrm>
            <a:off x="7221141" y="1585729"/>
            <a:ext cx="4733924" cy="954107"/>
          </a:xfrm>
          <a:prstGeom prst="rect">
            <a:avLst/>
          </a:prstGeom>
          <a:noFill/>
        </p:spPr>
        <p:txBody>
          <a:bodyPr wrap="square" rtlCol="0">
            <a:spAutoFit/>
          </a:bodyPr>
          <a:lstStyle/>
          <a:p>
            <a:r>
              <a:rPr lang="sr-Latn-RS" sz="1400" b="1" dirty="0">
                <a:solidFill>
                  <a:schemeClr val="bg1"/>
                </a:solidFill>
              </a:rPr>
              <a:t>Kontroler</a:t>
            </a:r>
            <a:r>
              <a:rPr lang="sr-Latn-RS" sz="1400" dirty="0">
                <a:solidFill>
                  <a:schemeClr val="bg1"/>
                </a:solidFill>
              </a:rPr>
              <a:t> na osnovu vrste korisničkog HTTP zahteva saznaje šta treba odraditi u sistemu. Recimo da korisnik korisiti POST metodu za postojeću akciju, kontroler to prevodi na poziv izvršenja date akcije. </a:t>
            </a:r>
            <a:r>
              <a:rPr lang="sr-Latn-RS" sz="1400" b="1" dirty="0">
                <a:solidFill>
                  <a:schemeClr val="bg1"/>
                </a:solidFill>
              </a:rPr>
              <a:t>Kontroler</a:t>
            </a:r>
            <a:r>
              <a:rPr lang="sr-Latn-RS" sz="1400" dirty="0">
                <a:solidFill>
                  <a:schemeClr val="bg1"/>
                </a:solidFill>
              </a:rPr>
              <a:t> je centralna tačka sistema.</a:t>
            </a:r>
            <a:endParaRPr lang="en-US" sz="1400" dirty="0">
              <a:solidFill>
                <a:schemeClr val="bg1"/>
              </a:solidFill>
            </a:endParaRPr>
          </a:p>
        </p:txBody>
      </p:sp>
      <p:sp>
        <p:nvSpPr>
          <p:cNvPr id="7" name="TextBox 6">
            <a:extLst>
              <a:ext uri="{FF2B5EF4-FFF2-40B4-BE49-F238E27FC236}">
                <a16:creationId xmlns:a16="http://schemas.microsoft.com/office/drawing/2014/main" id="{A45BC83C-EAAE-8F4F-517C-5834363CC350}"/>
              </a:ext>
            </a:extLst>
          </p:cNvPr>
          <p:cNvSpPr txBox="1"/>
          <p:nvPr/>
        </p:nvSpPr>
        <p:spPr>
          <a:xfrm>
            <a:off x="9649006" y="4131817"/>
            <a:ext cx="2542994" cy="2031325"/>
          </a:xfrm>
          <a:prstGeom prst="rect">
            <a:avLst/>
          </a:prstGeom>
          <a:noFill/>
        </p:spPr>
        <p:txBody>
          <a:bodyPr wrap="square" rtlCol="0">
            <a:spAutoFit/>
          </a:bodyPr>
          <a:lstStyle/>
          <a:p>
            <a:r>
              <a:rPr lang="sr-Latn-RS" sz="1400" b="1" dirty="0">
                <a:solidFill>
                  <a:schemeClr val="bg1"/>
                </a:solidFill>
              </a:rPr>
              <a:t>Kafka</a:t>
            </a:r>
            <a:r>
              <a:rPr lang="sr-Latn-RS" sz="1400" dirty="0">
                <a:solidFill>
                  <a:schemeClr val="bg1"/>
                </a:solidFill>
              </a:rPr>
              <a:t> je visoko propusni, distribuirani publish-subscribe sistem. Predstavlja bafer za sve poruke u sistemu, tako da postoji rizik od nedostatka memorijskog prostora. Takođe vodi računa o tome da se pojedine poruke ne izgube u slučaju da dođe do pada sistema.</a:t>
            </a:r>
            <a:endParaRPr lang="en-US" sz="1400" dirty="0">
              <a:solidFill>
                <a:schemeClr val="bg1"/>
              </a:solidFill>
            </a:endParaRPr>
          </a:p>
        </p:txBody>
      </p:sp>
      <p:sp>
        <p:nvSpPr>
          <p:cNvPr id="8" name="TextBox 7">
            <a:extLst>
              <a:ext uri="{FF2B5EF4-FFF2-40B4-BE49-F238E27FC236}">
                <a16:creationId xmlns:a16="http://schemas.microsoft.com/office/drawing/2014/main" id="{5A798E11-B793-1F42-8499-DED0AD45D99B}"/>
              </a:ext>
            </a:extLst>
          </p:cNvPr>
          <p:cNvSpPr txBox="1"/>
          <p:nvPr/>
        </p:nvSpPr>
        <p:spPr>
          <a:xfrm>
            <a:off x="148923" y="634858"/>
            <a:ext cx="1914525" cy="2031325"/>
          </a:xfrm>
          <a:prstGeom prst="rect">
            <a:avLst/>
          </a:prstGeom>
          <a:noFill/>
        </p:spPr>
        <p:txBody>
          <a:bodyPr wrap="square" rtlCol="0">
            <a:spAutoFit/>
          </a:bodyPr>
          <a:lstStyle/>
          <a:p>
            <a:r>
              <a:rPr lang="sr-Latn-RS" sz="1400" dirty="0">
                <a:solidFill>
                  <a:schemeClr val="bg1"/>
                </a:solidFill>
              </a:rPr>
              <a:t>Nakon što kontroler izvrši autentifikaciju korisnika, podaci korisnika se verifikuju u bazi podataka subjekata u instanci </a:t>
            </a:r>
            <a:r>
              <a:rPr lang="sr-Latn-RS" sz="1400" b="1" dirty="0">
                <a:solidFill>
                  <a:schemeClr val="bg1"/>
                </a:solidFill>
              </a:rPr>
              <a:t>CouchDB</a:t>
            </a:r>
            <a:r>
              <a:rPr lang="sr-Latn-RS" sz="1400" dirty="0">
                <a:solidFill>
                  <a:schemeClr val="bg1"/>
                </a:solidFill>
              </a:rPr>
              <a:t>-a.</a:t>
            </a:r>
          </a:p>
          <a:p>
            <a:r>
              <a:rPr lang="sr-Latn-RS" sz="1400" dirty="0">
                <a:solidFill>
                  <a:schemeClr val="bg1"/>
                </a:solidFill>
              </a:rPr>
              <a:t>Nakon ovih podataka i odabrana akcija se učitava u </a:t>
            </a:r>
            <a:r>
              <a:rPr lang="sr-Latn-RS" sz="1400" b="1" dirty="0">
                <a:solidFill>
                  <a:schemeClr val="bg1"/>
                </a:solidFill>
              </a:rPr>
              <a:t>CouchDB</a:t>
            </a:r>
            <a:r>
              <a:rPr lang="sr-Latn-RS" sz="1400" dirty="0">
                <a:solidFill>
                  <a:schemeClr val="bg1"/>
                </a:solidFill>
              </a:rPr>
              <a:t>. </a:t>
            </a:r>
            <a:endParaRPr lang="en-US" sz="1400" dirty="0">
              <a:solidFill>
                <a:schemeClr val="bg1"/>
              </a:solidFill>
            </a:endParaRPr>
          </a:p>
        </p:txBody>
      </p:sp>
      <p:sp>
        <p:nvSpPr>
          <p:cNvPr id="9" name="TextBox 8">
            <a:extLst>
              <a:ext uri="{FF2B5EF4-FFF2-40B4-BE49-F238E27FC236}">
                <a16:creationId xmlns:a16="http://schemas.microsoft.com/office/drawing/2014/main" id="{0EB01E5F-F0DD-37E9-D33B-6A60DF7FEA83}"/>
              </a:ext>
            </a:extLst>
          </p:cNvPr>
          <p:cNvSpPr txBox="1"/>
          <p:nvPr/>
        </p:nvSpPr>
        <p:spPr>
          <a:xfrm>
            <a:off x="7242384" y="2979382"/>
            <a:ext cx="4967286" cy="954107"/>
          </a:xfrm>
          <a:prstGeom prst="rect">
            <a:avLst/>
          </a:prstGeom>
          <a:noFill/>
        </p:spPr>
        <p:txBody>
          <a:bodyPr wrap="square" rtlCol="0">
            <a:spAutoFit/>
          </a:bodyPr>
          <a:lstStyle/>
          <a:p>
            <a:r>
              <a:rPr lang="sr-Latn-RS" sz="1400" b="1" dirty="0">
                <a:solidFill>
                  <a:schemeClr val="bg1"/>
                </a:solidFill>
              </a:rPr>
              <a:t>Load Balancer</a:t>
            </a:r>
            <a:r>
              <a:rPr lang="sr-Latn-RS" sz="1400" dirty="0">
                <a:solidFill>
                  <a:schemeClr val="bg1"/>
                </a:solidFill>
              </a:rPr>
              <a:t> je deo kontrolera koji ima globalni pogled na izvršioce poslova (</a:t>
            </a:r>
            <a:r>
              <a:rPr lang="sr-Latn-RS" sz="1400" b="1" dirty="0">
                <a:solidFill>
                  <a:schemeClr val="bg1"/>
                </a:solidFill>
              </a:rPr>
              <a:t>Invokers</a:t>
            </a:r>
            <a:r>
              <a:rPr lang="sr-Latn-RS" sz="1400" dirty="0">
                <a:solidFill>
                  <a:schemeClr val="bg1"/>
                </a:solidFill>
              </a:rPr>
              <a:t>) i u kontinuitetu prati njihovo stanje i performanse. U svakom trenutku zna koji od izvršioca je slobodan i njemu će dodeliti izvršenje izabrane akcije.</a:t>
            </a:r>
            <a:endParaRPr lang="en-US" sz="1400" b="1" dirty="0">
              <a:solidFill>
                <a:schemeClr val="bg1"/>
              </a:solidFill>
            </a:endParaRPr>
          </a:p>
        </p:txBody>
      </p:sp>
      <p:sp>
        <p:nvSpPr>
          <p:cNvPr id="10" name="TextBox 9">
            <a:extLst>
              <a:ext uri="{FF2B5EF4-FFF2-40B4-BE49-F238E27FC236}">
                <a16:creationId xmlns:a16="http://schemas.microsoft.com/office/drawing/2014/main" id="{A994A680-DFD0-E577-BDD8-4FA275047551}"/>
              </a:ext>
            </a:extLst>
          </p:cNvPr>
          <p:cNvSpPr txBox="1"/>
          <p:nvPr/>
        </p:nvSpPr>
        <p:spPr>
          <a:xfrm>
            <a:off x="164307" y="4661237"/>
            <a:ext cx="2062162" cy="2031325"/>
          </a:xfrm>
          <a:prstGeom prst="rect">
            <a:avLst/>
          </a:prstGeom>
          <a:noFill/>
        </p:spPr>
        <p:txBody>
          <a:bodyPr wrap="square" rtlCol="0">
            <a:spAutoFit/>
          </a:bodyPr>
          <a:lstStyle/>
          <a:p>
            <a:r>
              <a:rPr lang="sr-Latn-RS" sz="1400" b="1" dirty="0">
                <a:solidFill>
                  <a:schemeClr val="bg1"/>
                </a:solidFill>
              </a:rPr>
              <a:t>Invoker</a:t>
            </a:r>
            <a:r>
              <a:rPr lang="sr-Latn-RS" sz="1400" dirty="0">
                <a:solidFill>
                  <a:schemeClr val="bg1"/>
                </a:solidFill>
              </a:rPr>
              <a:t> predstavlja srce OpenWhisk-a. Glavni zadatak ove komponente je da pozove akciju na izvršenje. Implementiran je u </a:t>
            </a:r>
            <a:r>
              <a:rPr lang="sr-Latn-RS" sz="1400" i="1" dirty="0">
                <a:solidFill>
                  <a:schemeClr val="bg1"/>
                </a:solidFill>
              </a:rPr>
              <a:t>Scala</a:t>
            </a:r>
            <a:r>
              <a:rPr lang="sr-Latn-RS" sz="1400" dirty="0">
                <a:solidFill>
                  <a:schemeClr val="bg1"/>
                </a:solidFill>
              </a:rPr>
              <a:t>-i. Najbolji način da se akcija izvršava na izolovani i sigurni način je korišćenjem </a:t>
            </a:r>
            <a:r>
              <a:rPr lang="sr-Latn-RS" sz="1400" i="1" dirty="0">
                <a:solidFill>
                  <a:schemeClr val="bg1"/>
                </a:solidFill>
              </a:rPr>
              <a:t>Docker</a:t>
            </a:r>
            <a:r>
              <a:rPr lang="sr-Latn-RS" sz="1400" dirty="0">
                <a:solidFill>
                  <a:schemeClr val="bg1"/>
                </a:solidFill>
              </a:rPr>
              <a:t>-a. </a:t>
            </a:r>
            <a:endParaRPr lang="en-US" sz="1400" dirty="0">
              <a:solidFill>
                <a:schemeClr val="bg1"/>
              </a:solidFill>
            </a:endParaRPr>
          </a:p>
        </p:txBody>
      </p:sp>
      <p:cxnSp>
        <p:nvCxnSpPr>
          <p:cNvPr id="18" name="Connector: Curved 17">
            <a:extLst>
              <a:ext uri="{FF2B5EF4-FFF2-40B4-BE49-F238E27FC236}">
                <a16:creationId xmlns:a16="http://schemas.microsoft.com/office/drawing/2014/main" id="{39107E6D-979A-53E8-BDF4-649A55F1B4CB}"/>
              </a:ext>
            </a:extLst>
          </p:cNvPr>
          <p:cNvCxnSpPr>
            <a:cxnSpLocks/>
          </p:cNvCxnSpPr>
          <p:nvPr/>
        </p:nvCxnSpPr>
        <p:spPr>
          <a:xfrm rot="10800000">
            <a:off x="6496051" y="3933489"/>
            <a:ext cx="3070187" cy="757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E95CD1-64CD-312F-B1FF-9B9461C1887F}"/>
              </a:ext>
            </a:extLst>
          </p:cNvPr>
          <p:cNvSpPr txBox="1"/>
          <p:nvPr/>
        </p:nvSpPr>
        <p:spPr>
          <a:xfrm>
            <a:off x="164307" y="2850983"/>
            <a:ext cx="2436018" cy="954107"/>
          </a:xfrm>
          <a:prstGeom prst="rect">
            <a:avLst/>
          </a:prstGeom>
          <a:noFill/>
        </p:spPr>
        <p:txBody>
          <a:bodyPr wrap="square" rtlCol="0">
            <a:spAutoFit/>
          </a:bodyPr>
          <a:lstStyle/>
          <a:p>
            <a:r>
              <a:rPr lang="sr-Latn-RS" sz="1400" dirty="0">
                <a:solidFill>
                  <a:schemeClr val="bg1"/>
                </a:solidFill>
              </a:rPr>
              <a:t>Dobijeni rezultat od strane Invoker-a se smešta u bazu aktivacija. Ova baza podataka ,,živi“ u CouchDB-u.</a:t>
            </a:r>
            <a:endParaRPr lang="en-US" sz="1400" dirty="0">
              <a:solidFill>
                <a:schemeClr val="bg1"/>
              </a:solidFill>
            </a:endParaRPr>
          </a:p>
        </p:txBody>
      </p:sp>
      <p:cxnSp>
        <p:nvCxnSpPr>
          <p:cNvPr id="25" name="Connector: Curved 24">
            <a:extLst>
              <a:ext uri="{FF2B5EF4-FFF2-40B4-BE49-F238E27FC236}">
                <a16:creationId xmlns:a16="http://schemas.microsoft.com/office/drawing/2014/main" id="{9A118148-8A5E-2535-0F4C-42B2A07EC867}"/>
              </a:ext>
            </a:extLst>
          </p:cNvPr>
          <p:cNvCxnSpPr>
            <a:cxnSpLocks/>
          </p:cNvCxnSpPr>
          <p:nvPr/>
        </p:nvCxnSpPr>
        <p:spPr>
          <a:xfrm rot="5400000" flipH="1" flipV="1">
            <a:off x="2486628" y="2673578"/>
            <a:ext cx="467542" cy="35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3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AB71-8CFC-F1EB-AA35-90BB654A8DFF}"/>
              </a:ext>
            </a:extLst>
          </p:cNvPr>
          <p:cNvSpPr>
            <a:spLocks noGrp="1"/>
          </p:cNvSpPr>
          <p:nvPr>
            <p:ph type="title"/>
          </p:nvPr>
        </p:nvSpPr>
        <p:spPr/>
        <p:txBody>
          <a:bodyPr/>
          <a:lstStyle/>
          <a:p>
            <a:r>
              <a:rPr lang="sr-Latn-RS" dirty="0"/>
              <a:t>Arhitektura – primer </a:t>
            </a:r>
            <a:endParaRPr lang="en-US" dirty="0"/>
          </a:p>
        </p:txBody>
      </p:sp>
      <p:pic>
        <p:nvPicPr>
          <p:cNvPr id="5" name="Content Placeholder 4">
            <a:extLst>
              <a:ext uri="{FF2B5EF4-FFF2-40B4-BE49-F238E27FC236}">
                <a16:creationId xmlns:a16="http://schemas.microsoft.com/office/drawing/2014/main" id="{8C3D9862-E750-4728-4632-FF7352271722}"/>
              </a:ext>
            </a:extLst>
          </p:cNvPr>
          <p:cNvPicPr>
            <a:picLocks noGrp="1" noChangeAspect="1"/>
          </p:cNvPicPr>
          <p:nvPr>
            <p:ph idx="1"/>
          </p:nvPr>
        </p:nvPicPr>
        <p:blipFill>
          <a:blip r:embed="rId2"/>
          <a:stretch>
            <a:fillRect/>
          </a:stretch>
        </p:blipFill>
        <p:spPr>
          <a:xfrm>
            <a:off x="4083395" y="1973782"/>
            <a:ext cx="6920809" cy="4884218"/>
          </a:xfrm>
        </p:spPr>
      </p:pic>
      <p:sp>
        <p:nvSpPr>
          <p:cNvPr id="7" name="Rectangle: Rounded Corners 6">
            <a:extLst>
              <a:ext uri="{FF2B5EF4-FFF2-40B4-BE49-F238E27FC236}">
                <a16:creationId xmlns:a16="http://schemas.microsoft.com/office/drawing/2014/main" id="{33035073-96F2-9A63-8D3A-9B651DDF47A8}"/>
              </a:ext>
            </a:extLst>
          </p:cNvPr>
          <p:cNvSpPr/>
          <p:nvPr/>
        </p:nvSpPr>
        <p:spPr>
          <a:xfrm>
            <a:off x="1187796" y="2105025"/>
            <a:ext cx="3057525" cy="200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7B81B98-607E-E0B5-6E7A-5B2729D75275}"/>
              </a:ext>
            </a:extLst>
          </p:cNvPr>
          <p:cNvSpPr txBox="1"/>
          <p:nvPr/>
        </p:nvSpPr>
        <p:spPr>
          <a:xfrm>
            <a:off x="1321312" y="2197209"/>
            <a:ext cx="2762083" cy="1815882"/>
          </a:xfrm>
          <a:prstGeom prst="rect">
            <a:avLst/>
          </a:prstGeom>
          <a:noFill/>
        </p:spPr>
        <p:txBody>
          <a:bodyPr wrap="square" rtlCol="0">
            <a:spAutoFit/>
          </a:bodyPr>
          <a:lstStyle/>
          <a:p>
            <a:r>
              <a:rPr lang="en-US" sz="1400" dirty="0">
                <a:solidFill>
                  <a:schemeClr val="bg1"/>
                </a:solidFill>
              </a:rPr>
              <a:t>Korisnik kreira</a:t>
            </a:r>
            <a:r>
              <a:rPr lang="sr-Latn-RS" sz="1400" dirty="0">
                <a:solidFill>
                  <a:schemeClr val="bg1"/>
                </a:solidFill>
              </a:rPr>
              <a:t> akciju OpenWhisk-a na IBM Cloud-u za pokretanje doker kontejnera koristeću sliku sa Docker Hub-a onda kada se aplikacija pozove na izvršenje. Aplikacija potom upućuje poziv Twillio API-u i na kao rezultat na korisnikov telefon stiže SMS.</a:t>
            </a:r>
            <a:endParaRPr lang="en-US" sz="1400" dirty="0">
              <a:solidFill>
                <a:schemeClr val="bg1"/>
              </a:solidFill>
            </a:endParaRPr>
          </a:p>
        </p:txBody>
      </p:sp>
    </p:spTree>
    <p:extLst>
      <p:ext uri="{BB962C8B-B14F-4D97-AF65-F5344CB8AC3E}">
        <p14:creationId xmlns:p14="http://schemas.microsoft.com/office/powerpoint/2010/main" val="426014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54E3-15DB-B340-5961-0A388077851C}"/>
              </a:ext>
            </a:extLst>
          </p:cNvPr>
          <p:cNvSpPr>
            <a:spLocks noGrp="1"/>
          </p:cNvSpPr>
          <p:nvPr>
            <p:ph type="title"/>
          </p:nvPr>
        </p:nvSpPr>
        <p:spPr/>
        <p:txBody>
          <a:bodyPr/>
          <a:lstStyle/>
          <a:p>
            <a:r>
              <a:rPr lang="sr-Latn-RS" dirty="0"/>
              <a:t>Gde se koristi openwhisk?</a:t>
            </a:r>
            <a:endParaRPr lang="en-US" dirty="0"/>
          </a:p>
        </p:txBody>
      </p:sp>
      <p:sp>
        <p:nvSpPr>
          <p:cNvPr id="3" name="Content Placeholder 2">
            <a:extLst>
              <a:ext uri="{FF2B5EF4-FFF2-40B4-BE49-F238E27FC236}">
                <a16:creationId xmlns:a16="http://schemas.microsoft.com/office/drawing/2014/main" id="{8DEBC479-45F6-7959-34BF-562F45307928}"/>
              </a:ext>
            </a:extLst>
          </p:cNvPr>
          <p:cNvSpPr>
            <a:spLocks noGrp="1"/>
          </p:cNvSpPr>
          <p:nvPr>
            <p:ph idx="1"/>
          </p:nvPr>
        </p:nvSpPr>
        <p:spPr>
          <a:xfrm>
            <a:off x="581192" y="2103120"/>
            <a:ext cx="11029615" cy="4914900"/>
          </a:xfrm>
        </p:spPr>
        <p:txBody>
          <a:bodyPr/>
          <a:lstStyle/>
          <a:p>
            <a:r>
              <a:rPr lang="sr-Latn-RS" sz="2000" b="1" dirty="0"/>
              <a:t>Digitalne aplikacije</a:t>
            </a:r>
          </a:p>
          <a:p>
            <a:pPr marL="0" indent="0">
              <a:buNone/>
            </a:pPr>
            <a:r>
              <a:rPr lang="sr-Latn-RS" dirty="0"/>
              <a:t>	OpenWhisk se primenjuje za različite mobilne, web i IoT aplikacije u svrhu uprošćavanja orkestracije raznih 	servisa, vodeći se događajima, pri čemu sada ne postoji poseban bekend za te servise.</a:t>
            </a:r>
          </a:p>
          <a:p>
            <a:r>
              <a:rPr lang="sr-Latn-RS" sz="2000" b="1" dirty="0"/>
              <a:t>Big Data</a:t>
            </a:r>
          </a:p>
          <a:p>
            <a:pPr marL="0" indent="0">
              <a:buNone/>
            </a:pPr>
            <a:r>
              <a:rPr lang="sr-Latn-RS" sz="2000" b="1" dirty="0"/>
              <a:t>	</a:t>
            </a:r>
            <a:r>
              <a:rPr lang="sr-Latn-RS" dirty="0"/>
              <a:t>Kompleksni podaci mogu biti zabeleženi korišćenjem promena u tokovima podataka, odnosno servisima. Ovo se 	koristi kod analiza koje je potrebno izvršiti u realnom vremenu.</a:t>
            </a:r>
          </a:p>
          <a:p>
            <a:r>
              <a:rPr lang="sr-Latn-RS" sz="2000" b="1" dirty="0"/>
              <a:t>DevOps i infrastrustura kao kod									</a:t>
            </a:r>
          </a:p>
          <a:p>
            <a:pPr marL="0" indent="0">
              <a:buNone/>
            </a:pPr>
            <a:r>
              <a:rPr lang="sr-Latn-RS" sz="2000" b="1" dirty="0"/>
              <a:t>	</a:t>
            </a:r>
            <a:r>
              <a:rPr lang="sr-Latn-RS" dirty="0"/>
              <a:t>OpenWhisk se koristi i za automatizaciju DevOps tokova podataka.</a:t>
            </a:r>
          </a:p>
          <a:p>
            <a:r>
              <a:rPr lang="sr-Latn-RS" sz="2000" b="1" dirty="0"/>
              <a:t>Mikroservisi</a:t>
            </a:r>
          </a:p>
          <a:p>
            <a:pPr marL="0" indent="0">
              <a:buNone/>
            </a:pPr>
            <a:r>
              <a:rPr lang="sr-Latn-RS" dirty="0"/>
              <a:t>	OpenWhisk se korsiti za lako kreiranje mikroservisa na osnovu modela koji treba da ispunjava zadati 	mikroservis. </a:t>
            </a:r>
          </a:p>
          <a:p>
            <a:pPr marL="0" indent="0">
              <a:buNone/>
            </a:pPr>
            <a:endParaRPr lang="sr-Latn-RS" dirty="0"/>
          </a:p>
        </p:txBody>
      </p:sp>
      <p:pic>
        <p:nvPicPr>
          <p:cNvPr id="5" name="Picture 4">
            <a:extLst>
              <a:ext uri="{FF2B5EF4-FFF2-40B4-BE49-F238E27FC236}">
                <a16:creationId xmlns:a16="http://schemas.microsoft.com/office/drawing/2014/main" id="{4FDC57BF-7008-80AB-7F5C-5E783635C4ED}"/>
              </a:ext>
            </a:extLst>
          </p:cNvPr>
          <p:cNvPicPr>
            <a:picLocks noChangeAspect="1"/>
          </p:cNvPicPr>
          <p:nvPr/>
        </p:nvPicPr>
        <p:blipFill>
          <a:blip r:embed="rId2"/>
          <a:stretch>
            <a:fillRect/>
          </a:stretch>
        </p:blipFill>
        <p:spPr>
          <a:xfrm>
            <a:off x="8292794" y="4436745"/>
            <a:ext cx="2514981" cy="1134207"/>
          </a:xfrm>
          <a:prstGeom prst="rect">
            <a:avLst/>
          </a:prstGeom>
        </p:spPr>
      </p:pic>
    </p:spTree>
    <p:extLst>
      <p:ext uri="{BB962C8B-B14F-4D97-AF65-F5344CB8AC3E}">
        <p14:creationId xmlns:p14="http://schemas.microsoft.com/office/powerpoint/2010/main" val="265162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1D0-CA83-FF88-6556-2F8CAC4E6FC9}"/>
              </a:ext>
            </a:extLst>
          </p:cNvPr>
          <p:cNvSpPr>
            <a:spLocks noGrp="1"/>
          </p:cNvSpPr>
          <p:nvPr>
            <p:ph type="title"/>
          </p:nvPr>
        </p:nvSpPr>
        <p:spPr/>
        <p:txBody>
          <a:bodyPr/>
          <a:lstStyle/>
          <a:p>
            <a:r>
              <a:rPr lang="sr-Latn-RS" dirty="0"/>
              <a:t>Kod akcije – primer </a:t>
            </a:r>
            <a:endParaRPr lang="en-US" dirty="0"/>
          </a:p>
        </p:txBody>
      </p:sp>
      <p:sp>
        <p:nvSpPr>
          <p:cNvPr id="3" name="Content Placeholder 2">
            <a:extLst>
              <a:ext uri="{FF2B5EF4-FFF2-40B4-BE49-F238E27FC236}">
                <a16:creationId xmlns:a16="http://schemas.microsoft.com/office/drawing/2014/main" id="{0DBC468B-372A-50C8-38B6-B6FE9C07B2B2}"/>
              </a:ext>
            </a:extLst>
          </p:cNvPr>
          <p:cNvSpPr>
            <a:spLocks noGrp="1"/>
          </p:cNvSpPr>
          <p:nvPr>
            <p:ph idx="1"/>
          </p:nvPr>
        </p:nvSpPr>
        <p:spPr>
          <a:xfrm>
            <a:off x="581192" y="2103120"/>
            <a:ext cx="11029615" cy="4907280"/>
          </a:xfrm>
        </p:spPr>
        <p:txBody>
          <a:bodyPr/>
          <a:lstStyle/>
          <a:p>
            <a:r>
              <a:rPr lang="sr-Latn-RS" dirty="0"/>
              <a:t>Kod za OpenWhisk akciju nalazi se u pajton fajlu. Postoje dve funkcije, </a:t>
            </a:r>
            <a:r>
              <a:rPr lang="sr-Latn-RS" i="1" dirty="0"/>
              <a:t>init </a:t>
            </a:r>
            <a:r>
              <a:rPr lang="sr-Latn-RS" dirty="0"/>
              <a:t>i </a:t>
            </a:r>
            <a:r>
              <a:rPr lang="sr-Latn-RS" i="1" dirty="0"/>
              <a:t>run</a:t>
            </a:r>
            <a:r>
              <a:rPr lang="sr-Latn-RS" dirty="0"/>
              <a:t> koje odgovaraju rutama aplikacije u Flask-u </a:t>
            </a:r>
            <a:r>
              <a:rPr lang="en-US" dirty="0"/>
              <a:t>/init </a:t>
            </a:r>
            <a:r>
              <a:rPr lang="sr-Latn-RS" dirty="0"/>
              <a:t>i </a:t>
            </a:r>
            <a:r>
              <a:rPr lang="en-US" dirty="0"/>
              <a:t>/run</a:t>
            </a:r>
            <a:r>
              <a:rPr lang="sr-Latn-RS" dirty="0"/>
              <a:t>. </a:t>
            </a:r>
          </a:p>
          <a:p>
            <a:r>
              <a:rPr lang="sr-Latn-RS" dirty="0"/>
              <a:t>Za slanje poruke koristi se se OpenWhisk CLI kako bi se prosledili parametri SMS-a.</a:t>
            </a:r>
          </a:p>
          <a:p>
            <a:endParaRPr lang="sr-Latn-RS" dirty="0"/>
          </a:p>
          <a:p>
            <a:endParaRPr lang="sr-Latn-RS" dirty="0"/>
          </a:p>
          <a:p>
            <a:pPr marL="0" indent="0">
              <a:buNone/>
            </a:pPr>
            <a:endParaRPr lang="sr-Latn-RS" dirty="0"/>
          </a:p>
          <a:p>
            <a:endParaRPr lang="sr-Latn-RS" dirty="0"/>
          </a:p>
          <a:p>
            <a:endParaRPr lang="sr-Latn-RS" dirty="0"/>
          </a:p>
          <a:p>
            <a:endParaRPr lang="sr-Latn-RS" dirty="0"/>
          </a:p>
          <a:p>
            <a:endParaRPr lang="sr-Latn-RS" dirty="0"/>
          </a:p>
          <a:p>
            <a:endParaRPr lang="sr-Latn-RS" dirty="0"/>
          </a:p>
        </p:txBody>
      </p:sp>
      <p:pic>
        <p:nvPicPr>
          <p:cNvPr id="5" name="Picture 4">
            <a:extLst>
              <a:ext uri="{FF2B5EF4-FFF2-40B4-BE49-F238E27FC236}">
                <a16:creationId xmlns:a16="http://schemas.microsoft.com/office/drawing/2014/main" id="{6C1F1B9D-8327-8A30-68EA-B4BA564E4E3B}"/>
              </a:ext>
            </a:extLst>
          </p:cNvPr>
          <p:cNvPicPr>
            <a:picLocks noChangeAspect="1"/>
          </p:cNvPicPr>
          <p:nvPr/>
        </p:nvPicPr>
        <p:blipFill>
          <a:blip r:embed="rId2"/>
          <a:stretch>
            <a:fillRect/>
          </a:stretch>
        </p:blipFill>
        <p:spPr>
          <a:xfrm>
            <a:off x="1857375" y="3609975"/>
            <a:ext cx="3657600" cy="2979420"/>
          </a:xfrm>
          <a:prstGeom prst="rect">
            <a:avLst/>
          </a:prstGeom>
        </p:spPr>
      </p:pic>
      <p:sp>
        <p:nvSpPr>
          <p:cNvPr id="6" name="TextBox 5">
            <a:extLst>
              <a:ext uri="{FF2B5EF4-FFF2-40B4-BE49-F238E27FC236}">
                <a16:creationId xmlns:a16="http://schemas.microsoft.com/office/drawing/2014/main" id="{8082817B-E272-AF24-B610-F850985CDD1E}"/>
              </a:ext>
            </a:extLst>
          </p:cNvPr>
          <p:cNvSpPr txBox="1"/>
          <p:nvPr/>
        </p:nvSpPr>
        <p:spPr>
          <a:xfrm>
            <a:off x="6372141" y="4499520"/>
            <a:ext cx="4381500" cy="1200329"/>
          </a:xfrm>
          <a:prstGeom prst="rect">
            <a:avLst/>
          </a:prstGeom>
          <a:noFill/>
        </p:spPr>
        <p:txBody>
          <a:bodyPr wrap="square" rtlCol="0">
            <a:spAutoFit/>
          </a:bodyPr>
          <a:lstStyle/>
          <a:p>
            <a:r>
              <a:rPr lang="sr-Latn-RS" dirty="0"/>
              <a:t>Funkcija </a:t>
            </a:r>
            <a:r>
              <a:rPr lang="sr-Latn-RS" i="1" dirty="0"/>
              <a:t>init </a:t>
            </a:r>
            <a:r>
              <a:rPr lang="sr-Latn-RS" dirty="0"/>
              <a:t>se poziva na HTTP POST zahtev i OpenWhisk platforma vraća HTTP 200 status kod ako je sve u redu, u suprotnom će izbaciti poruku o grešci koja se javila.</a:t>
            </a:r>
            <a:endParaRPr lang="en-US" dirty="0"/>
          </a:p>
        </p:txBody>
      </p:sp>
    </p:spTree>
    <p:extLst>
      <p:ext uri="{BB962C8B-B14F-4D97-AF65-F5344CB8AC3E}">
        <p14:creationId xmlns:p14="http://schemas.microsoft.com/office/powerpoint/2010/main" val="821171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04BFA-27AF-A21E-4CE8-25344573517D}"/>
              </a:ext>
            </a:extLst>
          </p:cNvPr>
          <p:cNvSpPr txBox="1"/>
          <p:nvPr/>
        </p:nvSpPr>
        <p:spPr>
          <a:xfrm>
            <a:off x="548640" y="2412563"/>
            <a:ext cx="5295900" cy="2585323"/>
          </a:xfrm>
          <a:prstGeom prst="rect">
            <a:avLst/>
          </a:prstGeom>
          <a:noFill/>
        </p:spPr>
        <p:txBody>
          <a:bodyPr wrap="square" rtlCol="0">
            <a:spAutoFit/>
          </a:bodyPr>
          <a:lstStyle/>
          <a:p>
            <a:r>
              <a:rPr lang="sr-Latn-RS" dirty="0"/>
              <a:t>Funkcija </a:t>
            </a:r>
            <a:r>
              <a:rPr lang="sr-Latn-RS" i="1" dirty="0"/>
              <a:t>run </a:t>
            </a:r>
            <a:r>
              <a:rPr lang="sr-Latn-RS" dirty="0"/>
              <a:t>proverava da je dolazeći HTTP POST zahtev JSON dokument, koji sadrži konfiguracione parametre za Twillio nalog (twillio sid, twillio authentification token i twillio phone number), kao i tekst poruke koja se šalje korisniku. Nakon konfiguracije parametara za Twillio klijenta i slanja poruke, funkcija vraća HTTP 200 status kod, kao i JSON dokument koji potvrđuje da je akcija uspešno obavljena.</a:t>
            </a:r>
            <a:endParaRPr lang="en-US" dirty="0"/>
          </a:p>
        </p:txBody>
      </p:sp>
      <p:pic>
        <p:nvPicPr>
          <p:cNvPr id="4" name="Picture 3">
            <a:extLst>
              <a:ext uri="{FF2B5EF4-FFF2-40B4-BE49-F238E27FC236}">
                <a16:creationId xmlns:a16="http://schemas.microsoft.com/office/drawing/2014/main" id="{0A3417BD-D691-E41D-DF3C-A0FDA172A4E0}"/>
              </a:ext>
            </a:extLst>
          </p:cNvPr>
          <p:cNvPicPr>
            <a:picLocks noChangeAspect="1"/>
          </p:cNvPicPr>
          <p:nvPr/>
        </p:nvPicPr>
        <p:blipFill>
          <a:blip r:embed="rId2"/>
          <a:stretch>
            <a:fillRect/>
          </a:stretch>
        </p:blipFill>
        <p:spPr>
          <a:xfrm>
            <a:off x="6096000" y="1575435"/>
            <a:ext cx="5547360" cy="4259580"/>
          </a:xfrm>
          <a:prstGeom prst="rect">
            <a:avLst/>
          </a:prstGeom>
        </p:spPr>
      </p:pic>
    </p:spTree>
    <p:extLst>
      <p:ext uri="{BB962C8B-B14F-4D97-AF65-F5344CB8AC3E}">
        <p14:creationId xmlns:p14="http://schemas.microsoft.com/office/powerpoint/2010/main" val="145676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5195-122E-206B-526C-9F25D3213EDF}"/>
              </a:ext>
            </a:extLst>
          </p:cNvPr>
          <p:cNvSpPr>
            <a:spLocks noGrp="1"/>
          </p:cNvSpPr>
          <p:nvPr>
            <p:ph type="title"/>
          </p:nvPr>
        </p:nvSpPr>
        <p:spPr/>
        <p:txBody>
          <a:bodyPr/>
          <a:lstStyle/>
          <a:p>
            <a:r>
              <a:rPr lang="sr-Latn-RS" dirty="0"/>
              <a:t>Kreiranje i testiranje akcije – primer </a:t>
            </a:r>
            <a:endParaRPr lang="en-US" dirty="0"/>
          </a:p>
        </p:txBody>
      </p:sp>
      <p:sp>
        <p:nvSpPr>
          <p:cNvPr id="3" name="Content Placeholder 2">
            <a:extLst>
              <a:ext uri="{FF2B5EF4-FFF2-40B4-BE49-F238E27FC236}">
                <a16:creationId xmlns:a16="http://schemas.microsoft.com/office/drawing/2014/main" id="{36720492-0FC4-B872-0EEF-92412E3A54E6}"/>
              </a:ext>
            </a:extLst>
          </p:cNvPr>
          <p:cNvSpPr>
            <a:spLocks noGrp="1"/>
          </p:cNvSpPr>
          <p:nvPr>
            <p:ph idx="1"/>
          </p:nvPr>
        </p:nvSpPr>
        <p:spPr>
          <a:xfrm>
            <a:off x="581192" y="2103120"/>
            <a:ext cx="11029615" cy="4669155"/>
          </a:xfrm>
        </p:spPr>
        <p:txBody>
          <a:bodyPr/>
          <a:lstStyle/>
          <a:p>
            <a:r>
              <a:rPr lang="sr-Latn-RS" dirty="0"/>
              <a:t>Najpre se kreira akcija koristeći sliku iz Docker Hub-a, a potom se akciji dodaju parametri vezani za Twillio nalog sa kojeg će biti poslat SMS. </a:t>
            </a:r>
          </a:p>
          <a:p>
            <a:pPr marL="342900" indent="-342900">
              <a:buFont typeface="+mj-lt"/>
              <a:buAutoNum type="arabicParenR"/>
            </a:pPr>
            <a:r>
              <a:rPr lang="en-US" dirty="0"/>
              <a:t>wsk action create --docker textAction </a:t>
            </a:r>
            <a:r>
              <a:rPr lang="sr-Latn-RS" dirty="0"/>
              <a:t>tea2904</a:t>
            </a:r>
            <a:r>
              <a:rPr lang="en-US" dirty="0"/>
              <a:t>/openwhisk</a:t>
            </a:r>
            <a:endParaRPr lang="sr-Latn-RS" dirty="0"/>
          </a:p>
          <a:p>
            <a:pPr marL="342900" indent="-342900">
              <a:buFont typeface="+mj-lt"/>
              <a:buAutoNum type="arabicParenR"/>
            </a:pPr>
            <a:r>
              <a:rPr lang="en-US" dirty="0"/>
              <a:t>wsk action update textAction --param account_sid </a:t>
            </a:r>
            <a:r>
              <a:rPr lang="sr-Latn-RS" dirty="0"/>
              <a:t>“ACfb27ab6cb8399b2b29969a53ba3ac9cc</a:t>
            </a:r>
            <a:r>
              <a:rPr lang="en-US" dirty="0"/>
              <a:t>" --param auth_token </a:t>
            </a:r>
            <a:r>
              <a:rPr lang="sr-Latn-RS" dirty="0"/>
              <a:t>“722ecfc35ffd9f0b0279b983fd03eae2“</a:t>
            </a:r>
          </a:p>
          <a:p>
            <a:pPr marL="0" indent="0">
              <a:buNone/>
            </a:pPr>
            <a:endParaRPr lang="sr-Latn-RS" dirty="0"/>
          </a:p>
          <a:p>
            <a:r>
              <a:rPr lang="sr-Latn-RS" dirty="0"/>
              <a:t>Na kraju da bismo poslali poruku izvršiti sledeću komandu: </a:t>
            </a:r>
          </a:p>
          <a:p>
            <a:pPr marL="342900" indent="-342900">
              <a:buFont typeface="+mj-lt"/>
              <a:buAutoNum type="arabicParenR"/>
            </a:pPr>
            <a:r>
              <a:rPr lang="en-US" dirty="0"/>
              <a:t>wsk action invoke --blocking --result -p from "+17655607120" -p to „</a:t>
            </a:r>
            <a:r>
              <a:rPr lang="sr-Latn-RS" dirty="0"/>
              <a:t>+381641119359</a:t>
            </a:r>
            <a:r>
              <a:rPr lang="en-US" dirty="0"/>
              <a:t>" -p msg </a:t>
            </a:r>
            <a:r>
              <a:rPr lang="sr-Latn-RS" dirty="0"/>
              <a:t>“Tea was here</a:t>
            </a:r>
            <a:r>
              <a:rPr lang="en-US" dirty="0"/>
              <a:t>" textAction</a:t>
            </a:r>
            <a:endParaRPr lang="sr-Latn-RS" dirty="0"/>
          </a:p>
          <a:p>
            <a:pPr marL="0" indent="0">
              <a:buNone/>
            </a:pPr>
            <a:endParaRPr lang="sr-Latn-RS" dirty="0"/>
          </a:p>
          <a:p>
            <a:pPr marL="0" indent="0">
              <a:buNone/>
            </a:pPr>
            <a:endParaRPr lang="en-US" dirty="0"/>
          </a:p>
        </p:txBody>
      </p:sp>
    </p:spTree>
    <p:extLst>
      <p:ext uri="{BB962C8B-B14F-4D97-AF65-F5344CB8AC3E}">
        <p14:creationId xmlns:p14="http://schemas.microsoft.com/office/powerpoint/2010/main" val="1461912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E714-3F98-5778-4E22-78B65DA17D21}"/>
              </a:ext>
            </a:extLst>
          </p:cNvPr>
          <p:cNvSpPr>
            <a:spLocks noGrp="1"/>
          </p:cNvSpPr>
          <p:nvPr>
            <p:ph type="title"/>
          </p:nvPr>
        </p:nvSpPr>
        <p:spPr/>
        <p:txBody>
          <a:bodyPr/>
          <a:lstStyle/>
          <a:p>
            <a:r>
              <a:rPr lang="sr-Latn-RS" dirty="0"/>
              <a:t>Kreiranje i testiranje akcije – primer </a:t>
            </a:r>
            <a:endParaRPr lang="en-US" dirty="0"/>
          </a:p>
        </p:txBody>
      </p:sp>
      <p:sp>
        <p:nvSpPr>
          <p:cNvPr id="3" name="Content Placeholder 2">
            <a:extLst>
              <a:ext uri="{FF2B5EF4-FFF2-40B4-BE49-F238E27FC236}">
                <a16:creationId xmlns:a16="http://schemas.microsoft.com/office/drawing/2014/main" id="{31870511-3076-0FBB-2377-D04C3759C00B}"/>
              </a:ext>
            </a:extLst>
          </p:cNvPr>
          <p:cNvSpPr>
            <a:spLocks noGrp="1"/>
          </p:cNvSpPr>
          <p:nvPr>
            <p:ph idx="1"/>
          </p:nvPr>
        </p:nvSpPr>
        <p:spPr>
          <a:xfrm>
            <a:off x="581192" y="2103120"/>
            <a:ext cx="11029615" cy="4754880"/>
          </a:xfrm>
        </p:spPr>
        <p:txBody>
          <a:bodyPr/>
          <a:lstStyle/>
          <a:p>
            <a:r>
              <a:rPr lang="sr-Latn-RS" dirty="0"/>
              <a:t>Ukoliko je uspešno izvršena akcija odgovor </a:t>
            </a:r>
            <a:br>
              <a:rPr lang="sr-Latn-RS" dirty="0"/>
            </a:br>
            <a:r>
              <a:rPr lang="sr-Latn-RS" dirty="0"/>
              <a:t>trebalo bi dobiti odgovor sličan ovome:</a:t>
            </a:r>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sr-Latn-RS" dirty="0"/>
          </a:p>
          <a:p>
            <a:pPr marL="0" indent="0">
              <a:buNone/>
            </a:pPr>
            <a:endParaRPr lang="en-US" dirty="0"/>
          </a:p>
        </p:txBody>
      </p:sp>
      <p:sp>
        <p:nvSpPr>
          <p:cNvPr id="4" name="TextBox 3">
            <a:extLst>
              <a:ext uri="{FF2B5EF4-FFF2-40B4-BE49-F238E27FC236}">
                <a16:creationId xmlns:a16="http://schemas.microsoft.com/office/drawing/2014/main" id="{0519EF1C-E6E1-5620-5C46-522FBBBD24D3}"/>
              </a:ext>
            </a:extLst>
          </p:cNvPr>
          <p:cNvSpPr txBox="1"/>
          <p:nvPr/>
        </p:nvSpPr>
        <p:spPr>
          <a:xfrm>
            <a:off x="1000124" y="3203287"/>
            <a:ext cx="5819775" cy="2554545"/>
          </a:xfrm>
          <a:prstGeom prst="rect">
            <a:avLst/>
          </a:prstGeom>
          <a:noFill/>
        </p:spPr>
        <p:txBody>
          <a:bodyPr wrap="square" rtlCol="0">
            <a:spAutoFit/>
          </a:bodyPr>
          <a:lstStyle/>
          <a:p>
            <a:r>
              <a:rPr lang="en-US" sz="1600" dirty="0"/>
              <a:t>{</a:t>
            </a:r>
          </a:p>
          <a:p>
            <a:r>
              <a:rPr lang="en-US" sz="1600" dirty="0"/>
              <a:t>  "status": [</a:t>
            </a:r>
          </a:p>
          <a:p>
            <a:r>
              <a:rPr lang="en-US" sz="1600" dirty="0"/>
              <a:t>    {</a:t>
            </a:r>
          </a:p>
          <a:p>
            <a:r>
              <a:rPr lang="en-US" sz="1600" dirty="0"/>
              <a:t>      "success": "true"</a:t>
            </a:r>
          </a:p>
          <a:p>
            <a:r>
              <a:rPr lang="en-US" sz="1600" dirty="0"/>
              <a:t>    },</a:t>
            </a:r>
          </a:p>
          <a:p>
            <a:r>
              <a:rPr lang="en-US" sz="1600" dirty="0"/>
              <a:t>    {</a:t>
            </a:r>
          </a:p>
          <a:p>
            <a:r>
              <a:rPr lang="en-US" sz="1600" dirty="0"/>
              <a:t>      "message_sid": "SMf2ccc98d98ab47ed84ba52c7bf5f6671"</a:t>
            </a:r>
          </a:p>
          <a:p>
            <a:r>
              <a:rPr lang="en-US" sz="1600" dirty="0"/>
              <a:t>    }</a:t>
            </a:r>
          </a:p>
          <a:p>
            <a:r>
              <a:rPr lang="en-US" sz="1600" dirty="0"/>
              <a:t>  ]</a:t>
            </a:r>
          </a:p>
          <a:p>
            <a:r>
              <a:rPr lang="en-US" sz="1600" dirty="0"/>
              <a:t>}</a:t>
            </a:r>
          </a:p>
        </p:txBody>
      </p:sp>
      <p:pic>
        <p:nvPicPr>
          <p:cNvPr id="6" name="Picture 5">
            <a:extLst>
              <a:ext uri="{FF2B5EF4-FFF2-40B4-BE49-F238E27FC236}">
                <a16:creationId xmlns:a16="http://schemas.microsoft.com/office/drawing/2014/main" id="{150CC6B3-499F-D0F3-911B-F7FE08F199A5}"/>
              </a:ext>
            </a:extLst>
          </p:cNvPr>
          <p:cNvPicPr>
            <a:picLocks noChangeAspect="1"/>
          </p:cNvPicPr>
          <p:nvPr/>
        </p:nvPicPr>
        <p:blipFill rotWithShape="1">
          <a:blip r:embed="rId2"/>
          <a:srcRect l="340" t="1" r="-340" b="42917"/>
          <a:stretch/>
        </p:blipFill>
        <p:spPr>
          <a:xfrm>
            <a:off x="7712652" y="2523172"/>
            <a:ext cx="2805545" cy="3914774"/>
          </a:xfrm>
          <a:prstGeom prst="rect">
            <a:avLst/>
          </a:prstGeom>
        </p:spPr>
      </p:pic>
      <p:sp>
        <p:nvSpPr>
          <p:cNvPr id="7" name="TextBox 6">
            <a:extLst>
              <a:ext uri="{FF2B5EF4-FFF2-40B4-BE49-F238E27FC236}">
                <a16:creationId xmlns:a16="http://schemas.microsoft.com/office/drawing/2014/main" id="{6D5BAD49-2ED8-E908-7334-EBA5815B4F32}"/>
              </a:ext>
            </a:extLst>
          </p:cNvPr>
          <p:cNvSpPr txBox="1"/>
          <p:nvPr/>
        </p:nvSpPr>
        <p:spPr>
          <a:xfrm>
            <a:off x="7629524" y="6450152"/>
            <a:ext cx="2971800" cy="338554"/>
          </a:xfrm>
          <a:prstGeom prst="rect">
            <a:avLst/>
          </a:prstGeom>
          <a:noFill/>
        </p:spPr>
        <p:txBody>
          <a:bodyPr wrap="square" rtlCol="0">
            <a:spAutoFit/>
          </a:bodyPr>
          <a:lstStyle/>
          <a:p>
            <a:pPr algn="ctr"/>
            <a:r>
              <a:rPr lang="sr-Latn-RS" sz="1600" i="1" dirty="0">
                <a:solidFill>
                  <a:schemeClr val="accent2"/>
                </a:solidFill>
              </a:rPr>
              <a:t>Primljenja poruka na telefonu</a:t>
            </a:r>
            <a:endParaRPr lang="en-US" sz="1600" i="1" dirty="0">
              <a:solidFill>
                <a:schemeClr val="accent2"/>
              </a:solidFill>
            </a:endParaRPr>
          </a:p>
        </p:txBody>
      </p:sp>
    </p:spTree>
    <p:extLst>
      <p:ext uri="{BB962C8B-B14F-4D97-AF65-F5344CB8AC3E}">
        <p14:creationId xmlns:p14="http://schemas.microsoft.com/office/powerpoint/2010/main" val="129724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0AD0-69B0-3812-FF92-AC27944CD8DD}"/>
              </a:ext>
            </a:extLst>
          </p:cNvPr>
          <p:cNvSpPr>
            <a:spLocks noGrp="1"/>
          </p:cNvSpPr>
          <p:nvPr>
            <p:ph type="title"/>
          </p:nvPr>
        </p:nvSpPr>
        <p:spPr/>
        <p:txBody>
          <a:bodyPr/>
          <a:lstStyle/>
          <a:p>
            <a:r>
              <a:rPr lang="sr-Latn-RS" dirty="0"/>
              <a:t>literatura</a:t>
            </a:r>
            <a:endParaRPr lang="en-US" dirty="0"/>
          </a:p>
        </p:txBody>
      </p:sp>
      <p:sp>
        <p:nvSpPr>
          <p:cNvPr id="3" name="Content Placeholder 2">
            <a:extLst>
              <a:ext uri="{FF2B5EF4-FFF2-40B4-BE49-F238E27FC236}">
                <a16:creationId xmlns:a16="http://schemas.microsoft.com/office/drawing/2014/main" id="{21403DB2-F8EA-3B13-F37F-9B1C3C047B1C}"/>
              </a:ext>
            </a:extLst>
          </p:cNvPr>
          <p:cNvSpPr>
            <a:spLocks noGrp="1"/>
          </p:cNvSpPr>
          <p:nvPr>
            <p:ph idx="1"/>
          </p:nvPr>
        </p:nvSpPr>
        <p:spPr>
          <a:xfrm>
            <a:off x="581192" y="2194560"/>
            <a:ext cx="11029615" cy="4164330"/>
          </a:xfrm>
        </p:spPr>
        <p:txBody>
          <a:bodyPr anchor="t"/>
          <a:lstStyle/>
          <a:p>
            <a:pPr marL="342900" indent="-342900">
              <a:buFont typeface="+mj-lt"/>
              <a:buAutoNum type="arabicPeriod"/>
            </a:pPr>
            <a:r>
              <a:rPr lang="sr-Latn-RS" dirty="0"/>
              <a:t>Raymond Camden, “ Developing Serverless Applications – A Practical Introduction with Apache OpenWhisk“ – O’Reilly</a:t>
            </a:r>
          </a:p>
          <a:p>
            <a:pPr marL="342900" indent="-342900">
              <a:buFont typeface="+mj-lt"/>
              <a:buAutoNum type="arabicPeriod"/>
            </a:pPr>
            <a:r>
              <a:rPr lang="sr-Latn-RS" dirty="0"/>
              <a:t>Apache OpenWhisk Documentation, </a:t>
            </a:r>
            <a:r>
              <a:rPr lang="sr-Latn-RS" dirty="0">
                <a:hlinkClick r:id="rId2"/>
              </a:rPr>
              <a:t>https://openwhisk.apache.org/documentation.html</a:t>
            </a:r>
            <a:endParaRPr lang="sr-Latn-RS" dirty="0"/>
          </a:p>
          <a:p>
            <a:pPr marL="342900" indent="-342900">
              <a:buFont typeface="+mj-lt"/>
              <a:buAutoNum type="arabicPeriod"/>
            </a:pPr>
            <a:r>
              <a:rPr lang="sr-Latn-RS" dirty="0"/>
              <a:t>Apache GitHub account, </a:t>
            </a:r>
            <a:r>
              <a:rPr lang="sr-Latn-RS" dirty="0">
                <a:hlinkClick r:id="rId3"/>
              </a:rPr>
              <a:t>https://github.com/apache/openwhisk</a:t>
            </a:r>
            <a:endParaRPr lang="sr-Latn-RS" dirty="0"/>
          </a:p>
        </p:txBody>
      </p:sp>
    </p:spTree>
    <p:extLst>
      <p:ext uri="{BB962C8B-B14F-4D97-AF65-F5344CB8AC3E}">
        <p14:creationId xmlns:p14="http://schemas.microsoft.com/office/powerpoint/2010/main" val="427945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A73B-7F76-D2DD-C41B-6C49FE72A3BC}"/>
              </a:ext>
            </a:extLst>
          </p:cNvPr>
          <p:cNvSpPr>
            <a:spLocks noGrp="1"/>
          </p:cNvSpPr>
          <p:nvPr>
            <p:ph type="title"/>
          </p:nvPr>
        </p:nvSpPr>
        <p:spPr/>
        <p:txBody>
          <a:bodyPr/>
          <a:lstStyle/>
          <a:p>
            <a:r>
              <a:rPr lang="sr-Latn-RS" dirty="0"/>
              <a:t>Model programiranja</a:t>
            </a:r>
            <a:endParaRPr lang="en-US" dirty="0"/>
          </a:p>
        </p:txBody>
      </p:sp>
      <p:pic>
        <p:nvPicPr>
          <p:cNvPr id="5" name="Content Placeholder 4">
            <a:extLst>
              <a:ext uri="{FF2B5EF4-FFF2-40B4-BE49-F238E27FC236}">
                <a16:creationId xmlns:a16="http://schemas.microsoft.com/office/drawing/2014/main" id="{6D08C3EB-49C7-AFF0-24E6-A46319A53156}"/>
              </a:ext>
            </a:extLst>
          </p:cNvPr>
          <p:cNvPicPr>
            <a:picLocks noGrp="1" noChangeAspect="1"/>
          </p:cNvPicPr>
          <p:nvPr>
            <p:ph idx="1"/>
          </p:nvPr>
        </p:nvPicPr>
        <p:blipFill rotWithShape="1">
          <a:blip r:embed="rId2"/>
          <a:srcRect l="1402" t="5714" r="1759" b="5793"/>
          <a:stretch/>
        </p:blipFill>
        <p:spPr>
          <a:xfrm>
            <a:off x="2149573" y="3182815"/>
            <a:ext cx="7892855" cy="1828799"/>
          </a:xfrm>
        </p:spPr>
      </p:pic>
      <p:sp>
        <p:nvSpPr>
          <p:cNvPr id="6" name="Arrow: Down 5">
            <a:extLst>
              <a:ext uri="{FF2B5EF4-FFF2-40B4-BE49-F238E27FC236}">
                <a16:creationId xmlns:a16="http://schemas.microsoft.com/office/drawing/2014/main" id="{756A1654-8FCB-01FF-7B2E-9AD7BD01743B}"/>
              </a:ext>
            </a:extLst>
          </p:cNvPr>
          <p:cNvSpPr/>
          <p:nvPr/>
        </p:nvSpPr>
        <p:spPr>
          <a:xfrm>
            <a:off x="2915383" y="4484076"/>
            <a:ext cx="219807" cy="589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0DC24EF-4EBE-3661-95E7-FD1F69F3F708}"/>
              </a:ext>
            </a:extLst>
          </p:cNvPr>
          <p:cNvSpPr/>
          <p:nvPr/>
        </p:nvSpPr>
        <p:spPr>
          <a:xfrm>
            <a:off x="1684459" y="5073161"/>
            <a:ext cx="2681654" cy="108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D479C7-8D5F-B3F5-D663-FCF42328FCA9}"/>
              </a:ext>
            </a:extLst>
          </p:cNvPr>
          <p:cNvSpPr txBox="1"/>
          <p:nvPr/>
        </p:nvSpPr>
        <p:spPr>
          <a:xfrm>
            <a:off x="1948229" y="5137448"/>
            <a:ext cx="2417884" cy="954107"/>
          </a:xfrm>
          <a:prstGeom prst="rect">
            <a:avLst/>
          </a:prstGeom>
          <a:noFill/>
        </p:spPr>
        <p:txBody>
          <a:bodyPr wrap="square" rtlCol="0">
            <a:spAutoFit/>
          </a:bodyPr>
          <a:lstStyle/>
          <a:p>
            <a:r>
              <a:rPr lang="sr-Latn-RS" sz="1400" dirty="0">
                <a:solidFill>
                  <a:schemeClr val="bg1"/>
                </a:solidFill>
              </a:rPr>
              <a:t>Bilo koji događaj iz: baza podataka, redova poruka, mobilnih</a:t>
            </a:r>
            <a:r>
              <a:rPr lang="en-US" sz="1400" dirty="0">
                <a:solidFill>
                  <a:schemeClr val="bg1"/>
                </a:solidFill>
              </a:rPr>
              <a:t>/</a:t>
            </a:r>
            <a:r>
              <a:rPr lang="sr-Latn-RS" sz="1400" dirty="0">
                <a:solidFill>
                  <a:schemeClr val="bg1"/>
                </a:solidFill>
              </a:rPr>
              <a:t>web aplikacija, senzora, ...</a:t>
            </a:r>
            <a:endParaRPr lang="en-US" sz="1400" dirty="0">
              <a:solidFill>
                <a:schemeClr val="bg1"/>
              </a:solidFill>
            </a:endParaRPr>
          </a:p>
        </p:txBody>
      </p:sp>
      <p:sp>
        <p:nvSpPr>
          <p:cNvPr id="9" name="Arrow: Bent 8">
            <a:extLst>
              <a:ext uri="{FF2B5EF4-FFF2-40B4-BE49-F238E27FC236}">
                <a16:creationId xmlns:a16="http://schemas.microsoft.com/office/drawing/2014/main" id="{A820746B-576E-2AE0-6D0C-72D736AEDAF4}"/>
              </a:ext>
            </a:extLst>
          </p:cNvPr>
          <p:cNvSpPr/>
          <p:nvPr/>
        </p:nvSpPr>
        <p:spPr>
          <a:xfrm>
            <a:off x="8044963" y="2922100"/>
            <a:ext cx="263769" cy="1013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CE1D8CCF-1800-DBD7-F80D-9DB618A94601}"/>
              </a:ext>
            </a:extLst>
          </p:cNvPr>
          <p:cNvSpPr/>
          <p:nvPr/>
        </p:nvSpPr>
        <p:spPr>
          <a:xfrm>
            <a:off x="8308732" y="2444150"/>
            <a:ext cx="1588770" cy="738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C1585E-D467-E043-07CE-926F22FCC54C}"/>
              </a:ext>
            </a:extLst>
          </p:cNvPr>
          <p:cNvSpPr txBox="1"/>
          <p:nvPr/>
        </p:nvSpPr>
        <p:spPr>
          <a:xfrm>
            <a:off x="8355332" y="2444151"/>
            <a:ext cx="1463038" cy="738664"/>
          </a:xfrm>
          <a:prstGeom prst="rect">
            <a:avLst/>
          </a:prstGeom>
          <a:noFill/>
        </p:spPr>
        <p:txBody>
          <a:bodyPr wrap="square" rtlCol="0">
            <a:spAutoFit/>
          </a:bodyPr>
          <a:lstStyle/>
          <a:p>
            <a:r>
              <a:rPr lang="sr-Latn-RS" sz="1400" dirty="0">
                <a:solidFill>
                  <a:schemeClr val="bg1"/>
                </a:solidFill>
              </a:rPr>
              <a:t>Funkcionalni kod koji se izvršava na cloud-u</a:t>
            </a:r>
            <a:endParaRPr lang="en-US" sz="1400" dirty="0">
              <a:solidFill>
                <a:schemeClr val="bg1"/>
              </a:solidFill>
            </a:endParaRPr>
          </a:p>
        </p:txBody>
      </p:sp>
    </p:spTree>
    <p:extLst>
      <p:ext uri="{BB962C8B-B14F-4D97-AF65-F5344CB8AC3E}">
        <p14:creationId xmlns:p14="http://schemas.microsoft.com/office/powerpoint/2010/main" val="236945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B569-01D5-56E5-A608-955C9BA8622B}"/>
              </a:ext>
            </a:extLst>
          </p:cNvPr>
          <p:cNvSpPr>
            <a:spLocks noGrp="1"/>
          </p:cNvSpPr>
          <p:nvPr>
            <p:ph type="title"/>
          </p:nvPr>
        </p:nvSpPr>
        <p:spPr/>
        <p:txBody>
          <a:bodyPr/>
          <a:lstStyle/>
          <a:p>
            <a:r>
              <a:rPr lang="sr-Latn-RS" dirty="0"/>
              <a:t>Model programiranja</a:t>
            </a:r>
            <a:endParaRPr lang="en-US" dirty="0"/>
          </a:p>
        </p:txBody>
      </p:sp>
      <p:sp>
        <p:nvSpPr>
          <p:cNvPr id="3" name="Content Placeholder 2">
            <a:extLst>
              <a:ext uri="{FF2B5EF4-FFF2-40B4-BE49-F238E27FC236}">
                <a16:creationId xmlns:a16="http://schemas.microsoft.com/office/drawing/2014/main" id="{5F579C1B-D786-739E-F911-F0D03A2DB08D}"/>
              </a:ext>
            </a:extLst>
          </p:cNvPr>
          <p:cNvSpPr>
            <a:spLocks noGrp="1"/>
          </p:cNvSpPr>
          <p:nvPr>
            <p:ph idx="1"/>
          </p:nvPr>
        </p:nvSpPr>
        <p:spPr>
          <a:xfrm>
            <a:off x="581192" y="2103120"/>
            <a:ext cx="11029615" cy="4185135"/>
          </a:xfrm>
        </p:spPr>
        <p:txBody>
          <a:bodyPr/>
          <a:lstStyle/>
          <a:p>
            <a:r>
              <a:rPr lang="sr-Latn-RS" dirty="0"/>
              <a:t>Izvor podataka definiše događaj koji se emituje kao </a:t>
            </a:r>
            <a:r>
              <a:rPr lang="sr-Latn-RS" i="1" u="sng" dirty="0"/>
              <a:t>triger</a:t>
            </a:r>
            <a:r>
              <a:rPr lang="sr-Latn-RS" dirty="0"/>
              <a:t> (triggers).</a:t>
            </a:r>
            <a:r>
              <a:rPr lang="sr-Latn-RS" i="1" dirty="0"/>
              <a:t> </a:t>
            </a:r>
            <a:r>
              <a:rPr lang="sr-Latn-RS" dirty="0"/>
              <a:t>Programer kreira </a:t>
            </a:r>
            <a:r>
              <a:rPr lang="sr-Latn-RS" i="1" u="sng" dirty="0"/>
              <a:t>akcije</a:t>
            </a:r>
            <a:r>
              <a:rPr lang="sr-Latn-RS" dirty="0"/>
              <a:t> (actions) koje imaju zadatak da obrade događaj (handle-uju) pomoću definisanih </a:t>
            </a:r>
            <a:r>
              <a:rPr lang="sr-Latn-RS" i="1" u="sng" dirty="0"/>
              <a:t>pravila</a:t>
            </a:r>
            <a:r>
              <a:rPr lang="sr-Latn-RS" dirty="0"/>
              <a:t> (rules). Takozvani TAR model.</a:t>
            </a:r>
          </a:p>
          <a:p>
            <a:endParaRPr lang="sr-Latn-RS" i="1" u="sng" dirty="0"/>
          </a:p>
          <a:p>
            <a:endParaRPr lang="sr-Latn-RS" i="1" u="sng" dirty="0"/>
          </a:p>
          <a:p>
            <a:endParaRPr lang="sr-Latn-RS" i="1" u="sng" dirty="0"/>
          </a:p>
          <a:p>
            <a:pPr marL="0" indent="0">
              <a:buNone/>
            </a:pPr>
            <a:endParaRPr lang="sr-Latn-RS" i="1" u="sng" dirty="0"/>
          </a:p>
          <a:p>
            <a:endParaRPr lang="sr-Latn-RS" i="1" u="sng" dirty="0"/>
          </a:p>
          <a:p>
            <a:endParaRPr lang="sr-Latn-RS" i="1" u="sng" dirty="0"/>
          </a:p>
          <a:p>
            <a:endParaRPr lang="sr-Latn-RS" i="1" u="sng" dirty="0"/>
          </a:p>
          <a:p>
            <a:pPr marL="0" indent="0" algn="ctr">
              <a:buNone/>
            </a:pPr>
            <a:endParaRPr lang="sr-Latn-RS" i="1" u="sng" dirty="0"/>
          </a:p>
        </p:txBody>
      </p:sp>
      <p:pic>
        <p:nvPicPr>
          <p:cNvPr id="5" name="Picture 4">
            <a:extLst>
              <a:ext uri="{FF2B5EF4-FFF2-40B4-BE49-F238E27FC236}">
                <a16:creationId xmlns:a16="http://schemas.microsoft.com/office/drawing/2014/main" id="{FE65004D-0F64-B1E2-C3BA-72EEF3271F9E}"/>
              </a:ext>
            </a:extLst>
          </p:cNvPr>
          <p:cNvPicPr>
            <a:picLocks noChangeAspect="1"/>
          </p:cNvPicPr>
          <p:nvPr/>
        </p:nvPicPr>
        <p:blipFill>
          <a:blip r:embed="rId2"/>
          <a:stretch>
            <a:fillRect/>
          </a:stretch>
        </p:blipFill>
        <p:spPr>
          <a:xfrm>
            <a:off x="3555237" y="3832421"/>
            <a:ext cx="5081523" cy="1707759"/>
          </a:xfrm>
          <a:prstGeom prst="rect">
            <a:avLst/>
          </a:prstGeom>
        </p:spPr>
      </p:pic>
    </p:spTree>
    <p:extLst>
      <p:ext uri="{BB962C8B-B14F-4D97-AF65-F5344CB8AC3E}">
        <p14:creationId xmlns:p14="http://schemas.microsoft.com/office/powerpoint/2010/main" val="55237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09F9-B227-154F-39A9-776A775914E1}"/>
              </a:ext>
            </a:extLst>
          </p:cNvPr>
          <p:cNvSpPr>
            <a:spLocks noGrp="1"/>
          </p:cNvSpPr>
          <p:nvPr>
            <p:ph type="title"/>
          </p:nvPr>
        </p:nvSpPr>
        <p:spPr/>
        <p:txBody>
          <a:bodyPr/>
          <a:lstStyle/>
          <a:p>
            <a:r>
              <a:rPr lang="en-US" dirty="0"/>
              <a:t>Openwhisk </a:t>
            </a:r>
            <a:r>
              <a:rPr lang="sr-Latn-RS" dirty="0"/>
              <a:t>– podešavanja i lokalno pokretanje</a:t>
            </a:r>
            <a:endParaRPr lang="en-US" dirty="0"/>
          </a:p>
        </p:txBody>
      </p:sp>
      <p:sp>
        <p:nvSpPr>
          <p:cNvPr id="3" name="TextBox 2">
            <a:extLst>
              <a:ext uri="{FF2B5EF4-FFF2-40B4-BE49-F238E27FC236}">
                <a16:creationId xmlns:a16="http://schemas.microsoft.com/office/drawing/2014/main" id="{586BEBA1-BDC0-DB41-7C70-315D564D3BBC}"/>
              </a:ext>
            </a:extLst>
          </p:cNvPr>
          <p:cNvSpPr txBox="1"/>
          <p:nvPr/>
        </p:nvSpPr>
        <p:spPr>
          <a:xfrm>
            <a:off x="466726" y="2103120"/>
            <a:ext cx="6038850"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Potrebno je napraviti ili nalog na IBM Cloud platformi ili instalirati jednu od ponuđenih verzija OpenWhisk CLI-a</a:t>
            </a:r>
            <a:endParaRPr lang="sr-Latn-RS" dirty="0"/>
          </a:p>
          <a:p>
            <a:pPr>
              <a:buClr>
                <a:schemeClr val="accent2"/>
              </a:buClr>
            </a:pPr>
            <a:endParaRPr lang="en-US" dirty="0"/>
          </a:p>
          <a:p>
            <a:pPr marL="285750" indent="-285750">
              <a:buClr>
                <a:schemeClr val="accent2"/>
              </a:buClr>
              <a:buFont typeface="Wingdings" panose="05000000000000000000" pitchFamily="2" charset="2"/>
              <a:buChar char="§"/>
            </a:pPr>
            <a:r>
              <a:rPr lang="en-US" dirty="0"/>
              <a:t>Kako bi bilo moguće izvršavati wsk komande sa bilo koje pozicije treba dodati binarni fajl u PATH </a:t>
            </a:r>
            <a:r>
              <a:rPr lang="sr-Latn-RS" dirty="0"/>
              <a:t>komponentu</a:t>
            </a:r>
            <a:r>
              <a:rPr lang="en-US" dirty="0"/>
              <a:t> okruženja.</a:t>
            </a:r>
            <a:endParaRPr lang="sr-Latn-RS" dirty="0"/>
          </a:p>
          <a:p>
            <a:pPr>
              <a:buClr>
                <a:schemeClr val="accent2"/>
              </a:buClr>
            </a:pPr>
            <a:endParaRPr lang="en-US" dirty="0"/>
          </a:p>
          <a:p>
            <a:pPr marL="285750" indent="-285750">
              <a:buClr>
                <a:schemeClr val="accent2"/>
              </a:buClr>
              <a:buFont typeface="Wingdings" panose="05000000000000000000" pitchFamily="2" charset="2"/>
              <a:buChar char="§"/>
            </a:pPr>
            <a:r>
              <a:rPr lang="en-US" dirty="0"/>
              <a:t>Ako je instalacija uspešna komandom </a:t>
            </a:r>
            <a:r>
              <a:rPr lang="en-US" dirty="0">
                <a:solidFill>
                  <a:schemeClr val="accent2"/>
                </a:solidFill>
              </a:rPr>
              <a:t>wsk </a:t>
            </a:r>
            <a:r>
              <a:rPr lang="sr-Latn-RS" dirty="0">
                <a:solidFill>
                  <a:schemeClr val="accent2"/>
                </a:solidFill>
              </a:rPr>
              <a:t>--</a:t>
            </a:r>
            <a:r>
              <a:rPr lang="en-US" dirty="0">
                <a:solidFill>
                  <a:schemeClr val="accent2"/>
                </a:solidFill>
              </a:rPr>
              <a:t>help </a:t>
            </a:r>
            <a:r>
              <a:rPr lang="en-US" dirty="0"/>
              <a:t>trebalo bi ostvariti pristup željenom CLI-u.</a:t>
            </a:r>
            <a:endParaRPr lang="sr-Latn-RS" dirty="0"/>
          </a:p>
          <a:p>
            <a:pPr>
              <a:buClr>
                <a:schemeClr val="accent2"/>
              </a:buClr>
            </a:pPr>
            <a:endParaRPr lang="sr-Latn-RS" dirty="0"/>
          </a:p>
          <a:p>
            <a:pPr marL="285750" indent="-285750">
              <a:buClr>
                <a:schemeClr val="accent2"/>
              </a:buClr>
              <a:buFont typeface="Wingdings" panose="05000000000000000000" pitchFamily="2" charset="2"/>
              <a:buChar char="§"/>
            </a:pPr>
            <a:r>
              <a:rPr lang="sr-Latn-RS" dirty="0"/>
              <a:t>Potrebno je još konfigurisati instalirani CLI putem komande </a:t>
            </a:r>
            <a:r>
              <a:rPr lang="en-US" dirty="0">
                <a:solidFill>
                  <a:schemeClr val="accent2"/>
                </a:solidFill>
              </a:rPr>
              <a:t>wsk property set --apihost API_HOST --auth AUTH_KEY --namespace guest</a:t>
            </a:r>
            <a:endParaRPr lang="sr-Latn-RS" dirty="0">
              <a:solidFill>
                <a:schemeClr val="accent2"/>
              </a:solidFill>
            </a:endParaRPr>
          </a:p>
          <a:p>
            <a:pPr marL="285750" indent="-285750">
              <a:buClr>
                <a:schemeClr val="accent2"/>
              </a:buClr>
              <a:buFont typeface="Wingdings" panose="05000000000000000000" pitchFamily="2" charset="2"/>
              <a:buChar char="§"/>
            </a:pPr>
            <a:endParaRPr lang="sr-Latn-RS" dirty="0"/>
          </a:p>
          <a:p>
            <a:pPr marL="285750" indent="-285750">
              <a:buClr>
                <a:schemeClr val="accent2"/>
              </a:buClr>
              <a:buFont typeface="Wingdings" panose="05000000000000000000" pitchFamily="2" charset="2"/>
              <a:buChar char="§"/>
            </a:pPr>
            <a:r>
              <a:rPr lang="sr-Latn-RS" dirty="0"/>
              <a:t>Vrednosti ovih parametara, kao i neka dodatna podešavanja i način korišćenja izlistanih akcija CLI-a možete detaljnije naći na adresi </a:t>
            </a:r>
            <a:r>
              <a:rPr lang="sr-Latn-RS" dirty="0">
                <a:hlinkClick r:id="rId2"/>
              </a:rPr>
              <a:t>https://openwhisk.apache.org</a:t>
            </a:r>
            <a:endParaRPr lang="en-US" dirty="0"/>
          </a:p>
        </p:txBody>
      </p:sp>
      <p:pic>
        <p:nvPicPr>
          <p:cNvPr id="5" name="Picture 4">
            <a:extLst>
              <a:ext uri="{FF2B5EF4-FFF2-40B4-BE49-F238E27FC236}">
                <a16:creationId xmlns:a16="http://schemas.microsoft.com/office/drawing/2014/main" id="{BCD0519E-B4F8-FC28-65E2-FF8A6B04D7A5}"/>
              </a:ext>
            </a:extLst>
          </p:cNvPr>
          <p:cNvPicPr>
            <a:picLocks noChangeAspect="1"/>
          </p:cNvPicPr>
          <p:nvPr/>
        </p:nvPicPr>
        <p:blipFill>
          <a:blip r:embed="rId3"/>
          <a:stretch>
            <a:fillRect/>
          </a:stretch>
        </p:blipFill>
        <p:spPr>
          <a:xfrm>
            <a:off x="6657975" y="2103120"/>
            <a:ext cx="4975860" cy="4564380"/>
          </a:xfrm>
          <a:prstGeom prst="rect">
            <a:avLst/>
          </a:prstGeom>
        </p:spPr>
      </p:pic>
    </p:spTree>
    <p:extLst>
      <p:ext uri="{BB962C8B-B14F-4D97-AF65-F5344CB8AC3E}">
        <p14:creationId xmlns:p14="http://schemas.microsoft.com/office/powerpoint/2010/main" val="32933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023B-4C14-E7C6-73B7-B69686CFE3A0}"/>
              </a:ext>
            </a:extLst>
          </p:cNvPr>
          <p:cNvSpPr>
            <a:spLocks noGrp="1"/>
          </p:cNvSpPr>
          <p:nvPr>
            <p:ph type="title"/>
          </p:nvPr>
        </p:nvSpPr>
        <p:spPr>
          <a:xfrm>
            <a:off x="581192" y="702156"/>
            <a:ext cx="11029616" cy="987552"/>
          </a:xfrm>
        </p:spPr>
        <p:txBody>
          <a:bodyPr/>
          <a:lstStyle/>
          <a:p>
            <a:r>
              <a:rPr lang="sr-Latn-RS" dirty="0"/>
              <a:t>akcije</a:t>
            </a:r>
            <a:endParaRPr lang="en-US" dirty="0"/>
          </a:p>
        </p:txBody>
      </p:sp>
      <p:sp>
        <p:nvSpPr>
          <p:cNvPr id="3" name="Content Placeholder 2">
            <a:extLst>
              <a:ext uri="{FF2B5EF4-FFF2-40B4-BE49-F238E27FC236}">
                <a16:creationId xmlns:a16="http://schemas.microsoft.com/office/drawing/2014/main" id="{EF9D4A4E-9231-4E08-F8F9-58101AEF658F}"/>
              </a:ext>
            </a:extLst>
          </p:cNvPr>
          <p:cNvSpPr>
            <a:spLocks noGrp="1"/>
          </p:cNvSpPr>
          <p:nvPr>
            <p:ph idx="1"/>
          </p:nvPr>
        </p:nvSpPr>
        <p:spPr>
          <a:xfrm>
            <a:off x="581192" y="2103120"/>
            <a:ext cx="11029615" cy="4721849"/>
          </a:xfrm>
        </p:spPr>
        <p:txBody>
          <a:bodyPr/>
          <a:lstStyle/>
          <a:p>
            <a:r>
              <a:rPr lang="sr-Latn-RS" dirty="0"/>
              <a:t>Delovi koda koji se izvršavaju na OpenWhisk-u. One predstavljaju aplikacionu logiku koja će se izvršavati kao odgovor na događaje. U suštini akcija je odgovr na neki događaj i kao rezultat daje izlaz koji korisnici mogu videti i koristiti dalje u implementaciji ukoliko im je potreban taj skup podataka.</a:t>
            </a:r>
          </a:p>
          <a:p>
            <a:r>
              <a:rPr lang="sr-Latn-RS" dirty="0"/>
              <a:t>U projekat se dodaju putem: REST API-a OpenWhisk-a, OpenWhisk CLI-a, korisnički definisanih REST API-a, trigera.</a:t>
            </a:r>
          </a:p>
          <a:p>
            <a:endParaRPr lang="sr-Latn-RS" dirty="0"/>
          </a:p>
          <a:p>
            <a:pPr marL="0" indent="0">
              <a:buNone/>
            </a:pPr>
            <a:endParaRPr lang="sr-Latn-RS" dirty="0"/>
          </a:p>
          <a:p>
            <a:endParaRPr lang="sr-Latn-RS" dirty="0"/>
          </a:p>
          <a:p>
            <a:pPr marL="0" indent="0">
              <a:buNone/>
            </a:pPr>
            <a:endParaRPr lang="sr-Latn-RS" dirty="0"/>
          </a:p>
          <a:p>
            <a:pPr marL="0" indent="0">
              <a:buNone/>
            </a:pPr>
            <a:endParaRPr lang="sr-Latn-RS" dirty="0"/>
          </a:p>
          <a:p>
            <a:endParaRPr lang="sr-Latn-RS" dirty="0"/>
          </a:p>
          <a:p>
            <a:pPr marL="0" indent="0" algn="ctr">
              <a:buNone/>
            </a:pPr>
            <a:endParaRPr lang="sr-Latn-RS" dirty="0"/>
          </a:p>
        </p:txBody>
      </p:sp>
      <p:pic>
        <p:nvPicPr>
          <p:cNvPr id="5" name="Picture 4">
            <a:extLst>
              <a:ext uri="{FF2B5EF4-FFF2-40B4-BE49-F238E27FC236}">
                <a16:creationId xmlns:a16="http://schemas.microsoft.com/office/drawing/2014/main" id="{695D1BBD-AAC1-4911-ED2A-1B3C04BFF736}"/>
              </a:ext>
            </a:extLst>
          </p:cNvPr>
          <p:cNvPicPr>
            <a:picLocks noChangeAspect="1"/>
          </p:cNvPicPr>
          <p:nvPr/>
        </p:nvPicPr>
        <p:blipFill rotWithShape="1">
          <a:blip r:embed="rId2"/>
          <a:srcRect l="1" t="4010" r="210" b="3709"/>
          <a:stretch/>
        </p:blipFill>
        <p:spPr>
          <a:xfrm>
            <a:off x="2275008" y="4334608"/>
            <a:ext cx="7641982" cy="1821236"/>
          </a:xfrm>
          <a:prstGeom prst="rect">
            <a:avLst/>
          </a:prstGeom>
        </p:spPr>
      </p:pic>
    </p:spTree>
    <p:extLst>
      <p:ext uri="{BB962C8B-B14F-4D97-AF65-F5344CB8AC3E}">
        <p14:creationId xmlns:p14="http://schemas.microsoft.com/office/powerpoint/2010/main" val="268148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729A-6F2F-2435-C600-27E3DC4E2A04}"/>
              </a:ext>
            </a:extLst>
          </p:cNvPr>
          <p:cNvSpPr>
            <a:spLocks noGrp="1"/>
          </p:cNvSpPr>
          <p:nvPr>
            <p:ph type="title"/>
          </p:nvPr>
        </p:nvSpPr>
        <p:spPr/>
        <p:txBody>
          <a:bodyPr/>
          <a:lstStyle/>
          <a:p>
            <a:r>
              <a:rPr lang="en-US" dirty="0"/>
              <a:t>akcije</a:t>
            </a:r>
          </a:p>
        </p:txBody>
      </p:sp>
      <p:sp>
        <p:nvSpPr>
          <p:cNvPr id="3" name="Content Placeholder 2">
            <a:extLst>
              <a:ext uri="{FF2B5EF4-FFF2-40B4-BE49-F238E27FC236}">
                <a16:creationId xmlns:a16="http://schemas.microsoft.com/office/drawing/2014/main" id="{1BA1F885-F5D4-5393-F9A2-4FEA2F754077}"/>
              </a:ext>
            </a:extLst>
          </p:cNvPr>
          <p:cNvSpPr>
            <a:spLocks noGrp="1"/>
          </p:cNvSpPr>
          <p:nvPr>
            <p:ph sz="half" idx="1"/>
          </p:nvPr>
        </p:nvSpPr>
        <p:spPr>
          <a:xfrm>
            <a:off x="581193" y="2103120"/>
            <a:ext cx="5422390" cy="3325300"/>
          </a:xfrm>
        </p:spPr>
        <p:txBody>
          <a:bodyPr/>
          <a:lstStyle/>
          <a:p>
            <a:pPr marL="0" indent="0">
              <a:buNone/>
            </a:pPr>
            <a:endParaRPr lang="sr-Latn-RS" dirty="0"/>
          </a:p>
          <a:p>
            <a:r>
              <a:rPr lang="sr-Latn-RS" dirty="0"/>
              <a:t>Da li je bitno u kojem programskom jeziku je </a:t>
            </a:r>
            <a:r>
              <a:rPr lang="sr-Latn-RS" i="1" dirty="0"/>
              <a:t>akcija </a:t>
            </a:r>
            <a:r>
              <a:rPr lang="sr-Latn-RS" dirty="0"/>
              <a:t>napisana?</a:t>
            </a:r>
          </a:p>
          <a:p>
            <a:r>
              <a:rPr lang="sr-Latn-RS" dirty="0"/>
              <a:t>Šta se dešava u slučaju da jezik u kojem pišemo program nije podržan od strane OpenWhisk-a?</a:t>
            </a:r>
          </a:p>
          <a:p>
            <a:endParaRPr lang="sr-Latn-RS" dirty="0"/>
          </a:p>
          <a:p>
            <a:pPr marL="0" indent="0">
              <a:buNone/>
            </a:pPr>
            <a:endParaRPr lang="sr-Latn-RS" dirty="0"/>
          </a:p>
          <a:p>
            <a:endParaRPr lang="sr-Latn-RS" dirty="0"/>
          </a:p>
          <a:p>
            <a:endParaRPr lang="sr-Latn-RS" dirty="0"/>
          </a:p>
          <a:p>
            <a:pPr marL="0" indent="0">
              <a:buNone/>
            </a:pPr>
            <a:endParaRPr lang="en-US" dirty="0"/>
          </a:p>
        </p:txBody>
      </p:sp>
      <p:sp>
        <p:nvSpPr>
          <p:cNvPr id="4" name="Content Placeholder 3">
            <a:extLst>
              <a:ext uri="{FF2B5EF4-FFF2-40B4-BE49-F238E27FC236}">
                <a16:creationId xmlns:a16="http://schemas.microsoft.com/office/drawing/2014/main" id="{021ED1BF-5BE7-7559-67ED-88D0B286C51F}"/>
              </a:ext>
            </a:extLst>
          </p:cNvPr>
          <p:cNvSpPr>
            <a:spLocks noGrp="1"/>
          </p:cNvSpPr>
          <p:nvPr>
            <p:ph sz="half" idx="2"/>
          </p:nvPr>
        </p:nvSpPr>
        <p:spPr>
          <a:xfrm>
            <a:off x="6049908" y="2103120"/>
            <a:ext cx="6003583" cy="2371166"/>
          </a:xfrm>
        </p:spPr>
        <p:txBody>
          <a:bodyPr/>
          <a:lstStyle/>
          <a:p>
            <a:r>
              <a:rPr lang="sr-Latn-RS" dirty="0"/>
              <a:t>Ne. Operacije koje se koriste u OpenWhisk-u za kreiranje i upravljanje akcijama su iste nezavisno od jezika u kojem su akcije implementirane. </a:t>
            </a:r>
          </a:p>
          <a:p>
            <a:r>
              <a:rPr lang="sr-Latn-RS" dirty="0"/>
              <a:t>OpenWhisk platforma je proširljiva tako da je lako dodati novi programski jezik ili sopstvene pakete (runtime) koristeći doker.</a:t>
            </a:r>
          </a:p>
          <a:p>
            <a:pPr marL="0" indent="0">
              <a:buNone/>
            </a:pPr>
            <a:endParaRPr lang="sr-Latn-RS" dirty="0"/>
          </a:p>
        </p:txBody>
      </p:sp>
      <p:pic>
        <p:nvPicPr>
          <p:cNvPr id="7" name="Picture 6">
            <a:extLst>
              <a:ext uri="{FF2B5EF4-FFF2-40B4-BE49-F238E27FC236}">
                <a16:creationId xmlns:a16="http://schemas.microsoft.com/office/drawing/2014/main" id="{8E18FE3C-CC8A-38AE-E831-A677654C0678}"/>
              </a:ext>
            </a:extLst>
          </p:cNvPr>
          <p:cNvPicPr>
            <a:picLocks noChangeAspect="1"/>
          </p:cNvPicPr>
          <p:nvPr/>
        </p:nvPicPr>
        <p:blipFill>
          <a:blip r:embed="rId2"/>
          <a:stretch>
            <a:fillRect/>
          </a:stretch>
        </p:blipFill>
        <p:spPr>
          <a:xfrm>
            <a:off x="3178088" y="4486834"/>
            <a:ext cx="3402955" cy="2371166"/>
          </a:xfrm>
          <a:prstGeom prst="rect">
            <a:avLst/>
          </a:prstGeom>
        </p:spPr>
      </p:pic>
    </p:spTree>
    <p:extLst>
      <p:ext uri="{BB962C8B-B14F-4D97-AF65-F5344CB8AC3E}">
        <p14:creationId xmlns:p14="http://schemas.microsoft.com/office/powerpoint/2010/main" val="121705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9807-8DA5-89A2-3342-B5398502BB7F}"/>
              </a:ext>
            </a:extLst>
          </p:cNvPr>
          <p:cNvSpPr>
            <a:spLocks noGrp="1"/>
          </p:cNvSpPr>
          <p:nvPr>
            <p:ph type="title"/>
          </p:nvPr>
        </p:nvSpPr>
        <p:spPr/>
        <p:txBody>
          <a:bodyPr/>
          <a:lstStyle/>
          <a:p>
            <a:r>
              <a:rPr lang="sr-Latn-RS" dirty="0"/>
              <a:t>Akcije – primeri </a:t>
            </a:r>
            <a:endParaRPr lang="en-US" dirty="0"/>
          </a:p>
        </p:txBody>
      </p:sp>
      <p:sp>
        <p:nvSpPr>
          <p:cNvPr id="3" name="Content Placeholder 2">
            <a:extLst>
              <a:ext uri="{FF2B5EF4-FFF2-40B4-BE49-F238E27FC236}">
                <a16:creationId xmlns:a16="http://schemas.microsoft.com/office/drawing/2014/main" id="{1D5A37AF-477B-3B29-0FFF-19B950128488}"/>
              </a:ext>
            </a:extLst>
          </p:cNvPr>
          <p:cNvSpPr>
            <a:spLocks noGrp="1"/>
          </p:cNvSpPr>
          <p:nvPr>
            <p:ph idx="1"/>
          </p:nvPr>
        </p:nvSpPr>
        <p:spPr>
          <a:xfrm>
            <a:off x="581192" y="2103120"/>
            <a:ext cx="11029615" cy="4526280"/>
          </a:xfrm>
        </p:spPr>
        <p:txBody>
          <a:bodyPr/>
          <a:lstStyle/>
          <a:p>
            <a:r>
              <a:rPr lang="sr-Latn-RS" dirty="0"/>
              <a:t>Akcije mogu biti korišćene u svrhu detektovanja lica na slici, mogu predstavljati odgovor na neku promenu u bazi podataka ili odgovor na API poziv ili recimo postavljanje objave na Tviteru. </a:t>
            </a:r>
            <a:endParaRPr lang="en-US" dirty="0"/>
          </a:p>
          <a:p>
            <a:endParaRPr lang="en-US" dirty="0"/>
          </a:p>
          <a:p>
            <a:pPr marL="0" indent="0">
              <a:buNone/>
            </a:pPr>
            <a:endParaRPr lang="en-US" dirty="0"/>
          </a:p>
          <a:p>
            <a:endParaRPr lang="en-US" dirty="0"/>
          </a:p>
          <a:p>
            <a:pPr marL="0" indent="0">
              <a:buNone/>
            </a:pPr>
            <a:endParaRPr lang="sr-Latn-RS" dirty="0"/>
          </a:p>
          <a:p>
            <a:pPr marL="0" indent="0">
              <a:buNone/>
            </a:pPr>
            <a:endParaRPr lang="sr-Latn-RS" dirty="0"/>
          </a:p>
          <a:p>
            <a:pPr marL="0" indent="0">
              <a:buNone/>
            </a:pPr>
            <a:endParaRPr lang="sr-Latn-R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3C4DD95-946B-0F60-22E3-BC8C9AE9B9AC}"/>
              </a:ext>
            </a:extLst>
          </p:cNvPr>
          <p:cNvPicPr>
            <a:picLocks noChangeAspect="1"/>
          </p:cNvPicPr>
          <p:nvPr/>
        </p:nvPicPr>
        <p:blipFill>
          <a:blip r:embed="rId2"/>
          <a:stretch>
            <a:fillRect/>
          </a:stretch>
        </p:blipFill>
        <p:spPr>
          <a:xfrm>
            <a:off x="969743" y="3792850"/>
            <a:ext cx="3634740" cy="1097280"/>
          </a:xfrm>
          <a:prstGeom prst="rect">
            <a:avLst/>
          </a:prstGeom>
        </p:spPr>
      </p:pic>
      <p:sp>
        <p:nvSpPr>
          <p:cNvPr id="6" name="Arrow: Right 5">
            <a:extLst>
              <a:ext uri="{FF2B5EF4-FFF2-40B4-BE49-F238E27FC236}">
                <a16:creationId xmlns:a16="http://schemas.microsoft.com/office/drawing/2014/main" id="{2817E10F-9790-51D5-765D-75EC97DD5F20}"/>
              </a:ext>
            </a:extLst>
          </p:cNvPr>
          <p:cNvSpPr/>
          <p:nvPr/>
        </p:nvSpPr>
        <p:spPr>
          <a:xfrm>
            <a:off x="4848393" y="4293865"/>
            <a:ext cx="8191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9F639B1-E166-9E69-8952-59A4ABF2ECC8}"/>
              </a:ext>
            </a:extLst>
          </p:cNvPr>
          <p:cNvPicPr>
            <a:picLocks noChangeAspect="1"/>
          </p:cNvPicPr>
          <p:nvPr/>
        </p:nvPicPr>
        <p:blipFill>
          <a:blip r:embed="rId3"/>
          <a:stretch>
            <a:fillRect/>
          </a:stretch>
        </p:blipFill>
        <p:spPr>
          <a:xfrm>
            <a:off x="5968365" y="4341490"/>
            <a:ext cx="5341620" cy="266700"/>
          </a:xfrm>
          <a:prstGeom prst="rect">
            <a:avLst/>
          </a:prstGeom>
        </p:spPr>
      </p:pic>
      <p:sp>
        <p:nvSpPr>
          <p:cNvPr id="9" name="Arrow: Right 8">
            <a:extLst>
              <a:ext uri="{FF2B5EF4-FFF2-40B4-BE49-F238E27FC236}">
                <a16:creationId xmlns:a16="http://schemas.microsoft.com/office/drawing/2014/main" id="{D3F223A8-5AC7-05FD-63FD-BE74849ECFA8}"/>
              </a:ext>
            </a:extLst>
          </p:cNvPr>
          <p:cNvSpPr/>
          <p:nvPr/>
        </p:nvSpPr>
        <p:spPr>
          <a:xfrm rot="5400000" flipV="1">
            <a:off x="8203458" y="4994900"/>
            <a:ext cx="50948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CB9B6A6-F04B-B819-FA94-C5C5EEED41B4}"/>
              </a:ext>
            </a:extLst>
          </p:cNvPr>
          <p:cNvPicPr>
            <a:picLocks noChangeAspect="1"/>
          </p:cNvPicPr>
          <p:nvPr/>
        </p:nvPicPr>
        <p:blipFill>
          <a:blip r:embed="rId4"/>
          <a:stretch>
            <a:fillRect/>
          </a:stretch>
        </p:blipFill>
        <p:spPr>
          <a:xfrm>
            <a:off x="4820504" y="5695935"/>
            <a:ext cx="6736080" cy="228600"/>
          </a:xfrm>
          <a:prstGeom prst="rect">
            <a:avLst/>
          </a:prstGeom>
        </p:spPr>
      </p:pic>
      <p:sp>
        <p:nvSpPr>
          <p:cNvPr id="12" name="Arrow: Right 11">
            <a:extLst>
              <a:ext uri="{FF2B5EF4-FFF2-40B4-BE49-F238E27FC236}">
                <a16:creationId xmlns:a16="http://schemas.microsoft.com/office/drawing/2014/main" id="{5E3203AE-3D76-2FC4-7B07-3AA5DC32BB0E}"/>
              </a:ext>
            </a:extLst>
          </p:cNvPr>
          <p:cNvSpPr/>
          <p:nvPr/>
        </p:nvSpPr>
        <p:spPr>
          <a:xfrm flipH="1">
            <a:off x="3670251" y="5629260"/>
            <a:ext cx="8191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1E6040-1C66-E483-32DE-68C7CCC8A757}"/>
              </a:ext>
            </a:extLst>
          </p:cNvPr>
          <p:cNvPicPr>
            <a:picLocks noChangeAspect="1"/>
          </p:cNvPicPr>
          <p:nvPr/>
        </p:nvPicPr>
        <p:blipFill>
          <a:blip r:embed="rId5"/>
          <a:stretch>
            <a:fillRect/>
          </a:stretch>
        </p:blipFill>
        <p:spPr>
          <a:xfrm>
            <a:off x="1160839" y="5612121"/>
            <a:ext cx="2339340" cy="464820"/>
          </a:xfrm>
          <a:prstGeom prst="rect">
            <a:avLst/>
          </a:prstGeom>
        </p:spPr>
      </p:pic>
      <p:sp>
        <p:nvSpPr>
          <p:cNvPr id="15" name="Speech Bubble: Rectangle with Corners Rounded 14">
            <a:extLst>
              <a:ext uri="{FF2B5EF4-FFF2-40B4-BE49-F238E27FC236}">
                <a16:creationId xmlns:a16="http://schemas.microsoft.com/office/drawing/2014/main" id="{98516182-2D48-85EB-38E5-D7C8620EB08F}"/>
              </a:ext>
            </a:extLst>
          </p:cNvPr>
          <p:cNvSpPr/>
          <p:nvPr/>
        </p:nvSpPr>
        <p:spPr>
          <a:xfrm rot="19882817" flipH="1">
            <a:off x="296298" y="5222073"/>
            <a:ext cx="966680" cy="47625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61BF88A-1EEB-32A0-5E73-5F90FF422216}"/>
              </a:ext>
            </a:extLst>
          </p:cNvPr>
          <p:cNvSpPr txBox="1"/>
          <p:nvPr/>
        </p:nvSpPr>
        <p:spPr>
          <a:xfrm rot="19854839">
            <a:off x="344283" y="5274161"/>
            <a:ext cx="866648" cy="307777"/>
          </a:xfrm>
          <a:prstGeom prst="rect">
            <a:avLst/>
          </a:prstGeom>
          <a:noFill/>
        </p:spPr>
        <p:txBody>
          <a:bodyPr wrap="square" rtlCol="0">
            <a:spAutoFit/>
          </a:bodyPr>
          <a:lstStyle/>
          <a:p>
            <a:r>
              <a:rPr lang="en-US" sz="1400" dirty="0">
                <a:solidFill>
                  <a:schemeClr val="bg1"/>
                </a:solidFill>
              </a:rPr>
              <a:t>Odgovor</a:t>
            </a:r>
          </a:p>
        </p:txBody>
      </p:sp>
    </p:spTree>
    <p:extLst>
      <p:ext uri="{BB962C8B-B14F-4D97-AF65-F5344CB8AC3E}">
        <p14:creationId xmlns:p14="http://schemas.microsoft.com/office/powerpoint/2010/main" val="357982883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6902</TotalTime>
  <Words>3095</Words>
  <Application>Microsoft Office PowerPoint</Application>
  <PresentationFormat>Widescreen</PresentationFormat>
  <Paragraphs>305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Gill Sans MT</vt:lpstr>
      <vt:lpstr>Wingdings</vt:lpstr>
      <vt:lpstr>Wingdings 2</vt:lpstr>
      <vt:lpstr>Dividend</vt:lpstr>
      <vt:lpstr>Openwhisk </vt:lpstr>
      <vt:lpstr>Openwhisk – opšte karakteristike</vt:lpstr>
      <vt:lpstr>Gde se koristi openwhisk?</vt:lpstr>
      <vt:lpstr>Model programiranja</vt:lpstr>
      <vt:lpstr>Model programiranja</vt:lpstr>
      <vt:lpstr>Openwhisk – podešavanja i lokalno pokretanje</vt:lpstr>
      <vt:lpstr>akcije</vt:lpstr>
      <vt:lpstr>akcije</vt:lpstr>
      <vt:lpstr>Akcije – primeri </vt:lpstr>
      <vt:lpstr>Akcije – primeri </vt:lpstr>
      <vt:lpstr>Akcije – izvršenje </vt:lpstr>
      <vt:lpstr>Akcije – primer izvršenja</vt:lpstr>
      <vt:lpstr>Sekvence i konduktori akcija</vt:lpstr>
      <vt:lpstr>Trigeri I pravila</vt:lpstr>
      <vt:lpstr>Kreiranje trigera</vt:lpstr>
      <vt:lpstr>Korišćenje pravila</vt:lpstr>
      <vt:lpstr>Trigeri – primer </vt:lpstr>
      <vt:lpstr>Povezivanje trigera i akcija korišćenjem pravilA – primer </vt:lpstr>
      <vt:lpstr>Paketi – kreiranje i korišćenje</vt:lpstr>
      <vt:lpstr>Kreiranje paketa</vt:lpstr>
      <vt:lpstr>Deljenje paketa</vt:lpstr>
      <vt:lpstr>Deljenje paketa – primer </vt:lpstr>
      <vt:lpstr>Rest api i openwhisk</vt:lpstr>
      <vt:lpstr>Rest mikroservis</vt:lpstr>
      <vt:lpstr>Rest api i openwhisk</vt:lpstr>
      <vt:lpstr>PowerPoint Presentation</vt:lpstr>
      <vt:lpstr>Arhitektura i sistem rada</vt:lpstr>
      <vt:lpstr>PowerPoint Presentation</vt:lpstr>
      <vt:lpstr>Arhitektura – primer </vt:lpstr>
      <vt:lpstr>Kod akcije – primer </vt:lpstr>
      <vt:lpstr>PowerPoint Presentation</vt:lpstr>
      <vt:lpstr>Kreiranje i testiranje akcije – primer </vt:lpstr>
      <vt:lpstr>Kreiranje i testiranje akcije – primer </vt:lpstr>
      <vt:lpstr>literatura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openwhisk</dc:title>
  <dc:creator>Teodora Kocic</dc:creator>
  <cp:lastModifiedBy>Teodora Kocic</cp:lastModifiedBy>
  <cp:revision>445</cp:revision>
  <dcterms:created xsi:type="dcterms:W3CDTF">2022-05-11T14:53:56Z</dcterms:created>
  <dcterms:modified xsi:type="dcterms:W3CDTF">2022-05-21T09:58:33Z</dcterms:modified>
</cp:coreProperties>
</file>