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49" r:id="rId6"/>
    <p:sldId id="455" r:id="rId7"/>
    <p:sldId id="462" r:id="rId8"/>
    <p:sldId id="464" r:id="rId9"/>
    <p:sldId id="457" r:id="rId10"/>
    <p:sldId id="456" r:id="rId11"/>
    <p:sldId id="454" r:id="rId12"/>
    <p:sldId id="459" r:id="rId13"/>
    <p:sldId id="458" r:id="rId14"/>
    <p:sldId id="4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0" y="8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082"/>
            <a:ext cx="7288306" cy="13716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Servisno-Orijentisane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arhitekture</a:t>
            </a:r>
            <a:br>
              <a:rPr lang="sr-Latn-R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sr-Latn-RS" sz="32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Projekat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50581-6DDB-917F-E75B-F8FB20AE392B}"/>
              </a:ext>
            </a:extLst>
          </p:cNvPr>
          <p:cNvSpPr txBox="1"/>
          <p:nvPr/>
        </p:nvSpPr>
        <p:spPr>
          <a:xfrm>
            <a:off x="9448574" y="5585012"/>
            <a:ext cx="28776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Tim </a:t>
            </a:r>
            <a:r>
              <a:rPr lang="en-U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Swift</a:t>
            </a:r>
            <a:r>
              <a:rPr lang="sr-Latn-R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22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y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Teodora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Koci</a:t>
            </a:r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ć 171</a:t>
            </a:r>
            <a:r>
              <a:rPr lang="en-US" sz="22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9</a:t>
            </a:r>
            <a:r>
              <a:rPr lang="sr-Latn-RS" sz="22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0</a:t>
            </a:r>
            <a:endParaRPr lang="sr-Latn-RS" sz="2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Stefan Aleksić 16995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FA0B-C818-E92C-2F04-2DD4BA2FEF6C}"/>
              </a:ext>
            </a:extLst>
          </p:cNvPr>
          <p:cNvSpPr txBox="1"/>
          <p:nvPr/>
        </p:nvSpPr>
        <p:spPr>
          <a:xfrm>
            <a:off x="0" y="6351582"/>
            <a:ext cx="3304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cs typeface="Times New Roman" panose="02020603050405020304" pitchFamily="18" charset="0"/>
              </a:rPr>
              <a:t>Prof. dr Dragan Stojanović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eKupier pravilo i akcija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AD752C-3D82-6E0B-A4D9-AC66715B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3" y="1283582"/>
            <a:ext cx="9690253" cy="272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32F66-DA1F-AD53-AB7F-E83941BA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72" y="4108629"/>
            <a:ext cx="4951140" cy="2616839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5DABB58-29AB-F627-88C6-545B4CD0647E}"/>
              </a:ext>
            </a:extLst>
          </p:cNvPr>
          <p:cNvSpPr/>
          <p:nvPr/>
        </p:nvSpPr>
        <p:spPr>
          <a:xfrm rot="10800000" flipH="1">
            <a:off x="2375994" y="4267200"/>
            <a:ext cx="3319955" cy="1785067"/>
          </a:xfrm>
          <a:prstGeom prst="bentArrow">
            <a:avLst>
              <a:gd name="adj1" fmla="val 41731"/>
              <a:gd name="adj2" fmla="val 32220"/>
              <a:gd name="adj3" fmla="val 45208"/>
              <a:gd name="adj4" fmla="val 674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BE771-E04A-3E6D-3DFC-2D2959C94299}"/>
              </a:ext>
            </a:extLst>
          </p:cNvPr>
          <p:cNvSpPr txBox="1"/>
          <p:nvPr/>
        </p:nvSpPr>
        <p:spPr>
          <a:xfrm>
            <a:off x="3226346" y="5216993"/>
            <a:ext cx="195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chemeClr val="bg1">
                    <a:lumMod val="95000"/>
                  </a:schemeClr>
                </a:solidFill>
              </a:rPr>
              <a:t>Pokreni akciju</a:t>
            </a:r>
          </a:p>
        </p:txBody>
      </p:sp>
    </p:spTree>
    <p:extLst>
      <p:ext uri="{BB962C8B-B14F-4D97-AF65-F5344CB8AC3E}">
        <p14:creationId xmlns:p14="http://schemas.microsoft.com/office/powerpoint/2010/main" val="124760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grpc format poruka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FBE771-E04A-3E6D-3DFC-2D2959C94299}"/>
              </a:ext>
            </a:extLst>
          </p:cNvPr>
          <p:cNvSpPr txBox="1"/>
          <p:nvPr/>
        </p:nvSpPr>
        <p:spPr>
          <a:xfrm>
            <a:off x="3226346" y="5216993"/>
            <a:ext cx="195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solidFill>
                  <a:schemeClr val="bg1">
                    <a:lumMod val="95000"/>
                  </a:schemeClr>
                </a:solidFill>
              </a:rPr>
              <a:t>Pokreni akciju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634D7-B69B-3628-7797-088A3F671699}"/>
              </a:ext>
            </a:extLst>
          </p:cNvPr>
          <p:cNvSpPr txBox="1"/>
          <p:nvPr/>
        </p:nvSpPr>
        <p:spPr>
          <a:xfrm>
            <a:off x="377637" y="1452869"/>
            <a:ext cx="61150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csharp_namespace =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"Notifications.Protos"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r-Latn-R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r-Latn-R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r-Latn-R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02800C-9210-EA25-54BF-D461991B484F}"/>
              </a:ext>
            </a:extLst>
          </p:cNvPr>
          <p:cNvCxnSpPr/>
          <p:nvPr/>
        </p:nvCxnSpPr>
        <p:spPr>
          <a:xfrm>
            <a:off x="466725" y="2247900"/>
            <a:ext cx="53721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B01AA7-ACFF-8ACE-8A71-EF06C57DBCB2}"/>
              </a:ext>
            </a:extLst>
          </p:cNvPr>
          <p:cNvCxnSpPr>
            <a:cxnSpLocks/>
          </p:cNvCxnSpPr>
          <p:nvPr/>
        </p:nvCxnSpPr>
        <p:spPr>
          <a:xfrm>
            <a:off x="466725" y="2771775"/>
            <a:ext cx="17430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616A6C-3DFD-8C36-D7A0-45314E559FAC}"/>
              </a:ext>
            </a:extLst>
          </p:cNvPr>
          <p:cNvCxnSpPr>
            <a:cxnSpLocks/>
          </p:cNvCxnSpPr>
          <p:nvPr/>
        </p:nvCxnSpPr>
        <p:spPr>
          <a:xfrm flipV="1">
            <a:off x="2209800" y="2771774"/>
            <a:ext cx="489585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8F85927-5AE6-CC98-9B36-26D767B11B8A}"/>
              </a:ext>
            </a:extLst>
          </p:cNvPr>
          <p:cNvCxnSpPr>
            <a:cxnSpLocks/>
          </p:cNvCxnSpPr>
          <p:nvPr/>
        </p:nvCxnSpPr>
        <p:spPr>
          <a:xfrm flipV="1">
            <a:off x="5743575" y="1612652"/>
            <a:ext cx="1362075" cy="63524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AAD96C-4967-4E82-649E-F8102F965642}"/>
              </a:ext>
            </a:extLst>
          </p:cNvPr>
          <p:cNvSpPr txBox="1"/>
          <p:nvPr/>
        </p:nvSpPr>
        <p:spPr>
          <a:xfrm>
            <a:off x="7105650" y="1423110"/>
            <a:ext cx="3390900" cy="3693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Server implementiran u C#-u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5CC2D-527D-FC1C-B115-50ECD6B18FB3}"/>
              </a:ext>
            </a:extLst>
          </p:cNvPr>
          <p:cNvSpPr txBox="1"/>
          <p:nvPr/>
        </p:nvSpPr>
        <p:spPr>
          <a:xfrm>
            <a:off x="7105650" y="2587108"/>
            <a:ext cx="3530412" cy="36933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r-Latn-RS" dirty="0"/>
              <a:t>Klijent implementiran u Python-u</a:t>
            </a:r>
          </a:p>
        </p:txBody>
      </p:sp>
    </p:spTree>
    <p:extLst>
      <p:ext uri="{BB962C8B-B14F-4D97-AF65-F5344CB8AC3E}">
        <p14:creationId xmlns:p14="http://schemas.microsoft.com/office/powerpoint/2010/main" val="13972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9" y="2213283"/>
            <a:ext cx="107094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Amadeus API je odabran za public API projekta.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Pruža razmenu informacija sa velikim turističkim organizacijama.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Omogućava pretragu destinacija, aerodromova, letova, hotela, kao i samu rezervaciju karata.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Za dataset su odabrani podaci o vremenskoj prognozi, koji simuliraju očitavanja prognoze u realnom vremenu.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- Arhitektura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>
            <a:cxnSpLocks/>
          </p:cNvCxnSpPr>
          <p:nvPr/>
        </p:nvCxnSpPr>
        <p:spPr>
          <a:xfrm>
            <a:off x="180843" y="1120865"/>
            <a:ext cx="11830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8BC2590-0EDC-9841-B1E2-5BBC5DFF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9349" y="1556149"/>
            <a:ext cx="8173303" cy="50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- Opis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8" y="1756083"/>
            <a:ext cx="10709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Svi servisi su pokrenuti uz pomoć docker-compose, u okviru sopstvenih kontejnera.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Gateway, Flight i Weather service-i su pisani kao Moleculer service-i u okviru Nodejs skriptnih fajlova, a za broker između servisa je podrazumevano postavljen NATS.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Internal API je implementiran u Python-u uz pomoć biblioteka Flask i pymongo, koje olakšavaju REST komunikaciju, odnosno komunikaciju sa bazom, respektivno.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Za NoSQL bazu je odabrana document store-a baza podatak MongoDB.</a:t>
            </a:r>
          </a:p>
        </p:txBody>
      </p:sp>
    </p:spTree>
    <p:extLst>
      <p:ext uri="{BB962C8B-B14F-4D97-AF65-F5344CB8AC3E}">
        <p14:creationId xmlns:p14="http://schemas.microsoft.com/office/powerpoint/2010/main" val="1002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– Tok podataka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269782" y="1247575"/>
            <a:ext cx="11652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Flights service, uz pomoć Amadeus javno dostupnog Web API-ja, omogućava CRUD operacije klijentima za informacije o letovima za koje su zainteresovani, odnosno za rezervaciju istih.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Rezervacija letova je simulirana lokalno, podaci se preko NATS broker-a prenose Gateway service-u koji šalje HTTP zahtev na endpoint Internal API-a.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U okviru Internal API-ja se šalje zahtev za skladištenje informacija o rezervaciji u okviru MongoDB-a i klijent dobija povratnim putem odgovor.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Weather service čita podatke iz dataset-a, šalje ih Gateway service-u preko broker-a, koji ih prosleđuje na Internal API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Gateway service takođe analizira podatke o vremenskoj prognozi i ukoliko su uslovi nepogodni, šalje zahtev na drugi Internal API endpoint za otkazivanje letova zbog nepogodnih uslova.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Internal API tada vrši upit ka bazi i ukoliko za odgovarajući datum ima rezervisanih letova, otkazuje ih i upisuje informacije u Notifications kolekciju u okviru MongoDB-a, što bi trebalo da simulira obaveštenje odgovarajućim klijentima.</a:t>
            </a:r>
          </a:p>
        </p:txBody>
      </p:sp>
    </p:spTree>
    <p:extLst>
      <p:ext uri="{BB962C8B-B14F-4D97-AF65-F5344CB8AC3E}">
        <p14:creationId xmlns:p14="http://schemas.microsoft.com/office/powerpoint/2010/main" val="265114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116822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 – Swagger UI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872951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0ADCBB-E179-ACE8-C520-68C680E4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68"/>
          <a:stretch/>
        </p:blipFill>
        <p:spPr>
          <a:xfrm>
            <a:off x="245283" y="939627"/>
            <a:ext cx="5774517" cy="585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0C496-F78D-5223-1900-637CB6B74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26"/>
          <a:stretch/>
        </p:blipFill>
        <p:spPr>
          <a:xfrm>
            <a:off x="6172202" y="939627"/>
            <a:ext cx="5642161" cy="57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66DA84-7F60-AA5F-EC18-BAEF2F04867B}"/>
              </a:ext>
            </a:extLst>
          </p:cNvPr>
          <p:cNvSpPr txBox="1"/>
          <p:nvPr/>
        </p:nvSpPr>
        <p:spPr>
          <a:xfrm>
            <a:off x="741269" y="1742399"/>
            <a:ext cx="10709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Izmena u okviru Projekta I, jeste publish koji vrši Weather service na Mosquitto MQTT broker.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Podaci koji su emitovani kroz MQTT protokol odgovaraju strukturi podataka iz dataset-a Projekta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Granični slučaj koji je odabran za okidanje akcije predstavlja vremenske uslove nepogodne za letenje.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 prijemu takve prognoze, pretplaćeni Analytics service šalje gRPC alert Notifications service-u.</a:t>
            </a:r>
          </a:p>
        </p:txBody>
      </p:sp>
    </p:spTree>
    <p:extLst>
      <p:ext uri="{BB962C8B-B14F-4D97-AF65-F5344CB8AC3E}">
        <p14:creationId xmlns:p14="http://schemas.microsoft.com/office/powerpoint/2010/main" val="426005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- Arhitektura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>
            <a:cxnSpLocks/>
          </p:cNvCxnSpPr>
          <p:nvPr/>
        </p:nvCxnSpPr>
        <p:spPr>
          <a:xfrm>
            <a:off x="180843" y="1089334"/>
            <a:ext cx="11830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8BC2590-0EDC-9841-B1E2-5BBC5DFF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5365" y="1540529"/>
            <a:ext cx="7921271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FF795D-73A1-F4AC-2794-6616179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7" y="283509"/>
            <a:ext cx="11174819" cy="903767"/>
          </a:xfrm>
        </p:spPr>
        <p:txBody>
          <a:bodyPr/>
          <a:lstStyle/>
          <a:p>
            <a:r>
              <a:rPr lang="sr-Latn-RS" dirty="0">
                <a:solidFill>
                  <a:schemeClr val="accent5">
                    <a:lumMod val="75000"/>
                  </a:schemeClr>
                </a:solidFill>
              </a:rPr>
              <a:t>Projekat II – eKupier format podataka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7FD81E-CABF-D5BD-8EC4-3D17C3C9CF69}"/>
              </a:ext>
            </a:extLst>
          </p:cNvPr>
          <p:cNvCxnSpPr/>
          <p:nvPr/>
        </p:nvCxnSpPr>
        <p:spPr>
          <a:xfrm>
            <a:off x="245283" y="1111076"/>
            <a:ext cx="1143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475831-DEE5-0CB5-2E3E-6A63BF90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06" y="1334378"/>
            <a:ext cx="8264988" cy="52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344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{5069D81B-3B30-4930-AE4A-8F8457AC7975}tf78479028_win32</Template>
  <TotalTime>340</TotalTime>
  <Words>512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Servisno-Orijentisane arhitekture Projekat</vt:lpstr>
      <vt:lpstr>Projekat I</vt:lpstr>
      <vt:lpstr>Projekat I - Arhitektura</vt:lpstr>
      <vt:lpstr>Projekat I - Opis</vt:lpstr>
      <vt:lpstr>Projekat I – Tok podataka</vt:lpstr>
      <vt:lpstr>Projekat I – Swagger UI</vt:lpstr>
      <vt:lpstr>Projekat II</vt:lpstr>
      <vt:lpstr>Projekat II - Arhitektura</vt:lpstr>
      <vt:lpstr>Projekat II – eKupier format podataka</vt:lpstr>
      <vt:lpstr>Projekat II – eKupier pravilo i akcija</vt:lpstr>
      <vt:lpstr>Projekat II – grpc format poruka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Projekat</dc:title>
  <dc:creator>Stefan Aleksić;teodora.kocic@elfak.rs</dc:creator>
  <cp:lastModifiedBy>Stefan Aleksić</cp:lastModifiedBy>
  <cp:revision>6</cp:revision>
  <dcterms:created xsi:type="dcterms:W3CDTF">2022-06-16T14:08:10Z</dcterms:created>
  <dcterms:modified xsi:type="dcterms:W3CDTF">2022-06-16T20:26:12Z</dcterms:modified>
</cp:coreProperties>
</file>